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6" r:id="rId5"/>
    <p:sldId id="302" r:id="rId6"/>
    <p:sldId id="402" r:id="rId7"/>
    <p:sldId id="408" r:id="rId8"/>
    <p:sldId id="406" r:id="rId9"/>
    <p:sldId id="407" r:id="rId10"/>
    <p:sldId id="404" r:id="rId11"/>
    <p:sldId id="405" r:id="rId12"/>
    <p:sldId id="401" r:id="rId13"/>
    <p:sldId id="384" r:id="rId14"/>
    <p:sldId id="305" r:id="rId15"/>
    <p:sldId id="40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53943" autoAdjust="0"/>
  </p:normalViewPr>
  <p:slideViewPr>
    <p:cSldViewPr snapToGrid="0">
      <p:cViewPr varScale="1">
        <p:scale>
          <a:sx n="36" d="100"/>
          <a:sy n="36" d="100"/>
        </p:scale>
        <p:origin x="1952" y="16"/>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061D5-5150-4FAA-89C8-5F5C8402D4E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17EDE2A-ED8F-43A5-9FA6-7C93EF0F721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75C4C0-834E-49D1-B4B6-EC19F1BB7D4D}" type="datetimeFigureOut">
              <a:rPr lang="en-US" smtClean="0"/>
              <a:t>11/8/2022</a:t>
            </a:fld>
            <a:endParaRPr lang="en-US"/>
          </a:p>
        </p:txBody>
      </p:sp>
      <p:sp>
        <p:nvSpPr>
          <p:cNvPr id="4" name="Footer Placeholder 3">
            <a:extLst>
              <a:ext uri="{FF2B5EF4-FFF2-40B4-BE49-F238E27FC236}">
                <a16:creationId xmlns:a16="http://schemas.microsoft.com/office/drawing/2014/main" id="{94634AC0-8598-476F-8441-018612DF411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FC0E96-7FD9-4893-BFC4-6E4A8B9F9E5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B04C95-829C-4ED1-91C9-5C94C7F682FA}" type="slidenum">
              <a:rPr lang="en-US" smtClean="0"/>
              <a:t>‹#›</a:t>
            </a:fld>
            <a:endParaRPr lang="en-US"/>
          </a:p>
        </p:txBody>
      </p:sp>
    </p:spTree>
    <p:extLst>
      <p:ext uri="{BB962C8B-B14F-4D97-AF65-F5344CB8AC3E}">
        <p14:creationId xmlns:p14="http://schemas.microsoft.com/office/powerpoint/2010/main" val="290682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124718-53F5-4E78-9EB2-FC599BBBC205}" type="datetimeFigureOut">
              <a:rPr lang="en-US" smtClean="0"/>
              <a:t>11/8/2022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278493-8A58-4432-AAB6-DA9FBAD55EFE}" type="slidenum">
              <a:rPr lang="en-US" smtClean="0"/>
              <a:t>‹#›</a:t>
            </a:fld>
            <a:endParaRPr lang="en-US"/>
          </a:p>
        </p:txBody>
      </p:sp>
    </p:spTree>
    <p:extLst>
      <p:ext uri="{BB962C8B-B14F-4D97-AF65-F5344CB8AC3E}">
        <p14:creationId xmlns:p14="http://schemas.microsoft.com/office/powerpoint/2010/main" val="341305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65066-D096-4B65-AEA0-716A3087901D}" type="slidenum">
              <a:rPr lang="en-US">
                <a:solidFill>
                  <a:prstClr val="black"/>
                </a:solidFill>
              </a:rPr>
              <a:pPr fontAlgn="base">
                <a:spcBef>
                  <a:spcPct val="0"/>
                </a:spcBef>
                <a:spcAft>
                  <a:spcPct val="0"/>
                </a:spcAft>
              </a:pPr>
              <a:t>1</a:t>
            </a:fld>
            <a:endParaRPr lang="en-US">
              <a:solidFill>
                <a:prstClr val="black"/>
              </a:solidFill>
            </a:endParaRPr>
          </a:p>
        </p:txBody>
      </p:sp>
      <p:sp>
        <p:nvSpPr>
          <p:cNvPr id="29698"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68726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CCF01C-94A4-D880-0363-A32931A97377}"/>
              </a:ext>
            </a:extLst>
          </p:cNvPr>
          <p:cNvSpPr>
            <a:spLocks noGrp="1" noChangeArrowheads="1"/>
          </p:cNvSpPr>
          <p:nvPr>
            <p:ph type="sldNum" sz="quarter" idx="5"/>
          </p:nvPr>
        </p:nvSpPr>
        <p:spPr>
          <a:ln/>
        </p:spPr>
        <p:txBody>
          <a:bodyPr/>
          <a:lstStyle/>
          <a:p>
            <a:fld id="{5909FCF1-F624-421C-971B-E9140DD45C65}" type="slidenum">
              <a:rPr lang="en-US" altLang="en-US"/>
              <a:pPr/>
              <a:t>2</a:t>
            </a:fld>
            <a:endParaRPr lang="en-US" altLang="en-US"/>
          </a:p>
        </p:txBody>
      </p:sp>
      <p:sp>
        <p:nvSpPr>
          <p:cNvPr id="99330" name="Rectangle 2">
            <a:extLst>
              <a:ext uri="{FF2B5EF4-FFF2-40B4-BE49-F238E27FC236}">
                <a16:creationId xmlns:a16="http://schemas.microsoft.com/office/drawing/2014/main" id="{34F31497-2A05-AE35-D6DA-E6CB264C788A}"/>
              </a:ext>
            </a:extLst>
          </p:cNvPr>
          <p:cNvSpPr>
            <a:spLocks noGrp="1" noRot="1" noChangeAspect="1" noChangeArrowheads="1" noTextEdit="1"/>
          </p:cNvSpPr>
          <p:nvPr>
            <p:ph type="sldImg"/>
          </p:nvPr>
        </p:nvSpPr>
        <p:spPr>
          <a:xfrm>
            <a:off x="1182688" y="696913"/>
            <a:ext cx="4648200" cy="3486150"/>
          </a:xfrm>
          <a:ln/>
        </p:spPr>
      </p:sp>
      <p:sp>
        <p:nvSpPr>
          <p:cNvPr id="99331" name="Rectangle 3">
            <a:extLst>
              <a:ext uri="{FF2B5EF4-FFF2-40B4-BE49-F238E27FC236}">
                <a16:creationId xmlns:a16="http://schemas.microsoft.com/office/drawing/2014/main" id="{DF98607E-4D7C-6D04-CC7A-AD23BFB5C0E4}"/>
              </a:ext>
            </a:extLst>
          </p:cNvPr>
          <p:cNvSpPr>
            <a:spLocks noGrp="1" noChangeArrowheads="1"/>
          </p:cNvSpPr>
          <p:nvPr>
            <p:ph type="body" idx="1"/>
          </p:nvPr>
        </p:nvSpPr>
        <p:spPr/>
        <p:txBody>
          <a:bodyPr/>
          <a:lstStyle/>
          <a:p>
            <a:pPr marL="228600" indent="-228600"/>
            <a:endParaRPr lang="en-US" altLang="en-US" dirty="0">
              <a:cs typeface="Times New Roman" panose="02020603050405020304" pitchFamily="18" charset="0"/>
            </a:endParaRPr>
          </a:p>
          <a:p>
            <a:pPr marL="228600" indent="-228600"/>
            <a:endParaRPr lang="en-US" altLang="en-US" dirty="0">
              <a:cs typeface="Times New Roman" panose="02020603050405020304" pitchFamily="18" charset="0"/>
            </a:endParaRPr>
          </a:p>
          <a:p>
            <a:pPr marL="228600" indent="-228600"/>
            <a:r>
              <a:rPr lang="en-US" altLang="en-US" dirty="0"/>
              <a:t>Individuals who care for people with Alzheimer’s disease are often told to ‘take care of yourself’ yet receive little direction regarding how to do this. </a:t>
            </a:r>
          </a:p>
          <a:p>
            <a:pPr marL="228600" indent="-228600"/>
            <a:endParaRPr lang="en-US" altLang="en-US" dirty="0"/>
          </a:p>
          <a:p>
            <a:pPr marL="228600" indent="-228600"/>
            <a:r>
              <a:rPr lang="en-US" altLang="en-US" dirty="0"/>
              <a:t>Spouses of people with Alzheimer’s disease are especially at risk because chronic health conditions like heart disease, depression, smoking, and physical disabilities are made worse by the caregiving burden. </a:t>
            </a:r>
            <a:endParaRPr lang="en-US" altLang="en-US" dirty="0">
              <a:cs typeface="Times New Roman" panose="02020603050405020304" pitchFamily="18" charset="0"/>
            </a:endParaRPr>
          </a:p>
          <a:p>
            <a:pPr marL="228600" indent="-228600"/>
            <a:endParaRPr lang="en-US" altLang="en-US" dirty="0">
              <a:cs typeface="Times New Roman" panose="02020603050405020304" pitchFamily="18" charset="0"/>
            </a:endParaRPr>
          </a:p>
          <a:p>
            <a:pPr marL="228600" indent="-228600"/>
            <a:r>
              <a:rPr lang="en-US" altLang="en-US" dirty="0">
                <a:cs typeface="Times New Roman" panose="02020603050405020304" pitchFamily="18" charset="0"/>
              </a:rPr>
              <a:t>How do we gives caregiver tools to take care of themselves? </a:t>
            </a:r>
          </a:p>
          <a:p>
            <a:pPr marL="228600" indent="-228600"/>
            <a:r>
              <a:rPr lang="en-US" altLang="en-US" dirty="0">
                <a:cs typeface="Times New Roman" panose="02020603050405020304" pitchFamily="18" charset="0"/>
              </a:rPr>
              <a:t>	1) We know that understanding dementia behavior </a:t>
            </a:r>
            <a:r>
              <a:rPr lang="en-US" altLang="en-US" dirty="0">
                <a:cs typeface="Times New Roman" panose="02020603050405020304" pitchFamily="18" charset="0"/>
                <a:sym typeface="Wingdings" panose="05000000000000000000" pitchFamily="2" charset="2"/>
              </a:rPr>
              <a:t> </a:t>
            </a:r>
            <a:r>
              <a:rPr lang="en-US" altLang="en-US" dirty="0">
                <a:cs typeface="Times New Roman" panose="02020603050405020304" pitchFamily="18" charset="0"/>
              </a:rPr>
              <a:t>Un-Complicates grief process that goes along with caregiver burden</a:t>
            </a:r>
          </a:p>
          <a:p>
            <a:pPr marL="228600" indent="-228600"/>
            <a:r>
              <a:rPr lang="en-US" altLang="en-US" dirty="0">
                <a:cs typeface="Times New Roman" panose="02020603050405020304" pitchFamily="18" charset="0"/>
              </a:rPr>
              <a:t>	2) BUT What are other self-care tools needed for the AD caregiver? </a:t>
            </a:r>
          </a:p>
          <a:p>
            <a:pPr marL="228600" indent="-228600"/>
            <a:endParaRPr lang="en-US" altLang="en-US" dirty="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78493-8A58-4432-AAB6-DA9FBAD55EFE}" type="slidenum">
              <a:rPr lang="en-US" smtClean="0"/>
              <a:t>3</a:t>
            </a:fld>
            <a:endParaRPr lang="en-US"/>
          </a:p>
        </p:txBody>
      </p:sp>
    </p:spTree>
    <p:extLst>
      <p:ext uri="{BB962C8B-B14F-4D97-AF65-F5344CB8AC3E}">
        <p14:creationId xmlns:p14="http://schemas.microsoft.com/office/powerpoint/2010/main" val="278421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Context</a:t>
            </a:r>
            <a:r>
              <a:rPr lang="en-US" dirty="0"/>
              <a:t> There is strong consensus that caring for an elderly individual with disability is burdensome and stressful to many family members and contributes to psychiatric morbidity. Researchers have also suggested that the combination of loss, prolonged distress, the physical demands of caregiving, and biological vulnerabilities of older caregivers may compromise their physiological functioning and increase their risk for physical health problems, leading to increased mortality. </a:t>
            </a:r>
          </a:p>
          <a:p>
            <a:r>
              <a:rPr lang="en-US" b="1" dirty="0"/>
              <a:t>Objective </a:t>
            </a:r>
            <a:r>
              <a:rPr lang="en-US" dirty="0"/>
              <a:t>To examine the relationship between caregiving demands among older spousal caregivers and 4-year all-cause mortality, controlling for sociodemographic factors, prevalent clinical disease, and subclinical disease at baseline. </a:t>
            </a:r>
          </a:p>
          <a:p>
            <a:r>
              <a:rPr lang="en-US" b="1" dirty="0"/>
              <a:t>Design </a:t>
            </a:r>
            <a:r>
              <a:rPr lang="en-US" dirty="0"/>
              <a:t>Prospective population-based cohort study, from 1993 through 1998 with an average of 4.5 years of follow-up. </a:t>
            </a:r>
          </a:p>
          <a:p>
            <a:r>
              <a:rPr lang="en-US" b="1" dirty="0"/>
              <a:t>Setting </a:t>
            </a:r>
            <a:r>
              <a:rPr lang="en-US" dirty="0"/>
              <a:t>Four US communities. Participants A total of 392 caregivers and 427 </a:t>
            </a:r>
            <a:r>
              <a:rPr lang="en-US" dirty="0" err="1"/>
              <a:t>noncaregivers</a:t>
            </a:r>
            <a:r>
              <a:rPr lang="en-US" dirty="0"/>
              <a:t> aged 66 to 96 years who were living with their spouses. </a:t>
            </a:r>
          </a:p>
          <a:p>
            <a:r>
              <a:rPr lang="en-US" b="1" dirty="0" err="1"/>
              <a:t>MainOutcomeMeasure</a:t>
            </a:r>
            <a:r>
              <a:rPr lang="en-US" b="1" dirty="0"/>
              <a:t> </a:t>
            </a:r>
            <a:r>
              <a:rPr lang="en-US" dirty="0"/>
              <a:t>Four-year mortality, based on level of caregiving: (1) spouse not disabled; (2) spouse disabled and not helping; (3) spouse disabled and helping with no </a:t>
            </a:r>
            <a:r>
              <a:rPr lang="en-US" dirty="0" err="1"/>
              <a:t>strainreported</a:t>
            </a:r>
            <a:r>
              <a:rPr lang="en-US" dirty="0"/>
              <a:t>; or(4)spouse disabled and helping with mental or emotional strain reported. </a:t>
            </a:r>
          </a:p>
          <a:p>
            <a:r>
              <a:rPr lang="en-US" b="1" dirty="0"/>
              <a:t>Results </a:t>
            </a:r>
            <a:r>
              <a:rPr lang="en-US" dirty="0"/>
              <a:t>After 4 years of follow-up, 103 participants (12.6%) died. After adjusting for sociodemographic factors, prevalent disease, and subclinical cardiovascular disease, participants who were providing care and experiencing caregiver strain had </a:t>
            </a:r>
            <a:r>
              <a:rPr lang="en-US" b="1" dirty="0"/>
              <a:t>mortality risks that were 63% higher than </a:t>
            </a:r>
            <a:r>
              <a:rPr lang="en-US" b="1" dirty="0" err="1"/>
              <a:t>noncaregiving</a:t>
            </a:r>
            <a:r>
              <a:rPr lang="en-US" b="1" dirty="0"/>
              <a:t> controls </a:t>
            </a:r>
            <a:r>
              <a:rPr lang="en-US" dirty="0"/>
              <a:t>(relative risk [RR], 1.63; 95% confidence interval [CI], 1.00-2.65). Participants who were providing care but not experiencing strain (RR, 1.08; 95% CI, 0.61-1.90) and those with a disabled spouse who were not providing care (RR, 1.37; 95% CI, 0.73-2.58) did not have elevated adjusted mortality rates relative to the </a:t>
            </a:r>
            <a:r>
              <a:rPr lang="en-US" dirty="0" err="1"/>
              <a:t>noncaregiving</a:t>
            </a:r>
            <a:r>
              <a:rPr lang="en-US" dirty="0"/>
              <a:t> controls. </a:t>
            </a:r>
          </a:p>
          <a:p>
            <a:endParaRPr lang="en-US" b="1" dirty="0"/>
          </a:p>
          <a:p>
            <a:r>
              <a:rPr lang="en-US" b="1" dirty="0"/>
              <a:t>Conclusions</a:t>
            </a:r>
            <a:r>
              <a:rPr lang="en-US" dirty="0"/>
              <a:t> Our study suggests that being a caregiver who is experiencing mental or emotional strain is an independent risk factor for mortality among elderly spousal caregivers. Caregivers who report strain associated with caregiving are more likely to die than </a:t>
            </a:r>
            <a:r>
              <a:rPr lang="en-US" dirty="0" err="1"/>
              <a:t>noncaregiving</a:t>
            </a:r>
            <a:r>
              <a:rPr lang="en-US" dirty="0"/>
              <a:t> controls.</a:t>
            </a:r>
          </a:p>
        </p:txBody>
      </p:sp>
      <p:sp>
        <p:nvSpPr>
          <p:cNvPr id="4" name="Slide Number Placeholder 3"/>
          <p:cNvSpPr>
            <a:spLocks noGrp="1"/>
          </p:cNvSpPr>
          <p:nvPr>
            <p:ph type="sldNum" sz="quarter" idx="5"/>
          </p:nvPr>
        </p:nvSpPr>
        <p:spPr/>
        <p:txBody>
          <a:bodyPr/>
          <a:lstStyle/>
          <a:p>
            <a:fld id="{30278493-8A58-4432-AAB6-DA9FBAD55EFE}" type="slidenum">
              <a:rPr lang="en-US" smtClean="0"/>
              <a:t>4</a:t>
            </a:fld>
            <a:endParaRPr lang="en-US"/>
          </a:p>
        </p:txBody>
      </p:sp>
    </p:spTree>
    <p:extLst>
      <p:ext uri="{BB962C8B-B14F-4D97-AF65-F5344CB8AC3E}">
        <p14:creationId xmlns:p14="http://schemas.microsoft.com/office/powerpoint/2010/main" val="394225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r>
              <a:rPr lang="en-US" dirty="0"/>
              <a:t>: Countries with advanced welfare systems are increasingly relying on the input of informal caregivers, and there are growing concerns for their mental and physical wellbeing. However, the evidence about the relationship between caregiving and mortality risk is less clear. </a:t>
            </a:r>
          </a:p>
          <a:p>
            <a:r>
              <a:rPr lang="en-US" b="1" dirty="0"/>
              <a:t>Methods</a:t>
            </a:r>
            <a:r>
              <a:rPr lang="en-US" dirty="0"/>
              <a:t>: A census-based record linkage study with mortality follow-up of 33 months: participants </a:t>
            </a:r>
            <a:r>
              <a:rPr lang="en-US" dirty="0" err="1"/>
              <a:t>totalled</a:t>
            </a:r>
            <a:r>
              <a:rPr lang="en-US" dirty="0"/>
              <a:t> 1 122 779 individuals including 183 842 caregivers, of whom 28.2% (51 927) were providing 50 or more hours caregiving per week. </a:t>
            </a:r>
          </a:p>
          <a:p>
            <a:r>
              <a:rPr lang="en-US" b="1" dirty="0"/>
              <a:t>Results</a:t>
            </a:r>
            <a:r>
              <a:rPr lang="en-US" dirty="0"/>
              <a:t>: Over 33 months of follow-up a total of 29 335 deaths occurred, 2443 of these among caregivers. Mortality risk for caregivers was lower than for non-caregivers [hazard ratio (HR) ¼ 0.72: 95% confidence interval (CI) ¼ 0.69, 0.75 in the fully adjusted model], and the lower risk was evident even for those providing 50 or more h of caregiving per week (adjusted HR ¼ 0.77: 95% CI ¼ 0.71, 0.83 and 0.76: 95% CI ¼ 0.69, 0.83 for men and women, respectively). There was no evidence that this relationship varied by either age or marital status. Even among people with chronic health problems such as poor mental health, caregivers had lower mortality risk than non-caregivers. Caregiving is associated with reduced mortality risk for most causes—for example, the risk of death from </a:t>
            </a:r>
            <a:r>
              <a:rPr lang="en-US" dirty="0" err="1"/>
              <a:t>ischaemic</a:t>
            </a:r>
            <a:r>
              <a:rPr lang="en-US" dirty="0"/>
              <a:t> heart disease for caregivers providing 50 or more h was 27% and 31% lower for men and for women, respectively, compared with non-caregivers (HR ¼ 0.73: 95% CI ¼ 0.60, 0.88 and HR ¼ 0.69: 95% CI ¼ 0.51, 0.92). </a:t>
            </a:r>
          </a:p>
          <a:p>
            <a:r>
              <a:rPr lang="en-US" b="1" dirty="0"/>
              <a:t>Conclusions</a:t>
            </a:r>
            <a:r>
              <a:rPr lang="en-US" dirty="0"/>
              <a:t>: This large population-based study confirms that for the majority of caregivers the beneficial effects of caregiving in terms of short-term mortality risk appear to outweigh any negative effects, even among people with significant health problems. These results underscore the need for a reappraisal of how caregiving is perceived.</a:t>
            </a:r>
          </a:p>
        </p:txBody>
      </p:sp>
      <p:sp>
        <p:nvSpPr>
          <p:cNvPr id="4" name="Slide Number Placeholder 3"/>
          <p:cNvSpPr>
            <a:spLocks noGrp="1"/>
          </p:cNvSpPr>
          <p:nvPr>
            <p:ph type="sldNum" sz="quarter" idx="5"/>
          </p:nvPr>
        </p:nvSpPr>
        <p:spPr/>
        <p:txBody>
          <a:bodyPr/>
          <a:lstStyle/>
          <a:p>
            <a:fld id="{30278493-8A58-4432-AAB6-DA9FBAD55EFE}" type="slidenum">
              <a:rPr lang="en-US" smtClean="0"/>
              <a:t>5</a:t>
            </a:fld>
            <a:endParaRPr lang="en-US"/>
          </a:p>
        </p:txBody>
      </p:sp>
    </p:spTree>
    <p:extLst>
      <p:ext uri="{BB962C8B-B14F-4D97-AF65-F5344CB8AC3E}">
        <p14:creationId xmlns:p14="http://schemas.microsoft.com/office/powerpoint/2010/main" val="225234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r>
              <a:rPr lang="en-US" dirty="0"/>
              <a:t>: Countries with advanced welfare systems are increasingly relying on the input of informal caregivers, and there are growing concerns for their mental and physical wellbeing. However, the evidence about the relationship between caregiving and mortality risk is less clear. </a:t>
            </a:r>
          </a:p>
          <a:p>
            <a:r>
              <a:rPr lang="en-US" b="1" dirty="0"/>
              <a:t>Methods</a:t>
            </a:r>
            <a:r>
              <a:rPr lang="en-US" dirty="0"/>
              <a:t>: A census-based record linkage study with mortality follow-up of 33 months: participants </a:t>
            </a:r>
            <a:r>
              <a:rPr lang="en-US" dirty="0" err="1"/>
              <a:t>totalled</a:t>
            </a:r>
            <a:r>
              <a:rPr lang="en-US" dirty="0"/>
              <a:t> 1 122 779 individuals including 183 842 caregivers, of whom 28.2% (51 927) were providing 50 or more hours caregiving per week. </a:t>
            </a:r>
          </a:p>
          <a:p>
            <a:r>
              <a:rPr lang="en-US" b="1" dirty="0"/>
              <a:t>Results</a:t>
            </a:r>
            <a:r>
              <a:rPr lang="en-US" dirty="0"/>
              <a:t>: Over 33 months of follow-up a total of 29 335 deaths occurred, 2443 of these among caregivers. Mortality risk for caregivers was lower than for non-caregivers [hazard ratio (HR) ¼ 0.72: 95% confidence interval (CI) ¼ 0.69, 0.75 in the fully adjusted model], and the lower risk was evident even for those providing 50 or more h of caregiving per week (adjusted HR ¼ 0.77: 95% CI ¼ 0.71, 0.83 and 0.76: 95% CI ¼ 0.69, 0.83 for men and women, respectively). There was no evidence that this relationship varied by either age or marital status. Even among people with chronic health problems such as poor mental health, caregivers had lower mortality risk than non-caregivers. Caregiving is associated with reduced mortality risk for most causes—for example, the risk of death from </a:t>
            </a:r>
            <a:r>
              <a:rPr lang="en-US" dirty="0" err="1"/>
              <a:t>ischaemic</a:t>
            </a:r>
            <a:r>
              <a:rPr lang="en-US" dirty="0"/>
              <a:t> heart disease for caregivers providing 50 or more h was 27% and 31% lower for men and for women, respectively, compared with non-caregivers (HR ¼ 0.73: 95% CI ¼ 0.60, 0.88 and HR ¼ 0.69: 95% CI ¼ 0.51, 0.92). </a:t>
            </a:r>
          </a:p>
          <a:p>
            <a:r>
              <a:rPr lang="en-US" b="1" dirty="0"/>
              <a:t>Conclusions</a:t>
            </a:r>
            <a:r>
              <a:rPr lang="en-US" dirty="0"/>
              <a:t>: This large population-based study confirms that for the majority of caregivers the beneficial effects of caregiving in terms of short-term mortality risk appear to outweigh any negative effects, even among people with significant health problems. These results underscore the need for a reappraisal of how caregiving is perceived.</a:t>
            </a:r>
          </a:p>
        </p:txBody>
      </p:sp>
      <p:sp>
        <p:nvSpPr>
          <p:cNvPr id="4" name="Slide Number Placeholder 3"/>
          <p:cNvSpPr>
            <a:spLocks noGrp="1"/>
          </p:cNvSpPr>
          <p:nvPr>
            <p:ph type="sldNum" sz="quarter" idx="5"/>
          </p:nvPr>
        </p:nvSpPr>
        <p:spPr/>
        <p:txBody>
          <a:bodyPr/>
          <a:lstStyle/>
          <a:p>
            <a:fld id="{30278493-8A58-4432-AAB6-DA9FBAD55EFE}" type="slidenum">
              <a:rPr lang="en-US" smtClean="0"/>
              <a:t>6</a:t>
            </a:fld>
            <a:endParaRPr lang="en-US"/>
          </a:p>
        </p:txBody>
      </p:sp>
    </p:spTree>
    <p:extLst>
      <p:ext uri="{BB962C8B-B14F-4D97-AF65-F5344CB8AC3E}">
        <p14:creationId xmlns:p14="http://schemas.microsoft.com/office/powerpoint/2010/main" val="68539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78493-8A58-4432-AAB6-DA9FBAD55EFE}" type="slidenum">
              <a:rPr lang="en-US" smtClean="0"/>
              <a:t>7</a:t>
            </a:fld>
            <a:endParaRPr lang="en-US"/>
          </a:p>
        </p:txBody>
      </p:sp>
    </p:spTree>
    <p:extLst>
      <p:ext uri="{BB962C8B-B14F-4D97-AF65-F5344CB8AC3E}">
        <p14:creationId xmlns:p14="http://schemas.microsoft.com/office/powerpoint/2010/main" val="366956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Anneliese</a:t>
            </a:r>
          </a:p>
        </p:txBody>
      </p:sp>
      <p:sp>
        <p:nvSpPr>
          <p:cNvPr id="4" name="Slide Number Placeholder 3"/>
          <p:cNvSpPr>
            <a:spLocks noGrp="1"/>
          </p:cNvSpPr>
          <p:nvPr>
            <p:ph type="sldNum" sz="quarter" idx="10"/>
          </p:nvPr>
        </p:nvSpPr>
        <p:spPr/>
        <p:txBody>
          <a:bodyPr/>
          <a:lstStyle/>
          <a:p>
            <a:pPr defTabSz="931774">
              <a:defRPr/>
            </a:pPr>
            <a:fld id="{667A96F0-CA90-4752-9F68-7B39DE203A4E}" type="slidenum">
              <a:rPr lang="en-US">
                <a:solidFill>
                  <a:prstClr val="black"/>
                </a:solidFill>
                <a:latin typeface="Calibri"/>
              </a:rPr>
              <a:pPr defTabSz="931774">
                <a:defRPr/>
              </a:pPr>
              <a:t>9</a:t>
            </a:fld>
            <a:endParaRPr lang="en-US">
              <a:solidFill>
                <a:prstClr val="black"/>
              </a:solidFill>
              <a:latin typeface="Calibri"/>
            </a:endParaRPr>
          </a:p>
        </p:txBody>
      </p:sp>
    </p:spTree>
    <p:extLst>
      <p:ext uri="{BB962C8B-B14F-4D97-AF65-F5344CB8AC3E}">
        <p14:creationId xmlns:p14="http://schemas.microsoft.com/office/powerpoint/2010/main" val="76779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65066-D096-4B65-AEA0-716A3087901D}" type="slidenum">
              <a:rPr lang="en-US"/>
              <a:pPr fontAlgn="base">
                <a:spcBef>
                  <a:spcPct val="0"/>
                </a:spcBef>
                <a:spcAft>
                  <a:spcPct val="0"/>
                </a:spcAft>
              </a:pPr>
              <a:t>11</a:t>
            </a:fld>
            <a:endParaRPr lang="en-US"/>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52088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F557-2385-4343-BF5C-8AA670B90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3D6E1-B4C4-4478-BA31-740B38AF33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96480-070F-42BE-B177-FCF586D655E4}"/>
              </a:ext>
            </a:extLst>
          </p:cNvPr>
          <p:cNvSpPr>
            <a:spLocks noGrp="1"/>
          </p:cNvSpPr>
          <p:nvPr>
            <p:ph type="dt" sz="half" idx="10"/>
          </p:nvPr>
        </p:nvSpPr>
        <p:spPr/>
        <p:txBody>
          <a:bodyPr/>
          <a:lstStyle/>
          <a:p>
            <a:fld id="{FD55AB1B-7177-45FB-AB21-8453C123A5B3}" type="datetime1">
              <a:rPr lang="en-US" smtClean="0"/>
              <a:t>11/8/2022</a:t>
            </a:fld>
            <a:endParaRPr lang="en-US"/>
          </a:p>
        </p:txBody>
      </p:sp>
      <p:sp>
        <p:nvSpPr>
          <p:cNvPr id="5" name="Footer Placeholder 4">
            <a:extLst>
              <a:ext uri="{FF2B5EF4-FFF2-40B4-BE49-F238E27FC236}">
                <a16:creationId xmlns:a16="http://schemas.microsoft.com/office/drawing/2014/main" id="{8ED98C9D-5352-4106-B0A3-D078AC35C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A539E-0A18-453A-B2C7-9B2A2C8C2291}"/>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305827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1F7B-076A-4DA1-A9A2-549F8C684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674CF-04B1-426E-B68F-28EDCDF32F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EB18E-4EB6-400D-B796-88FBD9820E2D}"/>
              </a:ext>
            </a:extLst>
          </p:cNvPr>
          <p:cNvSpPr>
            <a:spLocks noGrp="1"/>
          </p:cNvSpPr>
          <p:nvPr>
            <p:ph type="dt" sz="half" idx="10"/>
          </p:nvPr>
        </p:nvSpPr>
        <p:spPr/>
        <p:txBody>
          <a:bodyPr/>
          <a:lstStyle/>
          <a:p>
            <a:fld id="{1EFA57F6-33CE-480A-B534-22176A87122A}" type="datetime1">
              <a:rPr lang="en-US" smtClean="0"/>
              <a:t>11/8/2022</a:t>
            </a:fld>
            <a:endParaRPr lang="en-US"/>
          </a:p>
        </p:txBody>
      </p:sp>
      <p:sp>
        <p:nvSpPr>
          <p:cNvPr id="5" name="Footer Placeholder 4">
            <a:extLst>
              <a:ext uri="{FF2B5EF4-FFF2-40B4-BE49-F238E27FC236}">
                <a16:creationId xmlns:a16="http://schemas.microsoft.com/office/drawing/2014/main" id="{2C1BAB97-522F-4850-94F1-725AB7488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86D0E-8DE4-45A6-980E-89A7D67E9224}"/>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319050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F4D28-4AB4-4906-B052-559C5733DE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7D50DB-F6F9-48C8-BE4D-AED3E7A63A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DB26F-D770-48EB-B3EE-AAD18649F040}"/>
              </a:ext>
            </a:extLst>
          </p:cNvPr>
          <p:cNvSpPr>
            <a:spLocks noGrp="1"/>
          </p:cNvSpPr>
          <p:nvPr>
            <p:ph type="dt" sz="half" idx="10"/>
          </p:nvPr>
        </p:nvSpPr>
        <p:spPr/>
        <p:txBody>
          <a:bodyPr/>
          <a:lstStyle/>
          <a:p>
            <a:fld id="{120FA119-D561-4B2A-829A-2BEC003B5037}" type="datetime1">
              <a:rPr lang="en-US" smtClean="0"/>
              <a:t>11/8/2022</a:t>
            </a:fld>
            <a:endParaRPr lang="en-US"/>
          </a:p>
        </p:txBody>
      </p:sp>
      <p:sp>
        <p:nvSpPr>
          <p:cNvPr id="5" name="Footer Placeholder 4">
            <a:extLst>
              <a:ext uri="{FF2B5EF4-FFF2-40B4-BE49-F238E27FC236}">
                <a16:creationId xmlns:a16="http://schemas.microsoft.com/office/drawing/2014/main" id="{5F0F0F6B-A7C4-4D3E-B8B2-78A856C74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C957-8744-4D90-933B-FB4E081D2CC9}"/>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98588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1684-FE18-4B3F-90FE-9432B61F8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DB5C6-F918-438C-A495-0E3C0F6ABA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9B2DA-C64E-41FE-B38D-A6D80E2D83F3}"/>
              </a:ext>
            </a:extLst>
          </p:cNvPr>
          <p:cNvSpPr>
            <a:spLocks noGrp="1"/>
          </p:cNvSpPr>
          <p:nvPr>
            <p:ph type="dt" sz="half" idx="10"/>
          </p:nvPr>
        </p:nvSpPr>
        <p:spPr/>
        <p:txBody>
          <a:bodyPr/>
          <a:lstStyle/>
          <a:p>
            <a:fld id="{07CAF0E9-503B-44DF-9167-8F4607D00387}" type="datetime1">
              <a:rPr lang="en-US" smtClean="0"/>
              <a:t>11/8/2022</a:t>
            </a:fld>
            <a:endParaRPr lang="en-US"/>
          </a:p>
        </p:txBody>
      </p:sp>
      <p:sp>
        <p:nvSpPr>
          <p:cNvPr id="5" name="Footer Placeholder 4">
            <a:extLst>
              <a:ext uri="{FF2B5EF4-FFF2-40B4-BE49-F238E27FC236}">
                <a16:creationId xmlns:a16="http://schemas.microsoft.com/office/drawing/2014/main" id="{65038B26-CF0B-4AB3-88C2-3F2B90DCE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D5AB4-DC49-45BF-ABE7-1C5388D106F6}"/>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71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A71D-EBEE-451F-B24F-FD2D2A26A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DEC0B6-454A-4EB8-9E8D-6A3002C0A3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109F8A-15CC-4C02-A9FE-50A70727C036}"/>
              </a:ext>
            </a:extLst>
          </p:cNvPr>
          <p:cNvSpPr>
            <a:spLocks noGrp="1"/>
          </p:cNvSpPr>
          <p:nvPr>
            <p:ph type="dt" sz="half" idx="10"/>
          </p:nvPr>
        </p:nvSpPr>
        <p:spPr/>
        <p:txBody>
          <a:bodyPr/>
          <a:lstStyle/>
          <a:p>
            <a:fld id="{3F6BF3B9-6957-49A8-B13E-471EF1A4E03D}" type="datetime1">
              <a:rPr lang="en-US" smtClean="0"/>
              <a:t>11/8/2022</a:t>
            </a:fld>
            <a:endParaRPr lang="en-US"/>
          </a:p>
        </p:txBody>
      </p:sp>
      <p:sp>
        <p:nvSpPr>
          <p:cNvPr id="5" name="Footer Placeholder 4">
            <a:extLst>
              <a:ext uri="{FF2B5EF4-FFF2-40B4-BE49-F238E27FC236}">
                <a16:creationId xmlns:a16="http://schemas.microsoft.com/office/drawing/2014/main" id="{03797728-3028-4F1C-8DE9-CCB3CF202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AA755-7BB9-4885-A0C1-48E0AB8C7A81}"/>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226612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90AE-BC8E-4D42-BB4C-ED6F2AE73D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3AEC4-DB33-4A83-BFB7-D92F25A840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766C0-058C-492D-B403-5B15EC518B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1C593F-FD07-48A7-9D5D-48A621139394}"/>
              </a:ext>
            </a:extLst>
          </p:cNvPr>
          <p:cNvSpPr>
            <a:spLocks noGrp="1"/>
          </p:cNvSpPr>
          <p:nvPr>
            <p:ph type="dt" sz="half" idx="10"/>
          </p:nvPr>
        </p:nvSpPr>
        <p:spPr/>
        <p:txBody>
          <a:bodyPr/>
          <a:lstStyle/>
          <a:p>
            <a:fld id="{314C7391-BA97-43BA-AA80-0B43CB9B99F4}" type="datetime1">
              <a:rPr lang="en-US" smtClean="0"/>
              <a:t>11/8/2022</a:t>
            </a:fld>
            <a:endParaRPr lang="en-US"/>
          </a:p>
        </p:txBody>
      </p:sp>
      <p:sp>
        <p:nvSpPr>
          <p:cNvPr id="6" name="Footer Placeholder 5">
            <a:extLst>
              <a:ext uri="{FF2B5EF4-FFF2-40B4-BE49-F238E27FC236}">
                <a16:creationId xmlns:a16="http://schemas.microsoft.com/office/drawing/2014/main" id="{936D121D-596B-4783-85F0-CDD18A94F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087D6-1364-48DE-BEEF-B2A4FE6C899B}"/>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396062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CD7E-3D12-4273-BFC5-08607CCE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EBD01-174C-45BE-8D84-2D36F8242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15A35F-273B-4698-9767-C80BC1AE3F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3F79F-6D03-42BC-B0A3-271B4B1A1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47E8E4-50A0-41D7-B490-195922294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4C63AB-7A75-4151-9904-8B721DB4D841}"/>
              </a:ext>
            </a:extLst>
          </p:cNvPr>
          <p:cNvSpPr>
            <a:spLocks noGrp="1"/>
          </p:cNvSpPr>
          <p:nvPr>
            <p:ph type="dt" sz="half" idx="10"/>
          </p:nvPr>
        </p:nvSpPr>
        <p:spPr/>
        <p:txBody>
          <a:bodyPr/>
          <a:lstStyle/>
          <a:p>
            <a:fld id="{4EABAFFB-C2CA-4227-8AF5-8F0D0958008F}" type="datetime1">
              <a:rPr lang="en-US" smtClean="0"/>
              <a:t>11/8/2022</a:t>
            </a:fld>
            <a:endParaRPr lang="en-US"/>
          </a:p>
        </p:txBody>
      </p:sp>
      <p:sp>
        <p:nvSpPr>
          <p:cNvPr id="8" name="Footer Placeholder 7">
            <a:extLst>
              <a:ext uri="{FF2B5EF4-FFF2-40B4-BE49-F238E27FC236}">
                <a16:creationId xmlns:a16="http://schemas.microsoft.com/office/drawing/2014/main" id="{5C685BBD-1D18-4C6B-AAB4-0D5F1BB5A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4F3AD9-46E4-4093-B01F-01A5FA729E48}"/>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97936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A557-2574-4414-8F1B-807129FACD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C1B8FA-FB1F-4041-9A38-0F792B2F542D}"/>
              </a:ext>
            </a:extLst>
          </p:cNvPr>
          <p:cNvSpPr>
            <a:spLocks noGrp="1"/>
          </p:cNvSpPr>
          <p:nvPr>
            <p:ph type="dt" sz="half" idx="10"/>
          </p:nvPr>
        </p:nvSpPr>
        <p:spPr/>
        <p:txBody>
          <a:bodyPr/>
          <a:lstStyle/>
          <a:p>
            <a:fld id="{86BBA7D6-B7AC-4972-A0CC-8AC1E16503D7}" type="datetime1">
              <a:rPr lang="en-US" smtClean="0"/>
              <a:t>11/8/2022</a:t>
            </a:fld>
            <a:endParaRPr lang="en-US"/>
          </a:p>
        </p:txBody>
      </p:sp>
      <p:sp>
        <p:nvSpPr>
          <p:cNvPr id="4" name="Footer Placeholder 3">
            <a:extLst>
              <a:ext uri="{FF2B5EF4-FFF2-40B4-BE49-F238E27FC236}">
                <a16:creationId xmlns:a16="http://schemas.microsoft.com/office/drawing/2014/main" id="{7BEBD0CD-35E6-4E28-828C-69C8714E0C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AB46A6-46CF-413D-9E30-DC9098E4FA89}"/>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87533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E8B54-65B1-4AAA-8598-5D4D192782EF}"/>
              </a:ext>
            </a:extLst>
          </p:cNvPr>
          <p:cNvSpPr>
            <a:spLocks noGrp="1"/>
          </p:cNvSpPr>
          <p:nvPr>
            <p:ph type="dt" sz="half" idx="10"/>
          </p:nvPr>
        </p:nvSpPr>
        <p:spPr/>
        <p:txBody>
          <a:bodyPr/>
          <a:lstStyle/>
          <a:p>
            <a:fld id="{B224537A-2C8B-400E-AA43-B007604DD803}" type="datetime1">
              <a:rPr lang="en-US" smtClean="0"/>
              <a:t>11/8/2022</a:t>
            </a:fld>
            <a:endParaRPr lang="en-US"/>
          </a:p>
        </p:txBody>
      </p:sp>
      <p:sp>
        <p:nvSpPr>
          <p:cNvPr id="3" name="Footer Placeholder 2">
            <a:extLst>
              <a:ext uri="{FF2B5EF4-FFF2-40B4-BE49-F238E27FC236}">
                <a16:creationId xmlns:a16="http://schemas.microsoft.com/office/drawing/2014/main" id="{62C58E3A-02B1-4F7B-B808-06D8E5A89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ECAA0-EB6B-456A-A57E-E5F36D0E5D3A}"/>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15472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D0F9-2368-4E98-BA4A-F340A8ADE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E30993-90FF-4DBC-BB22-874331574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CA4AF-ABAF-4EBF-AE99-A3BBC7124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937AC3-81E5-472C-97D6-96592CE04CB9}"/>
              </a:ext>
            </a:extLst>
          </p:cNvPr>
          <p:cNvSpPr>
            <a:spLocks noGrp="1"/>
          </p:cNvSpPr>
          <p:nvPr>
            <p:ph type="dt" sz="half" idx="10"/>
          </p:nvPr>
        </p:nvSpPr>
        <p:spPr/>
        <p:txBody>
          <a:bodyPr/>
          <a:lstStyle/>
          <a:p>
            <a:fld id="{13C8DCC6-4FB3-42AD-8AF5-C24A09C6E361}" type="datetime1">
              <a:rPr lang="en-US" smtClean="0"/>
              <a:t>11/8/2022</a:t>
            </a:fld>
            <a:endParaRPr lang="en-US"/>
          </a:p>
        </p:txBody>
      </p:sp>
      <p:sp>
        <p:nvSpPr>
          <p:cNvPr id="6" name="Footer Placeholder 5">
            <a:extLst>
              <a:ext uri="{FF2B5EF4-FFF2-40B4-BE49-F238E27FC236}">
                <a16:creationId xmlns:a16="http://schemas.microsoft.com/office/drawing/2014/main" id="{AEF00633-A550-482C-990A-D8251220E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76575-D118-43D9-B7F1-BF82C830BF81}"/>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76747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4E67-50D8-4969-AA63-50F4E3FED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B579C-BB72-4F5B-A0A8-22670A501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6FE6F-5283-48D5-A973-5611DD548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346D34-8385-4A83-B804-17FB221C5BD7}"/>
              </a:ext>
            </a:extLst>
          </p:cNvPr>
          <p:cNvSpPr>
            <a:spLocks noGrp="1"/>
          </p:cNvSpPr>
          <p:nvPr>
            <p:ph type="dt" sz="half" idx="10"/>
          </p:nvPr>
        </p:nvSpPr>
        <p:spPr/>
        <p:txBody>
          <a:bodyPr/>
          <a:lstStyle/>
          <a:p>
            <a:fld id="{35216F00-E79F-48E3-A3E3-71FB5745A82F}" type="datetime1">
              <a:rPr lang="en-US" smtClean="0"/>
              <a:t>11/8/2022</a:t>
            </a:fld>
            <a:endParaRPr lang="en-US"/>
          </a:p>
        </p:txBody>
      </p:sp>
      <p:sp>
        <p:nvSpPr>
          <p:cNvPr id="6" name="Footer Placeholder 5">
            <a:extLst>
              <a:ext uri="{FF2B5EF4-FFF2-40B4-BE49-F238E27FC236}">
                <a16:creationId xmlns:a16="http://schemas.microsoft.com/office/drawing/2014/main" id="{7E8FF397-0166-4F2B-989A-1B487C089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664B6F-4211-49A2-8292-CE3423FBFE8E}"/>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94096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F7329-3A05-4EAC-98CC-AFC38FFEF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1F0D48-82C3-49C3-B4FA-6B70783C7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DB29F-777A-4BF0-A9A4-C9B837F40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3F740-96A9-4FE3-87CE-BE6FEC27D205}" type="datetime1">
              <a:rPr lang="en-US" smtClean="0"/>
              <a:t>11/8/2022</a:t>
            </a:fld>
            <a:endParaRPr lang="en-US"/>
          </a:p>
        </p:txBody>
      </p:sp>
      <p:sp>
        <p:nvSpPr>
          <p:cNvPr id="5" name="Footer Placeholder 4">
            <a:extLst>
              <a:ext uri="{FF2B5EF4-FFF2-40B4-BE49-F238E27FC236}">
                <a16:creationId xmlns:a16="http://schemas.microsoft.com/office/drawing/2014/main" id="{0FBFAE3A-E417-42C7-9CE6-F59923972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A2F2FD-4B3E-4ADE-B04A-24E00768D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94693-B5DF-4FFE-A2DD-C970EC8F217E}" type="slidenum">
              <a:rPr lang="en-US" smtClean="0"/>
              <a:t>‹#›</a:t>
            </a:fld>
            <a:endParaRPr lang="en-US"/>
          </a:p>
        </p:txBody>
      </p:sp>
    </p:spTree>
    <p:extLst>
      <p:ext uri="{BB962C8B-B14F-4D97-AF65-F5344CB8AC3E}">
        <p14:creationId xmlns:p14="http://schemas.microsoft.com/office/powerpoint/2010/main" val="102149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brain-phrenology BG"/>
          <p:cNvPicPr>
            <a:picLocks noChangeAspect="1" noChangeArrowheads="1"/>
          </p:cNvPicPr>
          <p:nvPr/>
        </p:nvPicPr>
        <p:blipFill>
          <a:blip r:embed="rId3"/>
          <a:srcRect/>
          <a:stretch>
            <a:fillRect/>
          </a:stretch>
        </p:blipFill>
        <p:spPr bwMode="auto">
          <a:xfrm>
            <a:off x="0" y="0"/>
            <a:ext cx="12191999" cy="6870700"/>
          </a:xfrm>
          <a:prstGeom prst="rect">
            <a:avLst/>
          </a:prstGeom>
          <a:noFill/>
          <a:ln w="9525">
            <a:noFill/>
            <a:miter lim="800000"/>
            <a:headEnd/>
            <a:tailEnd/>
          </a:ln>
        </p:spPr>
      </p:pic>
      <p:sp>
        <p:nvSpPr>
          <p:cNvPr id="28674" name="Rectangle 3"/>
          <p:cNvSpPr>
            <a:spLocks noGrp="1" noChangeArrowheads="1"/>
          </p:cNvSpPr>
          <p:nvPr>
            <p:ph type="title"/>
          </p:nvPr>
        </p:nvSpPr>
        <p:spPr>
          <a:xfrm>
            <a:off x="1772707" y="4524977"/>
            <a:ext cx="8505825" cy="1707502"/>
          </a:xfrm>
        </p:spPr>
        <p:txBody>
          <a:bodyPr>
            <a:normAutofit/>
          </a:bodyPr>
          <a:lstStyle/>
          <a:p>
            <a:pPr algn="ctr"/>
            <a:r>
              <a:rPr lang="en-US" sz="3200" dirty="0">
                <a:solidFill>
                  <a:srgbClr val="000000"/>
                </a:solidFill>
                <a:effectLst>
                  <a:outerShdw blurRad="38100" dist="38100" dir="2700000" algn="tl">
                    <a:srgbClr val="000000">
                      <a:alpha val="43137"/>
                    </a:srgbClr>
                  </a:outerShdw>
                </a:effectLst>
              </a:rPr>
              <a:t>David K. Johnson, PhD.</a:t>
            </a:r>
            <a:br>
              <a:rPr lang="en-US" sz="3200" b="1" dirty="0">
                <a:solidFill>
                  <a:srgbClr val="FFFF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Alzheimer’s Disease Research Center</a:t>
            </a:r>
            <a:br>
              <a:rPr lang="en-US" sz="2400" b="1" dirty="0">
                <a:solidFill>
                  <a:srgbClr val="000000"/>
                </a:solidFill>
              </a:rPr>
            </a:br>
            <a:r>
              <a:rPr lang="en-US" sz="1800" dirty="0">
                <a:solidFill>
                  <a:srgbClr val="000000"/>
                </a:solidFill>
              </a:rPr>
              <a:t>a NIH center of excellence at the </a:t>
            </a:r>
            <a:br>
              <a:rPr lang="en-US" sz="1800" dirty="0">
                <a:solidFill>
                  <a:srgbClr val="000000"/>
                </a:solidFill>
              </a:rPr>
            </a:br>
            <a:r>
              <a:rPr lang="en-US" sz="1800" dirty="0">
                <a:solidFill>
                  <a:srgbClr val="000000"/>
                </a:solidFill>
              </a:rPr>
              <a:t>University of California - Davis</a:t>
            </a:r>
            <a:endParaRPr lang="en-US" sz="2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0578" y="4708314"/>
            <a:ext cx="19573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1333" y="6456309"/>
            <a:ext cx="8077199" cy="369332"/>
          </a:xfrm>
          <a:prstGeom prst="rect">
            <a:avLst/>
          </a:prstGeom>
          <a:noFill/>
        </p:spPr>
        <p:txBody>
          <a:bodyPr wrap="square" rtlCol="0">
            <a:spAutoFit/>
          </a:bodyPr>
          <a:lstStyle/>
          <a:p>
            <a:pPr algn="ctr"/>
            <a:r>
              <a:rPr lang="en-US" dirty="0">
                <a:solidFill>
                  <a:schemeClr val="bg1">
                    <a:lumMod val="65000"/>
                  </a:schemeClr>
                </a:solidFill>
              </a:rPr>
              <a:t>Caregiver Bootcamp – Nov 9</a:t>
            </a:r>
            <a:r>
              <a:rPr lang="en-US" baseline="30000" dirty="0">
                <a:solidFill>
                  <a:schemeClr val="bg1">
                    <a:lumMod val="65000"/>
                  </a:schemeClr>
                </a:solidFill>
              </a:rPr>
              <a:t>th</a:t>
            </a:r>
            <a:r>
              <a:rPr lang="en-US" dirty="0">
                <a:solidFill>
                  <a:schemeClr val="bg1">
                    <a:lumMod val="65000"/>
                  </a:schemeClr>
                </a:solidFill>
              </a:rPr>
              <a:t> 2022 </a:t>
            </a:r>
          </a:p>
        </p:txBody>
      </p:sp>
      <p:sp>
        <p:nvSpPr>
          <p:cNvPr id="6" name="Rectangle 3">
            <a:extLst>
              <a:ext uri="{FF2B5EF4-FFF2-40B4-BE49-F238E27FC236}">
                <a16:creationId xmlns:a16="http://schemas.microsoft.com/office/drawing/2014/main" id="{275C09A1-252C-4E9B-BFCB-88DFFD6DDACA}"/>
              </a:ext>
            </a:extLst>
          </p:cNvPr>
          <p:cNvSpPr txBox="1">
            <a:spLocks noChangeArrowheads="1"/>
          </p:cNvSpPr>
          <p:nvPr/>
        </p:nvSpPr>
        <p:spPr>
          <a:xfrm>
            <a:off x="272143" y="928665"/>
            <a:ext cx="11919857" cy="142549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i="1" dirty="0">
                <a:latin typeface="Arial" panose="020B0604020202020204" pitchFamily="34" charset="0"/>
                <a:cs typeface="Arial" panose="020B0604020202020204" pitchFamily="34" charset="0"/>
              </a:rPr>
              <a:t>Who Takes Care of </a:t>
            </a:r>
          </a:p>
          <a:p>
            <a:pPr algn="ctr"/>
            <a:r>
              <a:rPr lang="en-US" sz="6000" b="1" i="1" dirty="0">
                <a:latin typeface="Arial" panose="020B0604020202020204" pitchFamily="34" charset="0"/>
                <a:cs typeface="Arial" panose="020B0604020202020204" pitchFamily="34" charset="0"/>
              </a:rPr>
              <a:t>the Caregivers? </a:t>
            </a:r>
            <a:endParaRPr lang="en-US" sz="2400" b="1" dirty="0"/>
          </a:p>
        </p:txBody>
      </p:sp>
      <p:sp>
        <p:nvSpPr>
          <p:cNvPr id="3" name="Slide Number Placeholder 2">
            <a:extLst>
              <a:ext uri="{FF2B5EF4-FFF2-40B4-BE49-F238E27FC236}">
                <a16:creationId xmlns:a16="http://schemas.microsoft.com/office/drawing/2014/main" id="{B15F0808-6D45-4AFC-A09B-A55181ABC6FE}"/>
              </a:ext>
            </a:extLst>
          </p:cNvPr>
          <p:cNvSpPr>
            <a:spLocks noGrp="1"/>
          </p:cNvSpPr>
          <p:nvPr>
            <p:ph type="sldNum" sz="quarter" idx="12"/>
          </p:nvPr>
        </p:nvSpPr>
        <p:spPr>
          <a:xfrm>
            <a:off x="9441989" y="6483045"/>
            <a:ext cx="2743200" cy="365125"/>
          </a:xfrm>
        </p:spPr>
        <p:txBody>
          <a:bodyPr/>
          <a:lstStyle/>
          <a:p>
            <a:fld id="{93F94693-B5DF-4FFE-A2DD-C970EC8F217E}" type="slidenum">
              <a:rPr lang="en-US" sz="4000" smtClean="0">
                <a:solidFill>
                  <a:schemeClr val="tx1">
                    <a:lumMod val="95000"/>
                    <a:lumOff val="5000"/>
                  </a:schemeClr>
                </a:solidFill>
              </a:rPr>
              <a:t>1</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27129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t>Hard to Do</a:t>
            </a:r>
          </a:p>
        </p:txBody>
      </p:sp>
      <p:pic>
        <p:nvPicPr>
          <p:cNvPr id="51202" name="Picture 2" descr="C:\Users\dkj\Desktop\_dkj_work\USC Trip\_c_Fodder\Capture.PNG"/>
          <p:cNvPicPr>
            <a:picLocks noChangeAspect="1" noChangeArrowheads="1"/>
          </p:cNvPicPr>
          <p:nvPr/>
        </p:nvPicPr>
        <p:blipFill>
          <a:blip r:embed="rId2"/>
          <a:srcRect/>
          <a:stretch>
            <a:fillRect/>
          </a:stretch>
        </p:blipFill>
        <p:spPr bwMode="auto">
          <a:xfrm>
            <a:off x="2909888" y="1357313"/>
            <a:ext cx="6553200" cy="542925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6BE76F7F-74E9-4CA4-8F5D-0CE95EBE040E}"/>
              </a:ext>
            </a:extLst>
          </p:cNvPr>
          <p:cNvSpPr>
            <a:spLocks noGrp="1"/>
          </p:cNvSpPr>
          <p:nvPr>
            <p:ph type="sldNum" sz="quarter" idx="12"/>
          </p:nvPr>
        </p:nvSpPr>
        <p:spPr>
          <a:xfrm>
            <a:off x="9448800" y="6492875"/>
            <a:ext cx="2743200" cy="365125"/>
          </a:xfrm>
        </p:spPr>
        <p:txBody>
          <a:bodyPr/>
          <a:lstStyle/>
          <a:p>
            <a:fld id="{93F94693-B5DF-4FFE-A2DD-C970EC8F217E}" type="slidenum">
              <a:rPr lang="en-US" sz="4000" smtClean="0">
                <a:solidFill>
                  <a:schemeClr val="tx1">
                    <a:lumMod val="95000"/>
                    <a:lumOff val="5000"/>
                  </a:schemeClr>
                </a:solidFill>
              </a:rPr>
              <a:t>10</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78761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brain-phrenology BG"/>
          <p:cNvPicPr>
            <a:picLocks noChangeAspect="1" noChangeArrowheads="1"/>
          </p:cNvPicPr>
          <p:nvPr/>
        </p:nvPicPr>
        <p:blipFill>
          <a:blip r:embed="rId3"/>
          <a:srcRect/>
          <a:stretch>
            <a:fillRect/>
          </a:stretch>
        </p:blipFill>
        <p:spPr bwMode="auto">
          <a:xfrm>
            <a:off x="0" y="-1"/>
            <a:ext cx="12191999" cy="7282543"/>
          </a:xfrm>
          <a:prstGeom prst="rect">
            <a:avLst/>
          </a:prstGeom>
          <a:noFill/>
          <a:ln w="9525">
            <a:noFill/>
            <a:miter lim="800000"/>
            <a:headEnd/>
            <a:tailEnd/>
          </a:ln>
        </p:spPr>
      </p:pic>
      <p:sp>
        <p:nvSpPr>
          <p:cNvPr id="28674" name="Rectangle 3"/>
          <p:cNvSpPr>
            <a:spLocks noGrp="1" noChangeArrowheads="1"/>
          </p:cNvSpPr>
          <p:nvPr>
            <p:ph type="title"/>
          </p:nvPr>
        </p:nvSpPr>
        <p:spPr>
          <a:xfrm>
            <a:off x="1905001" y="1480243"/>
            <a:ext cx="8505825" cy="4889500"/>
          </a:xfrm>
        </p:spPr>
        <p:txBody>
          <a:bodyPr/>
          <a:lstStyle/>
          <a:p>
            <a:br>
              <a:rPr lang="en-US" sz="5400" b="1" dirty="0"/>
            </a:br>
            <a:br>
              <a:rPr lang="en-US" sz="6600" b="1" dirty="0"/>
            </a:br>
            <a:br>
              <a:rPr lang="en-US" sz="2400" b="1" dirty="0"/>
            </a:br>
            <a:endParaRPr lang="en-US" sz="2400" b="1" dirty="0"/>
          </a:p>
        </p:txBody>
      </p:sp>
      <p:sp>
        <p:nvSpPr>
          <p:cNvPr id="5" name="Title 1"/>
          <p:cNvSpPr txBox="1">
            <a:spLocks/>
          </p:cNvSpPr>
          <p:nvPr/>
        </p:nvSpPr>
        <p:spPr>
          <a:xfrm>
            <a:off x="1860549" y="370114"/>
            <a:ext cx="8470900" cy="270283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0400" b="1" dirty="0"/>
              <a:t>THANK  YOU!</a:t>
            </a:r>
          </a:p>
        </p:txBody>
      </p:sp>
      <p:sp>
        <p:nvSpPr>
          <p:cNvPr id="2" name="Slide Number Placeholder 1">
            <a:extLst>
              <a:ext uri="{FF2B5EF4-FFF2-40B4-BE49-F238E27FC236}">
                <a16:creationId xmlns:a16="http://schemas.microsoft.com/office/drawing/2014/main" id="{A95B9792-A8A8-48AE-928F-A02A8533DED2}"/>
              </a:ext>
            </a:extLst>
          </p:cNvPr>
          <p:cNvSpPr>
            <a:spLocks noGrp="1"/>
          </p:cNvSpPr>
          <p:nvPr>
            <p:ph type="sldNum" sz="quarter" idx="12"/>
          </p:nvPr>
        </p:nvSpPr>
        <p:spPr>
          <a:xfrm>
            <a:off x="9448800" y="6864112"/>
            <a:ext cx="2743200" cy="365125"/>
          </a:xfrm>
        </p:spPr>
        <p:txBody>
          <a:bodyPr/>
          <a:lstStyle/>
          <a:p>
            <a:fld id="{93F94693-B5DF-4FFE-A2DD-C970EC8F217E}" type="slidenum">
              <a:rPr lang="en-US" sz="4000" smtClean="0">
                <a:solidFill>
                  <a:schemeClr val="tx1">
                    <a:lumMod val="95000"/>
                    <a:lumOff val="5000"/>
                  </a:schemeClr>
                </a:solidFill>
              </a:rPr>
              <a:t>11</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214276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920F-CA03-EA5E-2CB4-FCAAC4D1DAE9}"/>
              </a:ext>
            </a:extLst>
          </p:cNvPr>
          <p:cNvSpPr>
            <a:spLocks noGrp="1"/>
          </p:cNvSpPr>
          <p:nvPr>
            <p:ph type="title"/>
          </p:nvPr>
        </p:nvSpPr>
        <p:spPr/>
        <p:txBody>
          <a:bodyPr/>
          <a:lstStyle/>
          <a:p>
            <a:endParaRPr lang="en-US"/>
          </a:p>
        </p:txBody>
      </p:sp>
      <p:pic>
        <p:nvPicPr>
          <p:cNvPr id="6" name="Content Placeholder 5" descr="A picture containing tree, outdoor, park, plant&#10;&#10;Description automatically generated">
            <a:extLst>
              <a:ext uri="{FF2B5EF4-FFF2-40B4-BE49-F238E27FC236}">
                <a16:creationId xmlns:a16="http://schemas.microsoft.com/office/drawing/2014/main" id="{7D3A7A31-E156-543A-ADC2-73BA22E829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7112794"/>
          </a:xfrm>
        </p:spPr>
      </p:pic>
      <p:sp>
        <p:nvSpPr>
          <p:cNvPr id="4" name="Slide Number Placeholder 3">
            <a:extLst>
              <a:ext uri="{FF2B5EF4-FFF2-40B4-BE49-F238E27FC236}">
                <a16:creationId xmlns:a16="http://schemas.microsoft.com/office/drawing/2014/main" id="{B7F31DB3-8B9D-8D9A-5B00-AED6E18B3F1C}"/>
              </a:ext>
            </a:extLst>
          </p:cNvPr>
          <p:cNvSpPr>
            <a:spLocks noGrp="1"/>
          </p:cNvSpPr>
          <p:nvPr>
            <p:ph type="sldNum" sz="quarter" idx="12"/>
          </p:nvPr>
        </p:nvSpPr>
        <p:spPr/>
        <p:txBody>
          <a:bodyPr/>
          <a:lstStyle/>
          <a:p>
            <a:fld id="{93F94693-B5DF-4FFE-A2DD-C970EC8F217E}" type="slidenum">
              <a:rPr lang="en-US" smtClean="0"/>
              <a:t>12</a:t>
            </a:fld>
            <a:endParaRPr lang="en-US"/>
          </a:p>
        </p:txBody>
      </p:sp>
    </p:spTree>
    <p:extLst>
      <p:ext uri="{BB962C8B-B14F-4D97-AF65-F5344CB8AC3E}">
        <p14:creationId xmlns:p14="http://schemas.microsoft.com/office/powerpoint/2010/main" val="230153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3DA05C41-AA5D-C399-01D5-C341763E9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588500" cy="708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31A2-CFED-A361-9AA1-7B63A554E768}"/>
              </a:ext>
            </a:extLst>
          </p:cNvPr>
          <p:cNvSpPr>
            <a:spLocks noGrp="1"/>
          </p:cNvSpPr>
          <p:nvPr>
            <p:ph type="title"/>
          </p:nvPr>
        </p:nvSpPr>
        <p:spPr/>
        <p:txBody>
          <a:bodyPr/>
          <a:lstStyle/>
          <a:p>
            <a:endParaRPr lang="en-US"/>
          </a:p>
        </p:txBody>
      </p:sp>
      <p:pic>
        <p:nvPicPr>
          <p:cNvPr id="6" name="Content Placeholder 5" descr="A sunset over a field&#10;&#10;Description automatically generated with low confidence">
            <a:extLst>
              <a:ext uri="{FF2B5EF4-FFF2-40B4-BE49-F238E27FC236}">
                <a16:creationId xmlns:a16="http://schemas.microsoft.com/office/drawing/2014/main" id="{1860F0E6-68E9-AB70-1FBB-02703E71D1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5546"/>
            <a:ext cx="12192000" cy="7249092"/>
          </a:xfrm>
        </p:spPr>
      </p:pic>
      <p:sp>
        <p:nvSpPr>
          <p:cNvPr id="4" name="Slide Number Placeholder 3">
            <a:extLst>
              <a:ext uri="{FF2B5EF4-FFF2-40B4-BE49-F238E27FC236}">
                <a16:creationId xmlns:a16="http://schemas.microsoft.com/office/drawing/2014/main" id="{3B5E20AF-89FD-E50B-5B49-9DFB304A140D}"/>
              </a:ext>
            </a:extLst>
          </p:cNvPr>
          <p:cNvSpPr>
            <a:spLocks noGrp="1"/>
          </p:cNvSpPr>
          <p:nvPr>
            <p:ph type="sldNum" sz="quarter" idx="12"/>
          </p:nvPr>
        </p:nvSpPr>
        <p:spPr/>
        <p:txBody>
          <a:bodyPr/>
          <a:lstStyle/>
          <a:p>
            <a:fld id="{93F94693-B5DF-4FFE-A2DD-C970EC8F217E}" type="slidenum">
              <a:rPr lang="en-US" smtClean="0"/>
              <a:t>3</a:t>
            </a:fld>
            <a:endParaRPr lang="en-US"/>
          </a:p>
        </p:txBody>
      </p:sp>
    </p:spTree>
    <p:extLst>
      <p:ext uri="{BB962C8B-B14F-4D97-AF65-F5344CB8AC3E}">
        <p14:creationId xmlns:p14="http://schemas.microsoft.com/office/powerpoint/2010/main" val="101887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F69E-70C9-DD9A-ADB7-B90EF8C8FD56}"/>
              </a:ext>
            </a:extLst>
          </p:cNvPr>
          <p:cNvSpPr>
            <a:spLocks noGrp="1"/>
          </p:cNvSpPr>
          <p:nvPr>
            <p:ph type="title"/>
          </p:nvPr>
        </p:nvSpPr>
        <p:spPr/>
        <p:txBody>
          <a:bodyPr/>
          <a:lstStyle/>
          <a:p>
            <a:pPr algn="ctr"/>
            <a:r>
              <a:rPr lang="en-US" dirty="0"/>
              <a:t>Caregiving as a Risk Factor for Mortality </a:t>
            </a:r>
            <a:br>
              <a:rPr lang="en-US" dirty="0"/>
            </a:br>
            <a:r>
              <a:rPr lang="en-US" b="1" i="1" dirty="0">
                <a:solidFill>
                  <a:srgbClr val="002060"/>
                </a:solidFill>
              </a:rPr>
              <a:t>The Caregiver Health Effects Study</a:t>
            </a:r>
          </a:p>
        </p:txBody>
      </p:sp>
      <p:sp>
        <p:nvSpPr>
          <p:cNvPr id="3" name="Content Placeholder 2">
            <a:extLst>
              <a:ext uri="{FF2B5EF4-FFF2-40B4-BE49-F238E27FC236}">
                <a16:creationId xmlns:a16="http://schemas.microsoft.com/office/drawing/2014/main" id="{C35A70B2-063C-53A6-EBCB-1472AD5C00E3}"/>
              </a:ext>
            </a:extLst>
          </p:cNvPr>
          <p:cNvSpPr>
            <a:spLocks noGrp="1"/>
          </p:cNvSpPr>
          <p:nvPr>
            <p:ph idx="1"/>
          </p:nvPr>
        </p:nvSpPr>
        <p:spPr>
          <a:xfrm>
            <a:off x="335280" y="2187574"/>
            <a:ext cx="12192000" cy="4351338"/>
          </a:xfrm>
        </p:spPr>
        <p:txBody>
          <a:bodyPr>
            <a:normAutofit/>
          </a:bodyPr>
          <a:lstStyle/>
          <a:p>
            <a:pPr marL="0" indent="0">
              <a:buNone/>
            </a:pPr>
            <a:r>
              <a:rPr lang="en-US" sz="4000" dirty="0">
                <a:solidFill>
                  <a:srgbClr val="FF0000"/>
                </a:solidFill>
              </a:rPr>
              <a:t>Mortality risk = 63% higher than non-caregiving controls</a:t>
            </a:r>
          </a:p>
          <a:p>
            <a:pPr marL="0" indent="0">
              <a:buNone/>
            </a:pPr>
            <a:endParaRPr lang="en-US" sz="3600" dirty="0"/>
          </a:p>
          <a:p>
            <a:pPr marL="0" indent="0">
              <a:buNone/>
            </a:pPr>
            <a:r>
              <a:rPr lang="en-US" sz="3600" dirty="0"/>
              <a:t>BUT… </a:t>
            </a:r>
          </a:p>
          <a:p>
            <a:pPr marL="0" indent="0">
              <a:buNone/>
            </a:pPr>
            <a:r>
              <a:rPr lang="en-US" sz="3600" b="1" dirty="0"/>
              <a:t>NO</a:t>
            </a:r>
            <a:r>
              <a:rPr lang="en-US" sz="3600" dirty="0"/>
              <a:t> risk increase for those caregivers who were:  </a:t>
            </a:r>
          </a:p>
          <a:p>
            <a:pPr lvl="1"/>
            <a:r>
              <a:rPr lang="en-US" sz="3200" dirty="0"/>
              <a:t>providing care but </a:t>
            </a:r>
            <a:r>
              <a:rPr lang="en-US" sz="3200" b="1" u="sng" dirty="0"/>
              <a:t>not</a:t>
            </a:r>
            <a:r>
              <a:rPr lang="en-US" sz="3200" b="1" dirty="0"/>
              <a:t> </a:t>
            </a:r>
            <a:r>
              <a:rPr lang="en-US" sz="3200" dirty="0"/>
              <a:t>report emotional strain  </a:t>
            </a:r>
          </a:p>
          <a:p>
            <a:pPr lvl="1"/>
            <a:r>
              <a:rPr lang="en-US" sz="3200" dirty="0"/>
              <a:t>disabled spouse who were </a:t>
            </a:r>
            <a:r>
              <a:rPr lang="en-US" sz="3200" b="1" dirty="0"/>
              <a:t>not providing care </a:t>
            </a:r>
          </a:p>
        </p:txBody>
      </p:sp>
      <p:sp>
        <p:nvSpPr>
          <p:cNvPr id="4" name="Slide Number Placeholder 3">
            <a:extLst>
              <a:ext uri="{FF2B5EF4-FFF2-40B4-BE49-F238E27FC236}">
                <a16:creationId xmlns:a16="http://schemas.microsoft.com/office/drawing/2014/main" id="{7129FAAC-82B6-1645-1A30-1C9DAD6E83D6}"/>
              </a:ext>
            </a:extLst>
          </p:cNvPr>
          <p:cNvSpPr>
            <a:spLocks noGrp="1"/>
          </p:cNvSpPr>
          <p:nvPr>
            <p:ph type="sldNum" sz="quarter" idx="12"/>
          </p:nvPr>
        </p:nvSpPr>
        <p:spPr/>
        <p:txBody>
          <a:bodyPr/>
          <a:lstStyle/>
          <a:p>
            <a:fld id="{93F94693-B5DF-4FFE-A2DD-C970EC8F217E}" type="slidenum">
              <a:rPr lang="en-US" smtClean="0"/>
              <a:t>4</a:t>
            </a:fld>
            <a:endParaRPr lang="en-US"/>
          </a:p>
        </p:txBody>
      </p:sp>
      <p:sp>
        <p:nvSpPr>
          <p:cNvPr id="5" name="TextBox 4">
            <a:extLst>
              <a:ext uri="{FF2B5EF4-FFF2-40B4-BE49-F238E27FC236}">
                <a16:creationId xmlns:a16="http://schemas.microsoft.com/office/drawing/2014/main" id="{F51316D2-0BB3-BAC6-AD19-94D6B490AC47}"/>
              </a:ext>
            </a:extLst>
          </p:cNvPr>
          <p:cNvSpPr txBox="1"/>
          <p:nvPr/>
        </p:nvSpPr>
        <p:spPr>
          <a:xfrm>
            <a:off x="487680" y="6308209"/>
            <a:ext cx="6416040" cy="369332"/>
          </a:xfrm>
          <a:prstGeom prst="rect">
            <a:avLst/>
          </a:prstGeom>
          <a:noFill/>
        </p:spPr>
        <p:txBody>
          <a:bodyPr wrap="square" rtlCol="0">
            <a:spAutoFit/>
          </a:bodyPr>
          <a:lstStyle/>
          <a:p>
            <a:r>
              <a:rPr lang="en-US" dirty="0">
                <a:solidFill>
                  <a:schemeClr val="tx1">
                    <a:lumMod val="50000"/>
                    <a:lumOff val="50000"/>
                  </a:schemeClr>
                </a:solidFill>
              </a:rPr>
              <a:t>Schulz and Beach.  JAMA, December 15, 1999—Vol 282, No. 23</a:t>
            </a:r>
          </a:p>
        </p:txBody>
      </p:sp>
    </p:spTree>
    <p:extLst>
      <p:ext uri="{BB962C8B-B14F-4D97-AF65-F5344CB8AC3E}">
        <p14:creationId xmlns:p14="http://schemas.microsoft.com/office/powerpoint/2010/main" val="12084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with medium confidence">
            <a:extLst>
              <a:ext uri="{FF2B5EF4-FFF2-40B4-BE49-F238E27FC236}">
                <a16:creationId xmlns:a16="http://schemas.microsoft.com/office/drawing/2014/main" id="{AAD70CD8-2733-7563-DE3E-9C2BBCE5E5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755" y="632091"/>
            <a:ext cx="10488489" cy="3019846"/>
          </a:xfrm>
        </p:spPr>
      </p:pic>
      <p:sp>
        <p:nvSpPr>
          <p:cNvPr id="4" name="Slide Number Placeholder 3">
            <a:extLst>
              <a:ext uri="{FF2B5EF4-FFF2-40B4-BE49-F238E27FC236}">
                <a16:creationId xmlns:a16="http://schemas.microsoft.com/office/drawing/2014/main" id="{C622E935-CAE7-78C5-70F3-B0EF802FAA36}"/>
              </a:ext>
            </a:extLst>
          </p:cNvPr>
          <p:cNvSpPr>
            <a:spLocks noGrp="1"/>
          </p:cNvSpPr>
          <p:nvPr>
            <p:ph type="sldNum" sz="quarter" idx="12"/>
          </p:nvPr>
        </p:nvSpPr>
        <p:spPr/>
        <p:txBody>
          <a:bodyPr/>
          <a:lstStyle/>
          <a:p>
            <a:fld id="{93F94693-B5DF-4FFE-A2DD-C970EC8F217E}" type="slidenum">
              <a:rPr lang="en-US" smtClean="0"/>
              <a:t>5</a:t>
            </a:fld>
            <a:endParaRPr lang="en-US"/>
          </a:p>
        </p:txBody>
      </p:sp>
      <p:sp>
        <p:nvSpPr>
          <p:cNvPr id="7" name="TextBox 6">
            <a:extLst>
              <a:ext uri="{FF2B5EF4-FFF2-40B4-BE49-F238E27FC236}">
                <a16:creationId xmlns:a16="http://schemas.microsoft.com/office/drawing/2014/main" id="{DA96B6B4-BCDF-AB54-DDD0-02A78678DCD5}"/>
              </a:ext>
            </a:extLst>
          </p:cNvPr>
          <p:cNvSpPr txBox="1"/>
          <p:nvPr/>
        </p:nvSpPr>
        <p:spPr>
          <a:xfrm>
            <a:off x="382684" y="6075144"/>
            <a:ext cx="5699760" cy="646331"/>
          </a:xfrm>
          <a:prstGeom prst="rect">
            <a:avLst/>
          </a:prstGeom>
          <a:noFill/>
        </p:spPr>
        <p:txBody>
          <a:bodyPr wrap="square" rtlCol="0">
            <a:spAutoFit/>
          </a:bodyPr>
          <a:lstStyle/>
          <a:p>
            <a:r>
              <a:rPr lang="en-US" dirty="0">
                <a:solidFill>
                  <a:schemeClr val="tx1">
                    <a:lumMod val="50000"/>
                    <a:lumOff val="50000"/>
                  </a:schemeClr>
                </a:solidFill>
              </a:rPr>
              <a:t>International Journal of Epidemiology, 2015, 1959–1969 </a:t>
            </a:r>
            <a:r>
              <a:rPr lang="en-US" dirty="0" err="1">
                <a:solidFill>
                  <a:schemeClr val="tx1">
                    <a:lumMod val="50000"/>
                    <a:lumOff val="50000"/>
                  </a:schemeClr>
                </a:solidFill>
              </a:rPr>
              <a:t>doi</a:t>
            </a:r>
            <a:r>
              <a:rPr lang="en-US" dirty="0">
                <a:solidFill>
                  <a:schemeClr val="tx1">
                    <a:lumMod val="50000"/>
                    <a:lumOff val="50000"/>
                  </a:schemeClr>
                </a:solidFill>
              </a:rPr>
              <a:t>: 10.1093/</a:t>
            </a:r>
            <a:r>
              <a:rPr lang="en-US" dirty="0" err="1">
                <a:solidFill>
                  <a:schemeClr val="tx1">
                    <a:lumMod val="50000"/>
                    <a:lumOff val="50000"/>
                  </a:schemeClr>
                </a:solidFill>
              </a:rPr>
              <a:t>ije</a:t>
            </a:r>
            <a:r>
              <a:rPr lang="en-US" dirty="0">
                <a:solidFill>
                  <a:schemeClr val="tx1">
                    <a:lumMod val="50000"/>
                    <a:lumOff val="50000"/>
                  </a:schemeClr>
                </a:solidFill>
              </a:rPr>
              <a:t>/dyv172</a:t>
            </a:r>
          </a:p>
        </p:txBody>
      </p:sp>
    </p:spTree>
    <p:extLst>
      <p:ext uri="{BB962C8B-B14F-4D97-AF65-F5344CB8AC3E}">
        <p14:creationId xmlns:p14="http://schemas.microsoft.com/office/powerpoint/2010/main" val="180968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with medium confidence">
            <a:extLst>
              <a:ext uri="{FF2B5EF4-FFF2-40B4-BE49-F238E27FC236}">
                <a16:creationId xmlns:a16="http://schemas.microsoft.com/office/drawing/2014/main" id="{AAD70CD8-2733-7563-DE3E-9C2BBCE5E5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755" y="632091"/>
            <a:ext cx="10488489" cy="3019846"/>
          </a:xfrm>
        </p:spPr>
      </p:pic>
      <p:sp>
        <p:nvSpPr>
          <p:cNvPr id="4" name="Slide Number Placeholder 3">
            <a:extLst>
              <a:ext uri="{FF2B5EF4-FFF2-40B4-BE49-F238E27FC236}">
                <a16:creationId xmlns:a16="http://schemas.microsoft.com/office/drawing/2014/main" id="{C622E935-CAE7-78C5-70F3-B0EF802FAA36}"/>
              </a:ext>
            </a:extLst>
          </p:cNvPr>
          <p:cNvSpPr>
            <a:spLocks noGrp="1"/>
          </p:cNvSpPr>
          <p:nvPr>
            <p:ph type="sldNum" sz="quarter" idx="12"/>
          </p:nvPr>
        </p:nvSpPr>
        <p:spPr/>
        <p:txBody>
          <a:bodyPr/>
          <a:lstStyle/>
          <a:p>
            <a:fld id="{93F94693-B5DF-4FFE-A2DD-C970EC8F217E}" type="slidenum">
              <a:rPr lang="en-US" smtClean="0"/>
              <a:t>6</a:t>
            </a:fld>
            <a:endParaRPr lang="en-US"/>
          </a:p>
        </p:txBody>
      </p:sp>
      <p:sp>
        <p:nvSpPr>
          <p:cNvPr id="7" name="TextBox 6">
            <a:extLst>
              <a:ext uri="{FF2B5EF4-FFF2-40B4-BE49-F238E27FC236}">
                <a16:creationId xmlns:a16="http://schemas.microsoft.com/office/drawing/2014/main" id="{DA96B6B4-BCDF-AB54-DDD0-02A78678DCD5}"/>
              </a:ext>
            </a:extLst>
          </p:cNvPr>
          <p:cNvSpPr txBox="1"/>
          <p:nvPr/>
        </p:nvSpPr>
        <p:spPr>
          <a:xfrm>
            <a:off x="382684" y="6075144"/>
            <a:ext cx="5699760" cy="646331"/>
          </a:xfrm>
          <a:prstGeom prst="rect">
            <a:avLst/>
          </a:prstGeom>
          <a:noFill/>
        </p:spPr>
        <p:txBody>
          <a:bodyPr wrap="square" rtlCol="0">
            <a:spAutoFit/>
          </a:bodyPr>
          <a:lstStyle/>
          <a:p>
            <a:r>
              <a:rPr lang="en-US" dirty="0">
                <a:solidFill>
                  <a:schemeClr val="tx1">
                    <a:lumMod val="50000"/>
                    <a:lumOff val="50000"/>
                  </a:schemeClr>
                </a:solidFill>
              </a:rPr>
              <a:t>International Journal of Epidemiology, 2015, 1959–1969 </a:t>
            </a:r>
            <a:r>
              <a:rPr lang="en-US" dirty="0" err="1">
                <a:solidFill>
                  <a:schemeClr val="tx1">
                    <a:lumMod val="50000"/>
                    <a:lumOff val="50000"/>
                  </a:schemeClr>
                </a:solidFill>
              </a:rPr>
              <a:t>doi</a:t>
            </a:r>
            <a:r>
              <a:rPr lang="en-US" dirty="0">
                <a:solidFill>
                  <a:schemeClr val="tx1">
                    <a:lumMod val="50000"/>
                    <a:lumOff val="50000"/>
                  </a:schemeClr>
                </a:solidFill>
              </a:rPr>
              <a:t>: 10.1093/</a:t>
            </a:r>
            <a:r>
              <a:rPr lang="en-US" dirty="0" err="1">
                <a:solidFill>
                  <a:schemeClr val="tx1">
                    <a:lumMod val="50000"/>
                    <a:lumOff val="50000"/>
                  </a:schemeClr>
                </a:solidFill>
              </a:rPr>
              <a:t>ije</a:t>
            </a:r>
            <a:r>
              <a:rPr lang="en-US" dirty="0">
                <a:solidFill>
                  <a:schemeClr val="tx1">
                    <a:lumMod val="50000"/>
                    <a:lumOff val="50000"/>
                  </a:schemeClr>
                </a:solidFill>
              </a:rPr>
              <a:t>/dyv172</a:t>
            </a:r>
          </a:p>
        </p:txBody>
      </p:sp>
      <p:sp>
        <p:nvSpPr>
          <p:cNvPr id="2" name="Rectangle 1">
            <a:extLst>
              <a:ext uri="{FF2B5EF4-FFF2-40B4-BE49-F238E27FC236}">
                <a16:creationId xmlns:a16="http://schemas.microsoft.com/office/drawing/2014/main" id="{C9383772-A059-C046-744D-E017B7A1E486}"/>
              </a:ext>
            </a:extLst>
          </p:cNvPr>
          <p:cNvSpPr/>
          <p:nvPr/>
        </p:nvSpPr>
        <p:spPr>
          <a:xfrm>
            <a:off x="169156" y="4219311"/>
            <a:ext cx="11826575"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rgbClr val="FF0000"/>
                </a:solidFill>
                <a:effectLst/>
              </a:rPr>
              <a:t>RESOURCES MAKE THE DIFFERENCE </a:t>
            </a:r>
          </a:p>
        </p:txBody>
      </p:sp>
    </p:spTree>
    <p:extLst>
      <p:ext uri="{BB962C8B-B14F-4D97-AF65-F5344CB8AC3E}">
        <p14:creationId xmlns:p14="http://schemas.microsoft.com/office/powerpoint/2010/main" val="370666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15E5-A158-8C23-041C-6614EB6C0CF2}"/>
              </a:ext>
            </a:extLst>
          </p:cNvPr>
          <p:cNvSpPr>
            <a:spLocks noGrp="1"/>
          </p:cNvSpPr>
          <p:nvPr>
            <p:ph type="title"/>
          </p:nvPr>
        </p:nvSpPr>
        <p:spPr/>
        <p:txBody>
          <a:bodyPr/>
          <a:lstStyle/>
          <a:p>
            <a:endParaRPr lang="en-US"/>
          </a:p>
        </p:txBody>
      </p:sp>
      <p:pic>
        <p:nvPicPr>
          <p:cNvPr id="6" name="Content Placeholder 5" descr="Application&#10;&#10;Description automatically generated with low confidence">
            <a:extLst>
              <a:ext uri="{FF2B5EF4-FFF2-40B4-BE49-F238E27FC236}">
                <a16:creationId xmlns:a16="http://schemas.microsoft.com/office/drawing/2014/main" id="{831EC520-A90B-4B3C-9A0D-4A9131BB07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160" y="0"/>
            <a:ext cx="11155679" cy="7755911"/>
          </a:xfrm>
        </p:spPr>
      </p:pic>
      <p:sp>
        <p:nvSpPr>
          <p:cNvPr id="4" name="Slide Number Placeholder 3">
            <a:extLst>
              <a:ext uri="{FF2B5EF4-FFF2-40B4-BE49-F238E27FC236}">
                <a16:creationId xmlns:a16="http://schemas.microsoft.com/office/drawing/2014/main" id="{059DAAD0-1BFD-0FB7-16EA-376346DBA5D8}"/>
              </a:ext>
            </a:extLst>
          </p:cNvPr>
          <p:cNvSpPr>
            <a:spLocks noGrp="1"/>
          </p:cNvSpPr>
          <p:nvPr>
            <p:ph type="sldNum" sz="quarter" idx="12"/>
          </p:nvPr>
        </p:nvSpPr>
        <p:spPr/>
        <p:txBody>
          <a:bodyPr/>
          <a:lstStyle/>
          <a:p>
            <a:fld id="{93F94693-B5DF-4FFE-A2DD-C970EC8F217E}" type="slidenum">
              <a:rPr lang="en-US" smtClean="0"/>
              <a:t>7</a:t>
            </a:fld>
            <a:endParaRPr lang="en-US"/>
          </a:p>
        </p:txBody>
      </p:sp>
    </p:spTree>
    <p:extLst>
      <p:ext uri="{BB962C8B-B14F-4D97-AF65-F5344CB8AC3E}">
        <p14:creationId xmlns:p14="http://schemas.microsoft.com/office/powerpoint/2010/main" val="135611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73D0-8F77-D441-16A3-1FE5B0393096}"/>
              </a:ext>
            </a:extLst>
          </p:cNvPr>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2DD42D2A-39E8-F9BD-6181-479807429F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189" y="-1046797"/>
            <a:ext cx="10515600" cy="10515600"/>
          </a:xfrm>
        </p:spPr>
      </p:pic>
      <p:sp>
        <p:nvSpPr>
          <p:cNvPr id="4" name="Slide Number Placeholder 3">
            <a:extLst>
              <a:ext uri="{FF2B5EF4-FFF2-40B4-BE49-F238E27FC236}">
                <a16:creationId xmlns:a16="http://schemas.microsoft.com/office/drawing/2014/main" id="{8D7A6BC2-4583-597C-24B4-4260EF7DD509}"/>
              </a:ext>
            </a:extLst>
          </p:cNvPr>
          <p:cNvSpPr>
            <a:spLocks noGrp="1"/>
          </p:cNvSpPr>
          <p:nvPr>
            <p:ph type="sldNum" sz="quarter" idx="12"/>
          </p:nvPr>
        </p:nvSpPr>
        <p:spPr/>
        <p:txBody>
          <a:bodyPr/>
          <a:lstStyle/>
          <a:p>
            <a:fld id="{93F94693-B5DF-4FFE-A2DD-C970EC8F217E}" type="slidenum">
              <a:rPr lang="en-US" smtClean="0"/>
              <a:t>8</a:t>
            </a:fld>
            <a:endParaRPr lang="en-US"/>
          </a:p>
        </p:txBody>
      </p:sp>
    </p:spTree>
    <p:extLst>
      <p:ext uri="{BB962C8B-B14F-4D97-AF65-F5344CB8AC3E}">
        <p14:creationId xmlns:p14="http://schemas.microsoft.com/office/powerpoint/2010/main" val="156595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solation Man Island">
            <a:extLst>
              <a:ext uri="{FF2B5EF4-FFF2-40B4-BE49-F238E27FC236}">
                <a16:creationId xmlns:a16="http://schemas.microsoft.com/office/drawing/2014/main" id="{44D37A3A-7226-4579-B209-D339AFAC4C33}"/>
              </a:ext>
            </a:extLst>
          </p:cNvPr>
          <p:cNvPicPr>
            <a:picLocks noChangeAspect="1" noChangeArrowheads="1"/>
          </p:cNvPicPr>
          <p:nvPr/>
        </p:nvPicPr>
        <p:blipFill>
          <a:blip r:embed="rId3">
            <a:alphaModFix amt="53000"/>
            <a:extLst>
              <a:ext uri="{28A0092B-C50C-407E-A947-70E740481C1C}">
                <a14:useLocalDpi xmlns:a14="http://schemas.microsoft.com/office/drawing/2010/main" val="0"/>
              </a:ext>
            </a:extLst>
          </a:blip>
          <a:srcRect/>
          <a:stretch>
            <a:fillRect/>
          </a:stretch>
        </p:blipFill>
        <p:spPr>
          <a:xfrm>
            <a:off x="0" y="-564692"/>
            <a:ext cx="11908716" cy="9164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52138" y="0"/>
            <a:ext cx="10515600" cy="1325563"/>
          </a:xfrm>
        </p:spPr>
        <p:txBody>
          <a:bodyPr>
            <a:normAutofit/>
          </a:bodyPr>
          <a:lstStyle/>
          <a:p>
            <a:pPr algn="ctr"/>
            <a:r>
              <a:rPr lang="en-US" sz="4800" b="1" u="sng" dirty="0">
                <a:solidFill>
                  <a:srgbClr val="FF0000"/>
                </a:solidFill>
              </a:rPr>
              <a:t>Stay Connected</a:t>
            </a:r>
          </a:p>
        </p:txBody>
      </p:sp>
      <p:sp>
        <p:nvSpPr>
          <p:cNvPr id="3" name="Content Placeholder 2"/>
          <p:cNvSpPr>
            <a:spLocks noGrp="1"/>
          </p:cNvSpPr>
          <p:nvPr>
            <p:ph idx="1"/>
          </p:nvPr>
        </p:nvSpPr>
        <p:spPr>
          <a:xfrm>
            <a:off x="111160" y="787690"/>
            <a:ext cx="8198224" cy="4803649"/>
          </a:xfrm>
        </p:spPr>
        <p:txBody>
          <a:bodyPr>
            <a:normAutofit/>
          </a:bodyPr>
          <a:lstStyle/>
          <a:p>
            <a:r>
              <a:rPr lang="en-US" sz="3200" dirty="0">
                <a:solidFill>
                  <a:srgbClr val="FF0000"/>
                </a:solidFill>
              </a:rPr>
              <a:t>We are social animals!  </a:t>
            </a:r>
          </a:p>
          <a:p>
            <a:r>
              <a:rPr lang="en-US" sz="3200" dirty="0">
                <a:solidFill>
                  <a:srgbClr val="FF0000"/>
                </a:solidFill>
              </a:rPr>
              <a:t>Helps with Emotional Distress </a:t>
            </a:r>
          </a:p>
          <a:p>
            <a:r>
              <a:rPr lang="en-US" sz="2400" dirty="0">
                <a:solidFill>
                  <a:srgbClr val="FF0000"/>
                </a:solidFill>
              </a:rPr>
              <a:t>Social activity has the indirect benefit of lowering stress, which may help with feelings of isolation, anxiety and depression.</a:t>
            </a:r>
          </a:p>
          <a:p>
            <a:endParaRPr lang="en-US" dirty="0">
              <a:solidFill>
                <a:srgbClr val="FFFF00"/>
              </a:solidFill>
              <a:highlight>
                <a:srgbClr val="FFFF00"/>
              </a:highlight>
            </a:endParaRPr>
          </a:p>
        </p:txBody>
      </p:sp>
      <p:sp>
        <p:nvSpPr>
          <p:cNvPr id="5" name="Slide Number Placeholder 4">
            <a:extLst>
              <a:ext uri="{FF2B5EF4-FFF2-40B4-BE49-F238E27FC236}">
                <a16:creationId xmlns:a16="http://schemas.microsoft.com/office/drawing/2014/main" id="{2CED87AE-BC12-46EC-881B-1B98D4ACD136}"/>
              </a:ext>
            </a:extLst>
          </p:cNvPr>
          <p:cNvSpPr>
            <a:spLocks noGrp="1"/>
          </p:cNvSpPr>
          <p:nvPr>
            <p:ph type="sldNum" sz="quarter" idx="12"/>
          </p:nvPr>
        </p:nvSpPr>
        <p:spPr>
          <a:xfrm>
            <a:off x="9448800" y="6492875"/>
            <a:ext cx="2743200" cy="365125"/>
          </a:xfrm>
        </p:spPr>
        <p:txBody>
          <a:bodyPr/>
          <a:lstStyle/>
          <a:p>
            <a:fld id="{93F94693-B5DF-4FFE-A2DD-C970EC8F217E}" type="slidenum">
              <a:rPr lang="en-US" sz="4000" smtClean="0">
                <a:solidFill>
                  <a:schemeClr val="tx1">
                    <a:lumMod val="95000"/>
                    <a:lumOff val="5000"/>
                  </a:schemeClr>
                </a:solidFill>
              </a:rPr>
              <a:t>9</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617152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92197C3856E740ACB133DCCC0E3003" ma:contentTypeVersion="13" ma:contentTypeDescription="Create a new document." ma:contentTypeScope="" ma:versionID="8aebff4d4eb6e80b762abec2230d3fa2">
  <xsd:schema xmlns:xsd="http://www.w3.org/2001/XMLSchema" xmlns:xs="http://www.w3.org/2001/XMLSchema" xmlns:p="http://schemas.microsoft.com/office/2006/metadata/properties" xmlns:ns2="1a9de37a-f17d-4187-ad88-5aa1e3e18eae" xmlns:ns3="eefcbc57-a7a0-405e-94e2-b82867bcafa9" targetNamespace="http://schemas.microsoft.com/office/2006/metadata/properties" ma:root="true" ma:fieldsID="e3dec94ca92f5c409c2d4e292344dff4" ns2:_="" ns3:_="">
    <xsd:import namespace="1a9de37a-f17d-4187-ad88-5aa1e3e18eae"/>
    <xsd:import namespace="eefcbc57-a7a0-405e-94e2-b82867bcaf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de37a-f17d-4187-ad88-5aa1e3e18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fcbc57-a7a0-405e-94e2-b82867bcaf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42F440-86D5-4353-9FB5-C609F071581B}">
  <ds:schemaRefs>
    <ds:schemaRef ds:uri="http://schemas.microsoft.com/sharepoint/v3/contenttype/forms"/>
  </ds:schemaRefs>
</ds:datastoreItem>
</file>

<file path=customXml/itemProps2.xml><?xml version="1.0" encoding="utf-8"?>
<ds:datastoreItem xmlns:ds="http://schemas.openxmlformats.org/officeDocument/2006/customXml" ds:itemID="{C0E0ECFD-1D51-4B5F-A057-14F2D42A0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9de37a-f17d-4187-ad88-5aa1e3e18eae"/>
    <ds:schemaRef ds:uri="eefcbc57-a7a0-405e-94e2-b82867bca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89A088-F418-4B53-933A-A8D73498667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350</TotalTime>
  <Words>1376</Words>
  <Application>Microsoft Office PowerPoint</Application>
  <PresentationFormat>Widescreen</PresentationFormat>
  <Paragraphs>68</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Aharoni</vt:lpstr>
      <vt:lpstr>Arial</vt:lpstr>
      <vt:lpstr>Calibri</vt:lpstr>
      <vt:lpstr>Calibri Light</vt:lpstr>
      <vt:lpstr>Office Theme</vt:lpstr>
      <vt:lpstr>David K. Johnson, PhD. Alzheimer’s Disease Research Center a NIH center of excellence at the  University of California - Davis</vt:lpstr>
      <vt:lpstr>PowerPoint Presentation</vt:lpstr>
      <vt:lpstr>PowerPoint Presentation</vt:lpstr>
      <vt:lpstr>Caregiving as a Risk Factor for Mortality  The Caregiver Health Effects Study</vt:lpstr>
      <vt:lpstr>PowerPoint Presentation</vt:lpstr>
      <vt:lpstr>PowerPoint Presentation</vt:lpstr>
      <vt:lpstr>PowerPoint Presentation</vt:lpstr>
      <vt:lpstr>PowerPoint Presentation</vt:lpstr>
      <vt:lpstr>Stay Connected</vt:lpstr>
      <vt:lpstr>Hard to Do</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 Johnson</dc:creator>
  <cp:lastModifiedBy>Lori Ann Baker</cp:lastModifiedBy>
  <cp:revision>49</cp:revision>
  <cp:lastPrinted>2018-10-12T22:21:45Z</cp:lastPrinted>
  <dcterms:created xsi:type="dcterms:W3CDTF">2018-06-09T00:59:05Z</dcterms:created>
  <dcterms:modified xsi:type="dcterms:W3CDTF">2022-11-08T21:03:15Z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0x0101005092197C3856E740ACB133DCCC0E3003</vt:lpwstr>
  </property>
</Properties>
</file>