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9" r:id="rId3"/>
    <p:sldId id="264" r:id="rId4"/>
    <p:sldId id="266" r:id="rId5"/>
    <p:sldId id="257" r:id="rId6"/>
    <p:sldId id="272" r:id="rId7"/>
    <p:sldId id="273" r:id="rId8"/>
    <p:sldId id="274" r:id="rId9"/>
    <p:sldId id="275" r:id="rId10"/>
    <p:sldId id="265" r:id="rId11"/>
    <p:sldId id="268" r:id="rId12"/>
    <p:sldId id="267" r:id="rId13"/>
    <p:sldId id="280" r:id="rId14"/>
    <p:sldId id="262" r:id="rId15"/>
    <p:sldId id="259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41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2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3.xml"/><Relationship Id="rId20" Type="http://schemas.openxmlformats.org/officeDocument/2006/relationships/viewProps" Target="view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2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9" Type="http://schemas.openxmlformats.org/officeDocument/2006/relationships/slide" Target="slides/slide8.xml"/><Relationship Id="rId22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08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4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54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617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33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082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19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09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66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62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FC6101-BFB4-49F4-8127-70AD45481D1A}" type="datetimeFigureOut">
              <a:rPr lang="en-US" smtClean="0"/>
              <a:t>7/13/20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F4503FA-E725-412F-BAB5-1DC48D94A6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93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academicaffairs.ucdavis.edu/step-plus-syste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smsingh@ucdavis.edu" TargetMode="External"/><Relationship Id="rId4" Type="http://schemas.openxmlformats.org/officeDocument/2006/relationships/hyperlink" Target="mailto:blmyers@ucdavis.edu" TargetMode="External"/><Relationship Id="rId5" Type="http://schemas.openxmlformats.org/officeDocument/2006/relationships/hyperlink" Target="mailto:rrrjimenez@ucdavis.edu" TargetMode="External"/><Relationship Id="rId6" Type="http://schemas.openxmlformats.org/officeDocument/2006/relationships/hyperlink" Target="mailto:aarhea@ucdavis.edu" TargetMode="External"/><Relationship Id="rId7" Type="http://schemas.openxmlformats.org/officeDocument/2006/relationships/hyperlink" Target="mailto:fahsaechao@ucdavis.edu" TargetMode="External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2" Type="http://schemas.openxmlformats.org/officeDocument/2006/relationships/hyperlink" Target="mailto:kdanderson@ucdavis.edu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hyperlink" Target="https://health.ucdavis.edu/facultydev/events/upcoming-events.html?trumbaEmbed=view=event&amp;eventid=14503023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health.ucdavis.edu/academicpersonnel/documents/administrators-managers/academic-adv-actions/Extramural_letters_Chart_revised_06.19.17.pdf" TargetMode="External"/><Relationship Id="rId3" Type="http://schemas.openxmlformats.org/officeDocument/2006/relationships/hyperlink" Target="https://www.ucop.edu/academic-personnel-programs/_files/apm/apm-133.pdf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9EE897-77FC-49A9-8E50-B9959526B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Grand Rounds: Merits and Promotions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3C472C5-C7D3-4343-8772-5FE9204A75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3715" y="3986157"/>
            <a:ext cx="9144000" cy="2871843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David J. Copenhaver, MD, MPH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Health Sciences Associate Clinical Professor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Chief, Division of Pain Medicine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Chair, Merits and Promotions Committee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Department of Anesthesiology and Pain Medicine</a:t>
            </a:r>
          </a:p>
        </p:txBody>
      </p:sp>
    </p:spTree>
    <p:extLst>
      <p:ext uri="{BB962C8B-B14F-4D97-AF65-F5344CB8AC3E}">
        <p14:creationId xmlns:p14="http://schemas.microsoft.com/office/powerpoint/2010/main" val="2181988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53F64-1EFE-475E-AFF2-93C5F01F3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8219"/>
            <a:ext cx="10515600" cy="7928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Faculty Timeline for Advancement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25F2006-EC40-4F30-906E-0C95D077FC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44040" y="911082"/>
            <a:ext cx="8503920" cy="541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7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55112C-CA90-4687-9639-F01BD011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80246"/>
            <a:ext cx="10058400" cy="122131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What is MyInfoVault?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DF05AB-4327-4CD4-AF1D-D47260628D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704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MyInfoVault is our online university database that houses a candidate’s: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Research Projects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Scholarly Activities 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Lectures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 Activities 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Evaluations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Honors and Awards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</a:rPr>
              <a:t>An updated MyInfoVault profile is then used to create electronic dossiers for upcoming merit and promotion actions.</a:t>
            </a:r>
          </a:p>
        </p:txBody>
      </p:sp>
    </p:spTree>
    <p:extLst>
      <p:ext uri="{BB962C8B-B14F-4D97-AF65-F5344CB8AC3E}">
        <p14:creationId xmlns:p14="http://schemas.microsoft.com/office/powerpoint/2010/main" val="3018229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58DA9D-0A29-4253-984B-BDF69F37F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3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Candidate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43A2E3-570E-4189-BBA6-0B42915867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7106" y="1955251"/>
            <a:ext cx="5596466" cy="41466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Definition: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 narrative that highlights your greatest accomplishments under the review period.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Sections: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Introduction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Research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Clinical (if applicable)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Teaching and Mentoring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Service Activities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Professional Competence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Contributions to Diversity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BDB811A4-A21B-46C8-9158-82F4A11F4461}"/>
              </a:ext>
            </a:extLst>
          </p:cNvPr>
          <p:cNvSpPr txBox="1">
            <a:spLocks/>
          </p:cNvSpPr>
          <p:nvPr/>
        </p:nvSpPr>
        <p:spPr>
          <a:xfrm>
            <a:off x="6023572" y="1937293"/>
            <a:ext cx="5596466" cy="3972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Tips:</a:t>
            </a:r>
          </a:p>
          <a:p>
            <a:pPr marL="393192" lvl="1">
              <a:lnSpc>
                <a:spcPct val="8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Be sure to describe the IMPACT for each of your accomplishments.</a:t>
            </a:r>
          </a:p>
          <a:p>
            <a:pPr marL="393192" lvl="1">
              <a:lnSpc>
                <a:spcPct val="8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endParaRPr lang="en-US" sz="2000" dirty="0"/>
          </a:p>
          <a:p>
            <a:pPr marL="393192" lvl="1">
              <a:lnSpc>
                <a:spcPct val="8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Don’t list out items that are already in your MyInfoVault profile.</a:t>
            </a:r>
          </a:p>
          <a:p>
            <a:pPr marL="393192" lvl="1">
              <a:lnSpc>
                <a:spcPct val="8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endParaRPr lang="en-US" sz="2000" dirty="0"/>
          </a:p>
          <a:p>
            <a:pPr marL="393192" lvl="1">
              <a:lnSpc>
                <a:spcPct val="8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Do not exceed 5 pages.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725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792" y="140152"/>
            <a:ext cx="7879906" cy="585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973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2D131E-CD22-4C08-86DD-CA35E884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9092"/>
            <a:ext cx="10515600" cy="920982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Administrative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13FCFC-8ECB-4373-9976-CB90043CE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663" y="1799394"/>
            <a:ext cx="5715337" cy="4583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Merit/Promotion Toolkit:</a:t>
            </a:r>
          </a:p>
          <a:p>
            <a:pPr marL="800100" lvl="1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Useful tool for faculty, provides overview of requirements.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Candidate Statement Template:</a:t>
            </a:r>
          </a:p>
          <a:p>
            <a:pPr marL="742950" lvl="1" indent="-285750" defTabSz="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Template created by Academic Personnel Office.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MIV Updates Template:</a:t>
            </a:r>
          </a:p>
          <a:p>
            <a:pPr marL="742950" lvl="1" indent="-285750" defTabSz="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Created by Admin Coordinators for FY20-21</a:t>
            </a:r>
          </a:p>
          <a:p>
            <a:pPr marL="742950" lvl="1" indent="-285750" defTabSz="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Useful template to be completed by faculty to update their MIV profile.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Administrative Phases: </a:t>
            </a:r>
          </a:p>
          <a:p>
            <a:pPr marL="742950" lvl="1" indent="-285750" defTabSz="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Outlines merit/promotion process from start to finish.</a:t>
            </a:r>
          </a:p>
          <a:p>
            <a:pPr marL="742950" lvl="1" indent="-285750" defTabSz="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Ex. January = Phase 1, December = Phase 12</a:t>
            </a:r>
          </a:p>
          <a:p>
            <a:pPr marL="457200" lvl="1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DB26395-C27B-41AF-ADC5-8F10A1EBBCCD}"/>
              </a:ext>
            </a:extLst>
          </p:cNvPr>
          <p:cNvSpPr txBox="1"/>
          <p:nvPr/>
        </p:nvSpPr>
        <p:spPr>
          <a:xfrm>
            <a:off x="6096000" y="1799394"/>
            <a:ext cx="586643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Step Plus System: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 system for merit and promotion actions, allowing candidate’s to request a 1.5 or 2.0 step, as opposed to a traditional 1.0 step. (more information at </a:t>
            </a:r>
            <a:r>
              <a:rPr lang="en-US" dirty="0">
                <a:hlinkClick r:id="rId2"/>
              </a:rPr>
              <a:t>Academic Affairs Website</a:t>
            </a:r>
            <a:r>
              <a:rPr lang="en-US" dirty="0"/>
              <a:t>)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Important Dates: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March: Faculty notified of their merit/promotion eligibility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June 30</a:t>
            </a:r>
            <a:r>
              <a:rPr lang="en-US" baseline="30000" dirty="0"/>
              <a:t>th</a:t>
            </a:r>
            <a:r>
              <a:rPr lang="en-US" dirty="0"/>
              <a:t>: Candidate statements, MIV updates, and letters of support due (if required)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August-September: Faculty M&amp;P Committee reviews dossiers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October: Promotion actions due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December: Merit actions due</a:t>
            </a:r>
          </a:p>
          <a:p>
            <a:pPr lvl="1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970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8AE18D-FF23-4CAF-A177-EC7F46B11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2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Administrative Coordinators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AE772106-7EC8-43C2-80E0-36077B0B3B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42457" y="1488905"/>
            <a:ext cx="5799667" cy="28693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v-SE" sz="1200" b="1" dirty="0">
                <a:solidFill>
                  <a:schemeClr val="tx1"/>
                </a:solidFill>
              </a:rPr>
              <a:t>M&amp;P Team Leads</a:t>
            </a:r>
          </a:p>
          <a:p>
            <a:pPr marL="0" indent="0">
              <a:buNone/>
            </a:pPr>
            <a:r>
              <a:rPr lang="sv-SE" sz="1200" b="1" dirty="0">
                <a:solidFill>
                  <a:schemeClr val="tx1"/>
                </a:solidFill>
              </a:rPr>
              <a:t>Karen Anderson, S2</a:t>
            </a:r>
          </a:p>
          <a:p>
            <a:pPr marL="0" indent="0">
              <a:buNone/>
            </a:pPr>
            <a:r>
              <a:rPr lang="sv-SE" sz="1200" dirty="0">
                <a:solidFill>
                  <a:schemeClr val="tx1"/>
                </a:solidFill>
              </a:rPr>
              <a:t>(916) 734-5032/ </a:t>
            </a:r>
            <a:r>
              <a:rPr lang="sv-SE" sz="12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kdanderson@ucdavis.edu</a:t>
            </a:r>
            <a:endParaRPr lang="sv-SE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v-SE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Michelle Singh, S1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(916) 734-7985/ </a:t>
            </a:r>
            <a:r>
              <a:rPr lang="en-US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msmsingh@ucdavis.edu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endParaRPr lang="sv-SE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sv-SE" sz="1200" dirty="0">
                <a:solidFill>
                  <a:schemeClr val="tx1"/>
                </a:solidFill>
              </a:rPr>
              <a:t>If you are uncertain who your coordinator is, please contact Michelle or Karen.</a:t>
            </a:r>
          </a:p>
          <a:p>
            <a:pPr marL="0" indent="0">
              <a:buNone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38F2BB0-E41C-498F-AFF4-0647581D0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33588" y="1488905"/>
            <a:ext cx="4958412" cy="48660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M&amp;P Coordinators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Blythe Myers,  AAIII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(916) 734-5311/ </a:t>
            </a:r>
            <a:r>
              <a:rPr lang="en-US" sz="12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blmyers@ucdavis.edu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Section: Peds and General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Ruben Jimenez, AAIII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(916) 734-5048/ </a:t>
            </a:r>
            <a:r>
              <a:rPr lang="en-US" sz="1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rrrjimenez@ucdavis.edu</a:t>
            </a:r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Section: Chair and Vice Chancellor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Alexus Rhea, AAIII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(916) 734-5630/ </a:t>
            </a:r>
            <a:r>
              <a:rPr lang="en-US" sz="1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aarhea@ucdavis.edu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Section: OB and Acute Pain</a:t>
            </a:r>
          </a:p>
          <a:p>
            <a:pPr marL="0" indent="0">
              <a:buNone/>
            </a:pPr>
            <a:r>
              <a:rPr lang="en-US" sz="1200" b="1" dirty="0">
                <a:solidFill>
                  <a:schemeClr val="tx1"/>
                </a:solidFill>
              </a:rPr>
              <a:t>Fahn Saechao, AAIII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(916) 734-7097/ </a:t>
            </a:r>
            <a:r>
              <a:rPr lang="en-US" sz="1200" dirty="0">
                <a:solidFill>
                  <a:schemeClr val="tx1"/>
                </a:solidFill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fahsaechao@ucdavis.edu</a:t>
            </a:r>
            <a:endParaRPr lang="en-US" sz="1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Section: Pain Medicine	</a:t>
            </a:r>
          </a:p>
          <a:p>
            <a:pPr marL="0" indent="0">
              <a:buNone/>
            </a:pPr>
            <a:r>
              <a:rPr lang="en-US" sz="1200" dirty="0">
                <a:solidFill>
                  <a:schemeClr val="tx1"/>
                </a:solidFill>
              </a:rPr>
              <a:t>			*Cardiac section coordinator TBA</a:t>
            </a:r>
          </a:p>
          <a:p>
            <a:endParaRPr lang="en-US" sz="120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60BF59A-654C-4FFB-81EE-4062D16796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70" y="4358294"/>
            <a:ext cx="3749040" cy="184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141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BBA96D-0A1A-42CC-ADB3-3D53B32CC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49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Faculty Voting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53E78DF-16F0-4B8B-91A3-C0FB6C34B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892" y="1895065"/>
            <a:ext cx="8775322" cy="4270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Tips:</a:t>
            </a:r>
            <a:endParaRPr lang="en-US" sz="22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Please be sure to vote for your faculty colleagues.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Don’t abstain if you do not know the candidate well. Utilize the Merit or Promotion packet to assess the candidate.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Good Citizenship = Voting</a:t>
            </a: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8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The department keeps track of all faculty who vote and don’t vote for each merit/promotion cycle.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093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6259A1-C503-4E12-989F-E32BECC4C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2252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Zoom Workshop for Merits and Promotions</a:t>
            </a:r>
          </a:p>
        </p:txBody>
      </p:sp>
      <p:pic>
        <p:nvPicPr>
          <p:cNvPr id="1026" name="Picture 4" descr="image006">
            <a:extLst>
              <a:ext uri="{FF2B5EF4-FFF2-40B4-BE49-F238E27FC236}">
                <a16:creationId xmlns="" xmlns:a16="http://schemas.microsoft.com/office/drawing/2014/main" id="{850E3BC8-F236-48D6-A50F-B77E1A405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57" y="1511472"/>
            <a:ext cx="10424160" cy="4432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78B0103-9C22-4B49-AE16-70D9C1D81B17}"/>
              </a:ext>
            </a:extLst>
          </p:cNvPr>
          <p:cNvSpPr txBox="1"/>
          <p:nvPr/>
        </p:nvSpPr>
        <p:spPr>
          <a:xfrm>
            <a:off x="9296555" y="5943863"/>
            <a:ext cx="184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Registration 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937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377A84-7F5B-4D8D-92C2-9F8AB179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409"/>
            <a:ext cx="10058400" cy="1450757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Faculty Merits and Promotions Committee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8817E2-FCCC-4DEB-91E4-89B1F158B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4752"/>
            <a:ext cx="10515600" cy="33681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tx1"/>
                </a:solidFill>
              </a:rPr>
              <a:t>Membership: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David Copenhaver, MD, MPH (Committee Chair)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Amanda Darling, MD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Julie Gardner, MD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Cathy Lammers, MD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Charandip Sandhu, MD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Naileshni Singh, MD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Jeff Uppington, MBBS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Aubrey Yao, MD</a:t>
            </a:r>
          </a:p>
          <a:p>
            <a:pPr marL="457200" lvl="1" indent="0" algn="ctr">
              <a:buNone/>
            </a:pPr>
            <a:r>
              <a:rPr lang="en-US" dirty="0">
                <a:solidFill>
                  <a:schemeClr val="tx1"/>
                </a:solidFill>
              </a:rPr>
              <a:t>Jon Zhou,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6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188E41-CA58-456A-99CC-E0A45D55B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2674"/>
            <a:ext cx="10058400" cy="106407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Merits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52D3FB-E1CE-4321-B17A-13E3AF21B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6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Definition: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increase in the base salary, and is associated with a change in Step but not Rank.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Requirements: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Candidate Statement 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due by June 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Updates to MyInfoVault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due by June 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76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FCA2AF-2562-4802-9D6B-818E0B17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49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Promotions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0A4D3FC-794E-491C-809B-537F3ED1E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786" y="1891400"/>
            <a:ext cx="5956443" cy="4468655"/>
          </a:xfrm>
        </p:spPr>
        <p:txBody>
          <a:bodyPr>
            <a:normAutofit/>
          </a:bodyPr>
          <a:lstStyle/>
          <a:p>
            <a:pPr marL="0" lvl="1" indent="0">
              <a:spcBef>
                <a:spcPts val="1000"/>
              </a:spcBef>
              <a:buNone/>
            </a:pPr>
            <a:r>
              <a:rPr lang="en-US" sz="2200" b="1" dirty="0">
                <a:solidFill>
                  <a:schemeClr val="tx1"/>
                </a:solidFill>
              </a:rPr>
              <a:t>Definition: 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 increase in base salary and is associated with a change in Rank.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Requirements: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Candidate Statement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due by June 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Updates to MyInfoVault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due by June 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endParaRPr lang="en-US" sz="2000" dirty="0">
              <a:solidFill>
                <a:schemeClr val="tx1"/>
              </a:solidFill>
            </a:endParaRP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Letters of Support</a:t>
            </a: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List of 6-8 names for solicitation due May 30</a:t>
            </a:r>
            <a:r>
              <a:rPr lang="en-US" sz="2000" baseline="30000" dirty="0">
                <a:solidFill>
                  <a:schemeClr val="tx1"/>
                </a:solidFill>
              </a:rPr>
              <a:t>th</a:t>
            </a:r>
            <a:endParaRPr lang="en-US" sz="2000" dirty="0">
              <a:solidFill>
                <a:schemeClr val="tx1"/>
              </a:solidFill>
            </a:endParaRPr>
          </a:p>
          <a:p>
            <a:pPr lvl="2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Extramural Letters Requirement Chart: </a:t>
            </a: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2000" baseline="30000" dirty="0">
              <a:solidFill>
                <a:schemeClr val="tx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2C24B8FA-9CB4-4719-9A17-FE527475A11B}"/>
              </a:ext>
            </a:extLst>
          </p:cNvPr>
          <p:cNvSpPr txBox="1">
            <a:spLocks/>
          </p:cNvSpPr>
          <p:nvPr/>
        </p:nvSpPr>
        <p:spPr>
          <a:xfrm>
            <a:off x="6096000" y="1891400"/>
            <a:ext cx="5956443" cy="33731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Considerations:</a:t>
            </a:r>
          </a:p>
          <a:p>
            <a:pPr lvl="1"/>
            <a:r>
              <a:rPr lang="en-US" sz="2000" dirty="0"/>
              <a:t>One may not normally serve at the rank of  </a:t>
            </a:r>
            <a:r>
              <a:rPr lang="en-US" sz="2000" b="1" dirty="0"/>
              <a:t>Assistant</a:t>
            </a:r>
            <a:r>
              <a:rPr lang="en-US" sz="2000" dirty="0"/>
              <a:t> for more than 8 years. Accordingly, a final decision regarding your promotion must be made not later than your eighth year of employment. </a:t>
            </a:r>
          </a:p>
          <a:p>
            <a:pPr marL="457200" lvl="1" indent="0">
              <a:buNone/>
            </a:pPr>
            <a:r>
              <a:rPr lang="en-US" sz="1600" dirty="0">
                <a:hlinkClick r:id="rId3"/>
              </a:rPr>
              <a:t>https://www.ucop.edu/academic-personnel-programs/_files/apm/apm-133.pdf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60623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BDC31B-5EB2-46C2-BDC9-227583895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95" y="325924"/>
            <a:ext cx="10058400" cy="94970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Series, Ranks and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0FA1A8-F28B-4573-A426-5F77D54EE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48" y="1873608"/>
            <a:ext cx="10683208" cy="4472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Series: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department utilizes the following series for faculty appointments:</a:t>
            </a: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Health Sciences Clinical Professor</a:t>
            </a: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Clinical Professor of Anesthesiology and Pain Medicine</a:t>
            </a: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Ladder Rank</a:t>
            </a:r>
          </a:p>
          <a:p>
            <a:pPr marL="1371600" lvl="2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200" dirty="0">
                <a:solidFill>
                  <a:schemeClr val="tx1"/>
                </a:solidFill>
              </a:rPr>
              <a:t>HSCP WOS (Without Salary)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Ranks: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The 3 rank levels: Assistant Professor, Associate Professor, Professor</a:t>
            </a:r>
          </a:p>
          <a:p>
            <a:pPr marL="457200" lvl="1" indent="0"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Steps: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Professors have established salary levels within each title or rank</a:t>
            </a:r>
          </a:p>
          <a:p>
            <a:pPr lvl="1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Each salary level is referred to as a step.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358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C231E8-28F6-45FF-94FC-95F6AB76D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655" y="470780"/>
            <a:ext cx="10058400" cy="759586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Health Sciences Clinical Professor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E44B18-4E3B-4D2B-8821-E6003D277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634" y="1957206"/>
            <a:ext cx="5664200" cy="3764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Overview:</a:t>
            </a:r>
          </a:p>
          <a:p>
            <a:pPr marL="393192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From APM 278-4:  “Faculty in the Health Sciences Clinical Professor series are salaried appointees in the health sciences who teach, participate in patient care, </a:t>
            </a:r>
            <a:r>
              <a:rPr lang="en-US" b="1" i="1" dirty="0">
                <a:solidFill>
                  <a:schemeClr val="tx1"/>
                </a:solidFill>
              </a:rPr>
              <a:t>and may participate in University and/or public service and scholarly and/or creative activities</a:t>
            </a:r>
            <a:r>
              <a:rPr lang="en-US" dirty="0">
                <a:solidFill>
                  <a:schemeClr val="tx1"/>
                </a:solidFill>
              </a:rPr>
              <a:t>.”</a:t>
            </a:r>
          </a:p>
          <a:p>
            <a:pPr marL="685800" lvl="1" indent="-22860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93192" lvl="1" indent="-228600"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Member of Academic Federation.</a:t>
            </a:r>
          </a:p>
          <a:p>
            <a:pPr marL="393192" lvl="1" indent="-228600"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93192" lvl="1" indent="-228600"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 eligible for appraisals.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BD3C5B3-147A-4DE4-8539-8605E2B43761}"/>
              </a:ext>
            </a:extLst>
          </p:cNvPr>
          <p:cNvSpPr txBox="1">
            <a:spLocks/>
          </p:cNvSpPr>
          <p:nvPr/>
        </p:nvSpPr>
        <p:spPr>
          <a:xfrm>
            <a:off x="7121305" y="1957207"/>
            <a:ext cx="4360333" cy="4009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Focus Areas: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Didactic Teaching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Clinical Service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Committee Service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Professional Service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Creative Activities as set forth by APM 210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5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3C3E3E-62C1-4A3C-BAA4-D705A1AF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Clinical X Professor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05387E-F215-4EC8-B908-F6E7DC2E5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1668" y="1852342"/>
            <a:ext cx="4191000" cy="40974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Focus Areas: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Didactic Teaching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Clinical Service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Committee Service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Professional Service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Research – Basic science &amp;/or Clinical 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Peer Reviewed Publications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6F07B21-10D5-4D2C-A28C-7C12D0D603CE}"/>
              </a:ext>
            </a:extLst>
          </p:cNvPr>
          <p:cNvSpPr txBox="1">
            <a:spLocks/>
          </p:cNvSpPr>
          <p:nvPr/>
        </p:nvSpPr>
        <p:spPr>
          <a:xfrm>
            <a:off x="6290734" y="1839383"/>
            <a:ext cx="43603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A751F429-DDFF-479C-8A3A-DFB2BA251449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436033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F6C85A0-6C13-45D9-AC0E-FF1301E32411}"/>
              </a:ext>
            </a:extLst>
          </p:cNvPr>
          <p:cNvSpPr/>
          <p:nvPr/>
        </p:nvSpPr>
        <p:spPr>
          <a:xfrm>
            <a:off x="169333" y="1825625"/>
            <a:ext cx="7564967" cy="363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Overview:</a:t>
            </a:r>
          </a:p>
          <a:p>
            <a:pPr marL="393192" lvl="1" indent="-228600" defTabSz="9144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From APM 275: “Titles in this series are assigned to academically qualified individuals who are </a:t>
            </a:r>
            <a:r>
              <a:rPr lang="en-US" sz="2000" b="1" i="1" dirty="0"/>
              <a:t>occupied full time in the service of the University, whose predominant responsibilities are in teaching and clinical service, and who also engage in creative activities</a:t>
            </a:r>
            <a:r>
              <a:rPr lang="en-US" sz="2000" dirty="0"/>
              <a:t>.”</a:t>
            </a:r>
          </a:p>
          <a:p>
            <a:pPr marL="393192" lvl="1" indent="-228600" defTabSz="9144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93192" lvl="1" indent="-228600" defTabSz="9144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Member of Academic Senate</a:t>
            </a:r>
          </a:p>
          <a:p>
            <a:pPr marL="393192" lvl="1" indent="-228600" defTabSz="9144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93192" lvl="1" indent="-228600" defTabSz="9144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Engages in original research – either basic science or clinical research.</a:t>
            </a:r>
          </a:p>
          <a:p>
            <a:pPr marL="393192" lvl="1" indent="-228600" defTabSz="9144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93192" lvl="1" indent="-228600" defTabSz="9144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Appraisal required: 2 ½ years prior to submitting action of  promotion from Assistant to Associate Professor (APM 275-83).</a:t>
            </a:r>
          </a:p>
        </p:txBody>
      </p:sp>
    </p:spTree>
    <p:extLst>
      <p:ext uri="{BB962C8B-B14F-4D97-AF65-F5344CB8AC3E}">
        <p14:creationId xmlns:p14="http://schemas.microsoft.com/office/powerpoint/2010/main" val="263644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DB37DE-3900-4AAD-906D-CD8C38AB4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Ladder-Rank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E3EB4EC-1F85-4E1D-9D95-1D82A040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557" y="1928170"/>
            <a:ext cx="4563533" cy="375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Overview: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Tenured appointment.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State salary funds (19900) for instruction and research.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Academic Senate membership.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Main focus is research and publications.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B671DB6E-3583-4E2F-82C2-AFBEA0CF4B3F}"/>
              </a:ext>
            </a:extLst>
          </p:cNvPr>
          <p:cNvSpPr txBox="1">
            <a:spLocks/>
          </p:cNvSpPr>
          <p:nvPr/>
        </p:nvSpPr>
        <p:spPr>
          <a:xfrm>
            <a:off x="6790267" y="1928170"/>
            <a:ext cx="4563533" cy="3927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Focus Areas: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Teaching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Research and creative work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Professional competence and activity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University and public service</a:t>
            </a:r>
          </a:p>
          <a:p>
            <a:pPr marL="393192" lvl="1">
              <a:lnSpc>
                <a:spcPct val="70000"/>
              </a:lnSpc>
              <a:spcAft>
                <a:spcPts val="200"/>
              </a:spcAft>
              <a:buClr>
                <a:schemeClr val="tx1"/>
              </a:buClr>
              <a:buSzPct val="100000"/>
            </a:pPr>
            <a:r>
              <a:rPr lang="en-US" sz="2000" dirty="0"/>
              <a:t>An explanation of these criteria is set forth in the Instructions to Review and Appraisal Committees (see APM 210-10) as issued by the UC President.</a:t>
            </a:r>
          </a:p>
        </p:txBody>
      </p:sp>
    </p:spTree>
    <p:extLst>
      <p:ext uri="{BB962C8B-B14F-4D97-AF65-F5344CB8AC3E}">
        <p14:creationId xmlns:p14="http://schemas.microsoft.com/office/powerpoint/2010/main" val="2844317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C673AA-4723-46D3-9D74-C4CCB614D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" y="583948"/>
            <a:ext cx="11904132" cy="68215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Health Sciences Clinical Professor (Without Salary)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A9C07C6-1590-475C-9797-FDB498A90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70" y="1926077"/>
            <a:ext cx="11394059" cy="43479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Overview: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Faculty in the Health Sciences Clinical Professor series may serve the University on a full-time or part-time basis and may be appointed with or without salary.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An appointment without salary at the University may be made for an individual who: </a:t>
            </a:r>
          </a:p>
          <a:p>
            <a:pPr marL="347472" lvl="2" indent="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None/>
            </a:pPr>
            <a:r>
              <a:rPr lang="en-US" sz="1600" dirty="0">
                <a:solidFill>
                  <a:schemeClr val="tx1"/>
                </a:solidFill>
              </a:rPr>
              <a:t>1.) Holds a without salary or salaried clinical appointment at an institution with which the University has a formal affiliation agreement (a UC-  affiliated facility)</a:t>
            </a:r>
          </a:p>
          <a:p>
            <a:pPr marL="347472" lvl="2" indent="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None/>
            </a:pPr>
            <a:r>
              <a:rPr lang="en-US" sz="1600" dirty="0">
                <a:solidFill>
                  <a:schemeClr val="tx1"/>
                </a:solidFill>
              </a:rPr>
              <a:t>2.) Meets the criteria for appointment in this series as described in section 278-10. </a:t>
            </a:r>
          </a:p>
          <a:p>
            <a:pPr marL="347472" lvl="2" indent="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None/>
            </a:pPr>
            <a:endParaRPr lang="en-US" sz="12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Titles (and ranks) in this series are the same.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HSCP (WOS) appointment can run concurrent with MSP appointments.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HSCP (WOS) appointments must meet the four criteria (same as HSCP series) and are required to do through a merit and promotion cycle. </a:t>
            </a: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393192" lvl="1" indent="-228600">
              <a:lnSpc>
                <a:spcPct val="70000"/>
              </a:lnSpc>
              <a:spcBef>
                <a:spcPts val="500"/>
              </a:spcBef>
              <a:spcAft>
                <a:spcPts val="2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Currently, the department has 5 HSCP-WOS appointments that meet the requirement.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72503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FC519"/>
      </a:accent1>
      <a:accent2>
        <a:srgbClr val="033266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1584575A096F4EA57A16E887B95EAB" ma:contentTypeVersion="0" ma:contentTypeDescription="Create a new document." ma:contentTypeScope="" ma:versionID="456f533c4308e3ccfb92c46ca550706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4B3200-08B7-4B74-B48F-CFED3C9859A4}"/>
</file>

<file path=customXml/itemProps2.xml><?xml version="1.0" encoding="utf-8"?>
<ds:datastoreItem xmlns:ds="http://schemas.openxmlformats.org/officeDocument/2006/customXml" ds:itemID="{9052D0BB-2A71-4FFA-8D20-07BD42C3EBCF}"/>
</file>

<file path=customXml/itemProps3.xml><?xml version="1.0" encoding="utf-8"?>
<ds:datastoreItem xmlns:ds="http://schemas.openxmlformats.org/officeDocument/2006/customXml" ds:itemID="{F9EEE5BC-19B6-48C9-AC76-C14BCF238701}"/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1315</TotalTime>
  <Words>1150</Words>
  <Application>Microsoft Macintosh PowerPoint</Application>
  <PresentationFormat>Widescreen</PresentationFormat>
  <Paragraphs>195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Retrospect</vt:lpstr>
      <vt:lpstr>Grand Rounds: Merits and Promotions</vt:lpstr>
      <vt:lpstr>Faculty Merits and Promotions Committee</vt:lpstr>
      <vt:lpstr>Merits Overview</vt:lpstr>
      <vt:lpstr>Promotions Overview</vt:lpstr>
      <vt:lpstr>Series, Ranks and Steps</vt:lpstr>
      <vt:lpstr>Health Sciences Clinical Professor Series</vt:lpstr>
      <vt:lpstr>Clinical X Professor Series</vt:lpstr>
      <vt:lpstr>Ladder-Rank Series</vt:lpstr>
      <vt:lpstr>Health Sciences Clinical Professor (Without Salary) Series</vt:lpstr>
      <vt:lpstr>Faculty Timeline for Advancement</vt:lpstr>
      <vt:lpstr>What is MyInfoVault?</vt:lpstr>
      <vt:lpstr>Candidate Statement</vt:lpstr>
      <vt:lpstr>PowerPoint Presentation</vt:lpstr>
      <vt:lpstr>Administrative Resources</vt:lpstr>
      <vt:lpstr>Administrative Coordinators</vt:lpstr>
      <vt:lpstr>Faculty Voting</vt:lpstr>
      <vt:lpstr>Zoom Workshop for Merits and Promotions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Merits and Promotions</dc:title>
  <dc:creator>Ruben Jimenez</dc:creator>
  <cp:lastModifiedBy>David Copenhaver</cp:lastModifiedBy>
  <cp:revision>138</cp:revision>
  <dcterms:created xsi:type="dcterms:W3CDTF">2020-06-22T17:39:58Z</dcterms:created>
  <dcterms:modified xsi:type="dcterms:W3CDTF">2020-07-14T13:34:51Z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0x010100551584575A096F4EA57A16E887B95EAB</vt:lpwstr>
  </property>
</Properties>
</file>