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7"/>
  </p:notesMasterIdLst>
  <p:handoutMasterIdLst>
    <p:handoutMasterId r:id="rId8"/>
  </p:handoutMasterIdLst>
  <p:sldIdLst>
    <p:sldId id="256" r:id="rId6"/>
  </p:sldIdLst>
  <p:sldSz cx="51206400" cy="36576000"/>
  <p:notesSz cx="6858000" cy="9144000"/>
  <p:defaultTextStyle>
    <a:defPPr>
      <a:defRPr lang="en-US"/>
    </a:defPPr>
    <a:lvl1pPr marL="0" algn="l" defTabSz="4213555" rtl="0" eaLnBrk="1" latinLnBrk="0" hangingPunct="1">
      <a:defRPr sz="8294" kern="1200">
        <a:solidFill>
          <a:schemeClr val="tx1"/>
        </a:solidFill>
        <a:latin typeface="+mn-lt"/>
        <a:ea typeface="+mn-ea"/>
        <a:cs typeface="+mn-cs"/>
      </a:defRPr>
    </a:lvl1pPr>
    <a:lvl2pPr marL="2106778" algn="l" defTabSz="4213555" rtl="0" eaLnBrk="1" latinLnBrk="0" hangingPunct="1">
      <a:defRPr sz="8294" kern="1200">
        <a:solidFill>
          <a:schemeClr val="tx1"/>
        </a:solidFill>
        <a:latin typeface="+mn-lt"/>
        <a:ea typeface="+mn-ea"/>
        <a:cs typeface="+mn-cs"/>
      </a:defRPr>
    </a:lvl2pPr>
    <a:lvl3pPr marL="4213555" algn="l" defTabSz="4213555" rtl="0" eaLnBrk="1" latinLnBrk="0" hangingPunct="1">
      <a:defRPr sz="8294" kern="1200">
        <a:solidFill>
          <a:schemeClr val="tx1"/>
        </a:solidFill>
        <a:latin typeface="+mn-lt"/>
        <a:ea typeface="+mn-ea"/>
        <a:cs typeface="+mn-cs"/>
      </a:defRPr>
    </a:lvl3pPr>
    <a:lvl4pPr marL="6320333" algn="l" defTabSz="4213555" rtl="0" eaLnBrk="1" latinLnBrk="0" hangingPunct="1">
      <a:defRPr sz="8294" kern="1200">
        <a:solidFill>
          <a:schemeClr val="tx1"/>
        </a:solidFill>
        <a:latin typeface="+mn-lt"/>
        <a:ea typeface="+mn-ea"/>
        <a:cs typeface="+mn-cs"/>
      </a:defRPr>
    </a:lvl4pPr>
    <a:lvl5pPr marL="8427110" algn="l" defTabSz="4213555" rtl="0" eaLnBrk="1" latinLnBrk="0" hangingPunct="1">
      <a:defRPr sz="8294" kern="1200">
        <a:solidFill>
          <a:schemeClr val="tx1"/>
        </a:solidFill>
        <a:latin typeface="+mn-lt"/>
        <a:ea typeface="+mn-ea"/>
        <a:cs typeface="+mn-cs"/>
      </a:defRPr>
    </a:lvl5pPr>
    <a:lvl6pPr marL="10533888" algn="l" defTabSz="4213555" rtl="0" eaLnBrk="1" latinLnBrk="0" hangingPunct="1">
      <a:defRPr sz="8294" kern="1200">
        <a:solidFill>
          <a:schemeClr val="tx1"/>
        </a:solidFill>
        <a:latin typeface="+mn-lt"/>
        <a:ea typeface="+mn-ea"/>
        <a:cs typeface="+mn-cs"/>
      </a:defRPr>
    </a:lvl6pPr>
    <a:lvl7pPr marL="12640666" algn="l" defTabSz="4213555" rtl="0" eaLnBrk="1" latinLnBrk="0" hangingPunct="1">
      <a:defRPr sz="8294" kern="1200">
        <a:solidFill>
          <a:schemeClr val="tx1"/>
        </a:solidFill>
        <a:latin typeface="+mn-lt"/>
        <a:ea typeface="+mn-ea"/>
        <a:cs typeface="+mn-cs"/>
      </a:defRPr>
    </a:lvl7pPr>
    <a:lvl8pPr marL="14747443" algn="l" defTabSz="4213555" rtl="0" eaLnBrk="1" latinLnBrk="0" hangingPunct="1">
      <a:defRPr sz="8294" kern="1200">
        <a:solidFill>
          <a:schemeClr val="tx1"/>
        </a:solidFill>
        <a:latin typeface="+mn-lt"/>
        <a:ea typeface="+mn-ea"/>
        <a:cs typeface="+mn-cs"/>
      </a:defRPr>
    </a:lvl8pPr>
    <a:lvl9pPr marL="16854221" algn="l" defTabSz="4213555" rtl="0" eaLnBrk="1" latinLnBrk="0" hangingPunct="1">
      <a:defRPr sz="82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etasravya Vegunta" initials="GV" lastIdx="2" clrIdx="0">
    <p:extLst>
      <p:ext uri="{19B8F6BF-5375-455C-9EA6-DF929625EA0E}">
        <p15:presenceInfo xmlns:p15="http://schemas.microsoft.com/office/powerpoint/2012/main" userId="d199a60d25728ec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5"/>
    <a:srgbClr val="1D4B78"/>
    <a:srgbClr val="F6F6F6"/>
    <a:srgbClr val="00243D"/>
    <a:srgbClr val="15385B"/>
    <a:srgbClr val="58827B"/>
    <a:srgbClr val="EDEDED"/>
    <a:srgbClr val="A7A6BA"/>
    <a:srgbClr val="95A786"/>
    <a:srgbClr val="7116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1" autoAdjust="0"/>
    <p:restoredTop sz="95776" autoAdjust="0"/>
  </p:normalViewPr>
  <p:slideViewPr>
    <p:cSldViewPr snapToGrid="0" snapToObjects="1">
      <p:cViewPr varScale="1">
        <p:scale>
          <a:sx n="20" d="100"/>
          <a:sy n="20" d="100"/>
        </p:scale>
        <p:origin x="1528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3" d="100"/>
          <a:sy n="93" d="100"/>
        </p:scale>
        <p:origin x="3816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F3168-1C86-1A40-A138-B52EF2EBEBE2}" type="datetimeFigureOut">
              <a:rPr lang="en-US" smtClean="0"/>
              <a:t>2/15/23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407A0-B937-9C47-98C5-4B86EC71A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37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314E4-CC4E-5A41-AB7C-EC5A49559F41}" type="datetimeFigureOut">
              <a:rPr lang="en-US" smtClean="0"/>
              <a:t>2/15/23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68413" y="1143000"/>
            <a:ext cx="4321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AA3CA-EA4E-FB40-BD9C-D7CE49720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18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70000" y="1143000"/>
            <a:ext cx="43180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DAA3CA-EA4E-FB40-BD9C-D7CE497208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90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5985938"/>
            <a:ext cx="43525440" cy="12733867"/>
          </a:xfrm>
        </p:spPr>
        <p:txBody>
          <a:bodyPr anchor="b"/>
          <a:lstStyle>
            <a:lvl1pPr algn="ctr">
              <a:defRPr sz="320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9210871"/>
            <a:ext cx="38404800" cy="8830731"/>
          </a:xfrm>
        </p:spPr>
        <p:txBody>
          <a:bodyPr/>
          <a:lstStyle>
            <a:lvl1pPr marL="0" indent="0" algn="ctr">
              <a:buNone/>
              <a:defRPr sz="12802"/>
            </a:lvl1pPr>
            <a:lvl2pPr marL="2438778" indent="0" algn="ctr">
              <a:buNone/>
              <a:defRPr sz="10674"/>
            </a:lvl2pPr>
            <a:lvl3pPr marL="4877555" indent="0" algn="ctr">
              <a:buNone/>
              <a:defRPr sz="9598"/>
            </a:lvl3pPr>
            <a:lvl4pPr marL="7316322" indent="0" algn="ctr">
              <a:buNone/>
              <a:defRPr sz="8534"/>
            </a:lvl4pPr>
            <a:lvl5pPr marL="9755099" indent="0" algn="ctr">
              <a:buNone/>
              <a:defRPr sz="8534"/>
            </a:lvl5pPr>
            <a:lvl6pPr marL="12193877" indent="0" algn="ctr">
              <a:buNone/>
              <a:defRPr sz="8534"/>
            </a:lvl6pPr>
            <a:lvl7pPr marL="14632654" indent="0" algn="ctr">
              <a:buNone/>
              <a:defRPr sz="8534"/>
            </a:lvl7pPr>
            <a:lvl8pPr marL="17071421" indent="0" algn="ctr">
              <a:buNone/>
              <a:defRPr sz="8534"/>
            </a:lvl8pPr>
            <a:lvl9pPr marL="19510198" indent="0" algn="ctr">
              <a:buNone/>
              <a:defRPr sz="85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5" y="1947336"/>
            <a:ext cx="11041386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5" y="1947336"/>
            <a:ext cx="32484066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118613"/>
            <a:ext cx="44165520" cy="15214597"/>
          </a:xfrm>
        </p:spPr>
        <p:txBody>
          <a:bodyPr anchor="b"/>
          <a:lstStyle>
            <a:lvl1pPr>
              <a:defRPr sz="320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4477146"/>
            <a:ext cx="44165520" cy="8000997"/>
          </a:xfrm>
        </p:spPr>
        <p:txBody>
          <a:bodyPr/>
          <a:lstStyle>
            <a:lvl1pPr marL="0" indent="0">
              <a:buNone/>
              <a:defRPr sz="12802">
                <a:solidFill>
                  <a:schemeClr val="tx1"/>
                </a:solidFill>
              </a:defRPr>
            </a:lvl1pPr>
            <a:lvl2pPr marL="2438778" indent="0">
              <a:buNone/>
              <a:defRPr sz="10674">
                <a:solidFill>
                  <a:schemeClr val="tx1">
                    <a:tint val="75000"/>
                  </a:schemeClr>
                </a:solidFill>
              </a:defRPr>
            </a:lvl2pPr>
            <a:lvl3pPr marL="4877555" indent="0">
              <a:buNone/>
              <a:defRPr sz="9598">
                <a:solidFill>
                  <a:schemeClr val="tx1">
                    <a:tint val="75000"/>
                  </a:schemeClr>
                </a:solidFill>
              </a:defRPr>
            </a:lvl3pPr>
            <a:lvl4pPr marL="7316322" indent="0">
              <a:buNone/>
              <a:defRPr sz="8534">
                <a:solidFill>
                  <a:schemeClr val="tx1">
                    <a:tint val="75000"/>
                  </a:schemeClr>
                </a:solidFill>
              </a:defRPr>
            </a:lvl4pPr>
            <a:lvl5pPr marL="9755099" indent="0">
              <a:buNone/>
              <a:defRPr sz="8534">
                <a:solidFill>
                  <a:schemeClr val="tx1">
                    <a:tint val="75000"/>
                  </a:schemeClr>
                </a:solidFill>
              </a:defRPr>
            </a:lvl5pPr>
            <a:lvl6pPr marL="12193877" indent="0">
              <a:buNone/>
              <a:defRPr sz="8534">
                <a:solidFill>
                  <a:schemeClr val="tx1">
                    <a:tint val="75000"/>
                  </a:schemeClr>
                </a:solidFill>
              </a:defRPr>
            </a:lvl6pPr>
            <a:lvl7pPr marL="14632654" indent="0">
              <a:buNone/>
              <a:defRPr sz="8534">
                <a:solidFill>
                  <a:schemeClr val="tx1">
                    <a:tint val="75000"/>
                  </a:schemeClr>
                </a:solidFill>
              </a:defRPr>
            </a:lvl7pPr>
            <a:lvl8pPr marL="17071421" indent="0">
              <a:buNone/>
              <a:defRPr sz="8534">
                <a:solidFill>
                  <a:schemeClr val="tx1">
                    <a:tint val="75000"/>
                  </a:schemeClr>
                </a:solidFill>
              </a:defRPr>
            </a:lvl8pPr>
            <a:lvl9pPr marL="19510198" indent="0">
              <a:buNone/>
              <a:defRPr sz="85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9736667"/>
            <a:ext cx="2176272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9736667"/>
            <a:ext cx="2176272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5" y="1947344"/>
            <a:ext cx="4416552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8966205"/>
            <a:ext cx="21662704" cy="4394197"/>
          </a:xfrm>
        </p:spPr>
        <p:txBody>
          <a:bodyPr anchor="b"/>
          <a:lstStyle>
            <a:lvl1pPr marL="0" indent="0">
              <a:buNone/>
              <a:defRPr sz="12802" b="1"/>
            </a:lvl1pPr>
            <a:lvl2pPr marL="2438778" indent="0">
              <a:buNone/>
              <a:defRPr sz="10674" b="1"/>
            </a:lvl2pPr>
            <a:lvl3pPr marL="4877555" indent="0">
              <a:buNone/>
              <a:defRPr sz="9598" b="1"/>
            </a:lvl3pPr>
            <a:lvl4pPr marL="7316322" indent="0">
              <a:buNone/>
              <a:defRPr sz="8534" b="1"/>
            </a:lvl4pPr>
            <a:lvl5pPr marL="9755099" indent="0">
              <a:buNone/>
              <a:defRPr sz="8534" b="1"/>
            </a:lvl5pPr>
            <a:lvl6pPr marL="12193877" indent="0">
              <a:buNone/>
              <a:defRPr sz="8534" b="1"/>
            </a:lvl6pPr>
            <a:lvl7pPr marL="14632654" indent="0">
              <a:buNone/>
              <a:defRPr sz="8534" b="1"/>
            </a:lvl7pPr>
            <a:lvl8pPr marL="17071421" indent="0">
              <a:buNone/>
              <a:defRPr sz="8534" b="1"/>
            </a:lvl8pPr>
            <a:lvl9pPr marL="19510198" indent="0">
              <a:buNone/>
              <a:defRPr sz="85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3360400"/>
            <a:ext cx="21662704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8966205"/>
            <a:ext cx="21769395" cy="4394197"/>
          </a:xfrm>
        </p:spPr>
        <p:txBody>
          <a:bodyPr anchor="b"/>
          <a:lstStyle>
            <a:lvl1pPr marL="0" indent="0">
              <a:buNone/>
              <a:defRPr sz="12802" b="1"/>
            </a:lvl1pPr>
            <a:lvl2pPr marL="2438778" indent="0">
              <a:buNone/>
              <a:defRPr sz="10674" b="1"/>
            </a:lvl2pPr>
            <a:lvl3pPr marL="4877555" indent="0">
              <a:buNone/>
              <a:defRPr sz="9598" b="1"/>
            </a:lvl3pPr>
            <a:lvl4pPr marL="7316322" indent="0">
              <a:buNone/>
              <a:defRPr sz="8534" b="1"/>
            </a:lvl4pPr>
            <a:lvl5pPr marL="9755099" indent="0">
              <a:buNone/>
              <a:defRPr sz="8534" b="1"/>
            </a:lvl5pPr>
            <a:lvl6pPr marL="12193877" indent="0">
              <a:buNone/>
              <a:defRPr sz="8534" b="1"/>
            </a:lvl6pPr>
            <a:lvl7pPr marL="14632654" indent="0">
              <a:buNone/>
              <a:defRPr sz="8534" b="1"/>
            </a:lvl7pPr>
            <a:lvl8pPr marL="17071421" indent="0">
              <a:buNone/>
              <a:defRPr sz="8534" b="1"/>
            </a:lvl8pPr>
            <a:lvl9pPr marL="19510198" indent="0">
              <a:buNone/>
              <a:defRPr sz="85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3360400"/>
            <a:ext cx="21769395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21" y="2438400"/>
            <a:ext cx="16515397" cy="8534400"/>
          </a:xfrm>
        </p:spPr>
        <p:txBody>
          <a:bodyPr anchor="b"/>
          <a:lstStyle>
            <a:lvl1pPr>
              <a:defRPr sz="170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401" y="5266277"/>
            <a:ext cx="25923240" cy="25992667"/>
          </a:xfrm>
        </p:spPr>
        <p:txBody>
          <a:bodyPr/>
          <a:lstStyle>
            <a:lvl1pPr>
              <a:defRPr sz="17069"/>
            </a:lvl1pPr>
            <a:lvl2pPr>
              <a:defRPr sz="14941"/>
            </a:lvl2pPr>
            <a:lvl3pPr>
              <a:defRPr sz="12802"/>
            </a:lvl3pPr>
            <a:lvl4pPr>
              <a:defRPr sz="10674"/>
            </a:lvl4pPr>
            <a:lvl5pPr>
              <a:defRPr sz="10674"/>
            </a:lvl5pPr>
            <a:lvl6pPr>
              <a:defRPr sz="10674"/>
            </a:lvl6pPr>
            <a:lvl7pPr>
              <a:defRPr sz="10674"/>
            </a:lvl7pPr>
            <a:lvl8pPr>
              <a:defRPr sz="10674"/>
            </a:lvl8pPr>
            <a:lvl9pPr>
              <a:defRPr sz="1067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21" y="10972802"/>
            <a:ext cx="16515397" cy="20328469"/>
          </a:xfrm>
        </p:spPr>
        <p:txBody>
          <a:bodyPr/>
          <a:lstStyle>
            <a:lvl1pPr marL="0" indent="0">
              <a:buNone/>
              <a:defRPr sz="8534"/>
            </a:lvl1pPr>
            <a:lvl2pPr marL="2438778" indent="0">
              <a:buNone/>
              <a:defRPr sz="7470"/>
            </a:lvl2pPr>
            <a:lvl3pPr marL="4877555" indent="0">
              <a:buNone/>
              <a:defRPr sz="6406"/>
            </a:lvl3pPr>
            <a:lvl4pPr marL="7316322" indent="0">
              <a:buNone/>
              <a:defRPr sz="5331"/>
            </a:lvl4pPr>
            <a:lvl5pPr marL="9755099" indent="0">
              <a:buNone/>
              <a:defRPr sz="5331"/>
            </a:lvl5pPr>
            <a:lvl6pPr marL="12193877" indent="0">
              <a:buNone/>
              <a:defRPr sz="5331"/>
            </a:lvl6pPr>
            <a:lvl7pPr marL="14632654" indent="0">
              <a:buNone/>
              <a:defRPr sz="5331"/>
            </a:lvl7pPr>
            <a:lvl8pPr marL="17071421" indent="0">
              <a:buNone/>
              <a:defRPr sz="5331"/>
            </a:lvl8pPr>
            <a:lvl9pPr marL="19510198" indent="0">
              <a:buNone/>
              <a:defRPr sz="533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21" y="2438400"/>
            <a:ext cx="16515397" cy="8534400"/>
          </a:xfrm>
        </p:spPr>
        <p:txBody>
          <a:bodyPr anchor="b"/>
          <a:lstStyle>
            <a:lvl1pPr>
              <a:defRPr sz="170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401" y="5266277"/>
            <a:ext cx="25923240" cy="25992667"/>
          </a:xfrm>
        </p:spPr>
        <p:txBody>
          <a:bodyPr anchor="t"/>
          <a:lstStyle>
            <a:lvl1pPr marL="0" indent="0">
              <a:buNone/>
              <a:defRPr sz="17069"/>
            </a:lvl1pPr>
            <a:lvl2pPr marL="2438778" indent="0">
              <a:buNone/>
              <a:defRPr sz="14941"/>
            </a:lvl2pPr>
            <a:lvl3pPr marL="4877555" indent="0">
              <a:buNone/>
              <a:defRPr sz="12802"/>
            </a:lvl3pPr>
            <a:lvl4pPr marL="7316322" indent="0">
              <a:buNone/>
              <a:defRPr sz="10674"/>
            </a:lvl4pPr>
            <a:lvl5pPr marL="9755099" indent="0">
              <a:buNone/>
              <a:defRPr sz="10674"/>
            </a:lvl5pPr>
            <a:lvl6pPr marL="12193877" indent="0">
              <a:buNone/>
              <a:defRPr sz="10674"/>
            </a:lvl6pPr>
            <a:lvl7pPr marL="14632654" indent="0">
              <a:buNone/>
              <a:defRPr sz="10674"/>
            </a:lvl7pPr>
            <a:lvl8pPr marL="17071421" indent="0">
              <a:buNone/>
              <a:defRPr sz="10674"/>
            </a:lvl8pPr>
            <a:lvl9pPr marL="19510198" indent="0">
              <a:buNone/>
              <a:defRPr sz="10674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21" y="10972802"/>
            <a:ext cx="16515397" cy="20328469"/>
          </a:xfrm>
        </p:spPr>
        <p:txBody>
          <a:bodyPr/>
          <a:lstStyle>
            <a:lvl1pPr marL="0" indent="0">
              <a:buNone/>
              <a:defRPr sz="8534"/>
            </a:lvl1pPr>
            <a:lvl2pPr marL="2438778" indent="0">
              <a:buNone/>
              <a:defRPr sz="7470"/>
            </a:lvl2pPr>
            <a:lvl3pPr marL="4877555" indent="0">
              <a:buNone/>
              <a:defRPr sz="6406"/>
            </a:lvl3pPr>
            <a:lvl4pPr marL="7316322" indent="0">
              <a:buNone/>
              <a:defRPr sz="5331"/>
            </a:lvl4pPr>
            <a:lvl5pPr marL="9755099" indent="0">
              <a:buNone/>
              <a:defRPr sz="5331"/>
            </a:lvl5pPr>
            <a:lvl6pPr marL="12193877" indent="0">
              <a:buNone/>
              <a:defRPr sz="5331"/>
            </a:lvl6pPr>
            <a:lvl7pPr marL="14632654" indent="0">
              <a:buNone/>
              <a:defRPr sz="5331"/>
            </a:lvl7pPr>
            <a:lvl8pPr marL="17071421" indent="0">
              <a:buNone/>
              <a:defRPr sz="5331"/>
            </a:lvl8pPr>
            <a:lvl9pPr marL="19510198" indent="0">
              <a:buNone/>
              <a:defRPr sz="533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947344"/>
            <a:ext cx="4416552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9736667"/>
            <a:ext cx="4416552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3900544"/>
            <a:ext cx="115214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4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549B7-69E4-0E4A-AB87-4BDB7109B5C3}" type="datetimeFigureOut">
              <a:rPr lang="en-US" smtClean="0"/>
              <a:t>2/15/23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3900544"/>
            <a:ext cx="1728216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4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3900544"/>
            <a:ext cx="1152144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4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96A76-A149-A04C-9E3F-7E7E359D1F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3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77555" rtl="0" eaLnBrk="1" latinLnBrk="0" hangingPunct="1">
        <a:lnSpc>
          <a:spcPct val="90000"/>
        </a:lnSpc>
        <a:spcBef>
          <a:spcPct val="0"/>
        </a:spcBef>
        <a:buNone/>
        <a:defRPr sz="23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9389" indent="-1219389" algn="l" defTabSz="4877555" rtl="0" eaLnBrk="1" latinLnBrk="0" hangingPunct="1">
        <a:lnSpc>
          <a:spcPct val="90000"/>
        </a:lnSpc>
        <a:spcBef>
          <a:spcPts val="5331"/>
        </a:spcBef>
        <a:buFont typeface="Arial" panose="020B0604020202020204" pitchFamily="34" charset="0"/>
        <a:buChar char="•"/>
        <a:defRPr sz="14941" kern="1200">
          <a:solidFill>
            <a:schemeClr val="tx1"/>
          </a:solidFill>
          <a:latin typeface="+mn-lt"/>
          <a:ea typeface="+mn-ea"/>
          <a:cs typeface="+mn-cs"/>
        </a:defRPr>
      </a:lvl1pPr>
      <a:lvl2pPr marL="3658166" indent="-1219389" algn="l" defTabSz="4877555" rtl="0" eaLnBrk="1" latinLnBrk="0" hangingPunct="1">
        <a:lnSpc>
          <a:spcPct val="90000"/>
        </a:lnSpc>
        <a:spcBef>
          <a:spcPts val="2666"/>
        </a:spcBef>
        <a:buFont typeface="Arial" panose="020B0604020202020204" pitchFamily="34" charset="0"/>
        <a:buChar char="•"/>
        <a:defRPr sz="12802" kern="1200">
          <a:solidFill>
            <a:schemeClr val="tx1"/>
          </a:solidFill>
          <a:latin typeface="+mn-lt"/>
          <a:ea typeface="+mn-ea"/>
          <a:cs typeface="+mn-cs"/>
        </a:defRPr>
      </a:lvl2pPr>
      <a:lvl3pPr marL="6096933" indent="-1219389" algn="l" defTabSz="4877555" rtl="0" eaLnBrk="1" latinLnBrk="0" hangingPunct="1">
        <a:lnSpc>
          <a:spcPct val="90000"/>
        </a:lnSpc>
        <a:spcBef>
          <a:spcPts val="2666"/>
        </a:spcBef>
        <a:buFont typeface="Arial" panose="020B0604020202020204" pitchFamily="34" charset="0"/>
        <a:buChar char="•"/>
        <a:defRPr sz="10674" kern="1200">
          <a:solidFill>
            <a:schemeClr val="tx1"/>
          </a:solidFill>
          <a:latin typeface="+mn-lt"/>
          <a:ea typeface="+mn-ea"/>
          <a:cs typeface="+mn-cs"/>
        </a:defRPr>
      </a:lvl3pPr>
      <a:lvl4pPr marL="8535710" indent="-1219389" algn="l" defTabSz="4877555" rtl="0" eaLnBrk="1" latinLnBrk="0" hangingPunct="1">
        <a:lnSpc>
          <a:spcPct val="90000"/>
        </a:lnSpc>
        <a:spcBef>
          <a:spcPts val="2666"/>
        </a:spcBef>
        <a:buFont typeface="Arial" panose="020B0604020202020204" pitchFamily="34" charset="0"/>
        <a:buChar char="•"/>
        <a:defRPr sz="9598" kern="1200">
          <a:solidFill>
            <a:schemeClr val="tx1"/>
          </a:solidFill>
          <a:latin typeface="+mn-lt"/>
          <a:ea typeface="+mn-ea"/>
          <a:cs typeface="+mn-cs"/>
        </a:defRPr>
      </a:lvl4pPr>
      <a:lvl5pPr marL="10974488" indent="-1219389" algn="l" defTabSz="4877555" rtl="0" eaLnBrk="1" latinLnBrk="0" hangingPunct="1">
        <a:lnSpc>
          <a:spcPct val="90000"/>
        </a:lnSpc>
        <a:spcBef>
          <a:spcPts val="2666"/>
        </a:spcBef>
        <a:buFont typeface="Arial" panose="020B0604020202020204" pitchFamily="34" charset="0"/>
        <a:buChar char="•"/>
        <a:defRPr sz="9598" kern="1200">
          <a:solidFill>
            <a:schemeClr val="tx1"/>
          </a:solidFill>
          <a:latin typeface="+mn-lt"/>
          <a:ea typeface="+mn-ea"/>
          <a:cs typeface="+mn-cs"/>
        </a:defRPr>
      </a:lvl5pPr>
      <a:lvl6pPr marL="13413266" indent="-1219389" algn="l" defTabSz="4877555" rtl="0" eaLnBrk="1" latinLnBrk="0" hangingPunct="1">
        <a:lnSpc>
          <a:spcPct val="90000"/>
        </a:lnSpc>
        <a:spcBef>
          <a:spcPts val="2666"/>
        </a:spcBef>
        <a:buFont typeface="Arial" panose="020B0604020202020204" pitchFamily="34" charset="0"/>
        <a:buChar char="•"/>
        <a:defRPr sz="9598" kern="1200">
          <a:solidFill>
            <a:schemeClr val="tx1"/>
          </a:solidFill>
          <a:latin typeface="+mn-lt"/>
          <a:ea typeface="+mn-ea"/>
          <a:cs typeface="+mn-cs"/>
        </a:defRPr>
      </a:lvl6pPr>
      <a:lvl7pPr marL="15852032" indent="-1219389" algn="l" defTabSz="4877555" rtl="0" eaLnBrk="1" latinLnBrk="0" hangingPunct="1">
        <a:lnSpc>
          <a:spcPct val="90000"/>
        </a:lnSpc>
        <a:spcBef>
          <a:spcPts val="2666"/>
        </a:spcBef>
        <a:buFont typeface="Arial" panose="020B0604020202020204" pitchFamily="34" charset="0"/>
        <a:buChar char="•"/>
        <a:defRPr sz="9598" kern="1200">
          <a:solidFill>
            <a:schemeClr val="tx1"/>
          </a:solidFill>
          <a:latin typeface="+mn-lt"/>
          <a:ea typeface="+mn-ea"/>
          <a:cs typeface="+mn-cs"/>
        </a:defRPr>
      </a:lvl7pPr>
      <a:lvl8pPr marL="18290810" indent="-1219389" algn="l" defTabSz="4877555" rtl="0" eaLnBrk="1" latinLnBrk="0" hangingPunct="1">
        <a:lnSpc>
          <a:spcPct val="90000"/>
        </a:lnSpc>
        <a:spcBef>
          <a:spcPts val="2666"/>
        </a:spcBef>
        <a:buFont typeface="Arial" panose="020B0604020202020204" pitchFamily="34" charset="0"/>
        <a:buChar char="•"/>
        <a:defRPr sz="9598" kern="1200">
          <a:solidFill>
            <a:schemeClr val="tx1"/>
          </a:solidFill>
          <a:latin typeface="+mn-lt"/>
          <a:ea typeface="+mn-ea"/>
          <a:cs typeface="+mn-cs"/>
        </a:defRPr>
      </a:lvl8pPr>
      <a:lvl9pPr marL="20729587" indent="-1219389" algn="l" defTabSz="4877555" rtl="0" eaLnBrk="1" latinLnBrk="0" hangingPunct="1">
        <a:lnSpc>
          <a:spcPct val="90000"/>
        </a:lnSpc>
        <a:spcBef>
          <a:spcPts val="2666"/>
        </a:spcBef>
        <a:buFont typeface="Arial" panose="020B0604020202020204" pitchFamily="34" charset="0"/>
        <a:buChar char="•"/>
        <a:defRPr sz="9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77555" rtl="0" eaLnBrk="1" latinLnBrk="0" hangingPunct="1">
        <a:defRPr sz="9598" kern="1200">
          <a:solidFill>
            <a:schemeClr val="tx1"/>
          </a:solidFill>
          <a:latin typeface="+mn-lt"/>
          <a:ea typeface="+mn-ea"/>
          <a:cs typeface="+mn-cs"/>
        </a:defRPr>
      </a:lvl1pPr>
      <a:lvl2pPr marL="2438778" algn="l" defTabSz="4877555" rtl="0" eaLnBrk="1" latinLnBrk="0" hangingPunct="1">
        <a:defRPr sz="9598" kern="1200">
          <a:solidFill>
            <a:schemeClr val="tx1"/>
          </a:solidFill>
          <a:latin typeface="+mn-lt"/>
          <a:ea typeface="+mn-ea"/>
          <a:cs typeface="+mn-cs"/>
        </a:defRPr>
      </a:lvl2pPr>
      <a:lvl3pPr marL="4877555" algn="l" defTabSz="4877555" rtl="0" eaLnBrk="1" latinLnBrk="0" hangingPunct="1">
        <a:defRPr sz="9598" kern="1200">
          <a:solidFill>
            <a:schemeClr val="tx1"/>
          </a:solidFill>
          <a:latin typeface="+mn-lt"/>
          <a:ea typeface="+mn-ea"/>
          <a:cs typeface="+mn-cs"/>
        </a:defRPr>
      </a:lvl3pPr>
      <a:lvl4pPr marL="7316322" algn="l" defTabSz="4877555" rtl="0" eaLnBrk="1" latinLnBrk="0" hangingPunct="1">
        <a:defRPr sz="9598" kern="1200">
          <a:solidFill>
            <a:schemeClr val="tx1"/>
          </a:solidFill>
          <a:latin typeface="+mn-lt"/>
          <a:ea typeface="+mn-ea"/>
          <a:cs typeface="+mn-cs"/>
        </a:defRPr>
      </a:lvl4pPr>
      <a:lvl5pPr marL="9755099" algn="l" defTabSz="4877555" rtl="0" eaLnBrk="1" latinLnBrk="0" hangingPunct="1">
        <a:defRPr sz="9598" kern="1200">
          <a:solidFill>
            <a:schemeClr val="tx1"/>
          </a:solidFill>
          <a:latin typeface="+mn-lt"/>
          <a:ea typeface="+mn-ea"/>
          <a:cs typeface="+mn-cs"/>
        </a:defRPr>
      </a:lvl5pPr>
      <a:lvl6pPr marL="12193877" algn="l" defTabSz="4877555" rtl="0" eaLnBrk="1" latinLnBrk="0" hangingPunct="1">
        <a:defRPr sz="9598" kern="1200">
          <a:solidFill>
            <a:schemeClr val="tx1"/>
          </a:solidFill>
          <a:latin typeface="+mn-lt"/>
          <a:ea typeface="+mn-ea"/>
          <a:cs typeface="+mn-cs"/>
        </a:defRPr>
      </a:lvl6pPr>
      <a:lvl7pPr marL="14632654" algn="l" defTabSz="4877555" rtl="0" eaLnBrk="1" latinLnBrk="0" hangingPunct="1">
        <a:defRPr sz="9598" kern="1200">
          <a:solidFill>
            <a:schemeClr val="tx1"/>
          </a:solidFill>
          <a:latin typeface="+mn-lt"/>
          <a:ea typeface="+mn-ea"/>
          <a:cs typeface="+mn-cs"/>
        </a:defRPr>
      </a:lvl7pPr>
      <a:lvl8pPr marL="17071421" algn="l" defTabSz="4877555" rtl="0" eaLnBrk="1" latinLnBrk="0" hangingPunct="1">
        <a:defRPr sz="9598" kern="1200">
          <a:solidFill>
            <a:schemeClr val="tx1"/>
          </a:solidFill>
          <a:latin typeface="+mn-lt"/>
          <a:ea typeface="+mn-ea"/>
          <a:cs typeface="+mn-cs"/>
        </a:defRPr>
      </a:lvl8pPr>
      <a:lvl9pPr marL="19510198" algn="l" defTabSz="4877555" rtl="0" eaLnBrk="1" latinLnBrk="0" hangingPunct="1">
        <a:defRPr sz="9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tif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617197" y="31212005"/>
            <a:ext cx="10972797" cy="25445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endParaRPr lang="en-US" sz="4805" dirty="0"/>
          </a:p>
        </p:txBody>
      </p:sp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BB957A2B-186A-CC44-A0F3-74F987866744}"/>
              </a:ext>
            </a:extLst>
          </p:cNvPr>
          <p:cNvSpPr/>
          <p:nvPr/>
        </p:nvSpPr>
        <p:spPr>
          <a:xfrm>
            <a:off x="14961748" y="22455483"/>
            <a:ext cx="21390069" cy="10425482"/>
          </a:xfrm>
          <a:prstGeom prst="roundRect">
            <a:avLst/>
          </a:prstGeom>
          <a:solidFill>
            <a:srgbClr val="5882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0" b="1" dirty="0">
                <a:solidFill>
                  <a:schemeClr val="bg1"/>
                </a:solidFill>
              </a:rPr>
              <a:t>Pneumoperitoneum increases Pes &amp; decreases lung compliance. </a:t>
            </a:r>
          </a:p>
          <a:p>
            <a:pPr algn="ctr"/>
            <a:r>
              <a:rPr lang="en-US" sz="13000" b="1" dirty="0">
                <a:solidFill>
                  <a:schemeClr val="bg1"/>
                </a:solidFill>
              </a:rPr>
              <a:t>There is a corresponding increase in SVV.</a:t>
            </a: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795C55E9-5F49-824A-BBE5-AE8D8ECB18DD}"/>
              </a:ext>
            </a:extLst>
          </p:cNvPr>
          <p:cNvSpPr/>
          <p:nvPr/>
        </p:nvSpPr>
        <p:spPr>
          <a:xfrm>
            <a:off x="38891671" y="33673542"/>
            <a:ext cx="10973234" cy="2176003"/>
          </a:xfrm>
          <a:prstGeom prst="roundRect">
            <a:avLst/>
          </a:prstGeom>
          <a:solidFill>
            <a:srgbClr val="A6A6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382" indent="-857382" defTabSz="914547">
              <a:defRPr/>
            </a:pPr>
            <a:r>
              <a:rPr lang="en-US" sz="5398" dirty="0">
                <a:solidFill>
                  <a:schemeClr val="bg1"/>
                </a:solidFill>
              </a:rPr>
              <a:t>REFERENCES</a:t>
            </a:r>
            <a:endParaRPr lang="en-US" sz="3203" dirty="0">
              <a:solidFill>
                <a:schemeClr val="bg1"/>
              </a:solidFill>
            </a:endParaRPr>
          </a:p>
          <a:p>
            <a:pPr marL="743064" indent="-743064">
              <a:spcBef>
                <a:spcPct val="0"/>
              </a:spcBef>
              <a:buAutoNum type="arabicPeriod"/>
            </a:pPr>
            <a:r>
              <a:rPr lang="en-US" sz="3203" dirty="0"/>
              <a:t>Reuter, et al, Intensive Care Med; 2002; 28(4):392-8.</a:t>
            </a:r>
          </a:p>
          <a:p>
            <a:pPr marL="743064" indent="-743064">
              <a:spcBef>
                <a:spcPct val="0"/>
              </a:spcBef>
              <a:buAutoNum type="arabicPeriod"/>
            </a:pPr>
            <a:r>
              <a:rPr lang="en-US" altLang="en-US" sz="3203" dirty="0" err="1">
                <a:solidFill>
                  <a:schemeClr val="bg1"/>
                </a:solidFill>
              </a:rPr>
              <a:t>Grieco</a:t>
            </a:r>
            <a:r>
              <a:rPr lang="en-US" altLang="en-US" sz="3203" dirty="0">
                <a:solidFill>
                  <a:schemeClr val="bg1"/>
                </a:solidFill>
              </a:rPr>
              <a:t>, et al., Annals of Translational Medicine; 2017; 5(14)a:285</a:t>
            </a:r>
            <a:endParaRPr lang="en-US" sz="3203" dirty="0"/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1BAA1715-D517-3733-7967-D986EFDB8F06}"/>
              </a:ext>
            </a:extLst>
          </p:cNvPr>
          <p:cNvSpPr/>
          <p:nvPr/>
        </p:nvSpPr>
        <p:spPr>
          <a:xfrm>
            <a:off x="12855183" y="4912479"/>
            <a:ext cx="25603200" cy="16790747"/>
          </a:xfrm>
          <a:prstGeom prst="roundRect">
            <a:avLst/>
          </a:prstGeom>
          <a:solidFill>
            <a:srgbClr val="A6A6A5"/>
          </a:solidFill>
          <a:ln>
            <a:solidFill>
              <a:srgbClr val="C3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4834F939-9422-6B49-93F2-BA9AC04EE73A}"/>
              </a:ext>
            </a:extLst>
          </p:cNvPr>
          <p:cNvSpPr/>
          <p:nvPr/>
        </p:nvSpPr>
        <p:spPr>
          <a:xfrm>
            <a:off x="1517007" y="650822"/>
            <a:ext cx="48172387" cy="4039818"/>
          </a:xfrm>
          <a:prstGeom prst="roundRect">
            <a:avLst/>
          </a:prstGeom>
          <a:solidFill>
            <a:srgbClr val="002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299"/>
          </a:p>
        </p:txBody>
      </p:sp>
      <p:sp>
        <p:nvSpPr>
          <p:cNvPr id="5" name="TextBox 4"/>
          <p:cNvSpPr txBox="1"/>
          <p:nvPr/>
        </p:nvSpPr>
        <p:spPr>
          <a:xfrm>
            <a:off x="6286510" y="34404302"/>
            <a:ext cx="184731" cy="13694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8299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202" y="33506879"/>
            <a:ext cx="5056386" cy="280910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C63FC54-B3C2-F943-9D8B-0E476FD8B6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4856" y="2441807"/>
            <a:ext cx="5056632" cy="158440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581825" y="486888"/>
            <a:ext cx="42042773" cy="42495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en-US" sz="10506" b="1" dirty="0">
                <a:solidFill>
                  <a:schemeClr val="bg1"/>
                </a:solidFill>
                <a:ea typeface="ＭＳ Ｐゴシック" charset="-128"/>
              </a:rPr>
              <a:t>An Observational Study Comparing Intrathoracic Pressure Changes and Stroke Volume Variation with Abdominal Insufflation: SVV vs Pes</a:t>
            </a:r>
          </a:p>
          <a:p>
            <a:pPr algn="ctr"/>
            <a:r>
              <a:rPr lang="en-US" sz="6003" b="1" dirty="0">
                <a:solidFill>
                  <a:schemeClr val="bg1"/>
                </a:solidFill>
                <a:ea typeface="ＭＳ Ｐゴシック" charset="-128"/>
              </a:rPr>
              <a:t>Sadaf Sadjadi, BA, Omar Alzayat, BA, Chaitra Subramanyam, MS, Neal Fleming, MD, PhD</a:t>
            </a:r>
            <a:endParaRPr lang="en-US" sz="5398" dirty="0">
              <a:solidFill>
                <a:schemeClr val="bg1"/>
              </a:solidFill>
            </a:endParaRP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987B2B78-9151-DD4F-B875-77AC0C31929C}"/>
              </a:ext>
            </a:extLst>
          </p:cNvPr>
          <p:cNvSpPr/>
          <p:nvPr/>
        </p:nvSpPr>
        <p:spPr>
          <a:xfrm>
            <a:off x="1341495" y="4770793"/>
            <a:ext cx="11192681" cy="7146175"/>
          </a:xfrm>
          <a:prstGeom prst="roundRect">
            <a:avLst/>
          </a:prstGeom>
          <a:solidFill>
            <a:srgbClr val="A6A6A5"/>
          </a:solidFill>
          <a:ln>
            <a:solidFill>
              <a:srgbClr val="C3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382" indent="-857382" defTabSz="914547">
              <a:defRPr/>
            </a:pPr>
            <a:r>
              <a:rPr lang="en-US" sz="6597" b="1" dirty="0">
                <a:solidFill>
                  <a:schemeClr val="bg1"/>
                </a:solidFill>
              </a:rPr>
              <a:t>BACKGROUND</a:t>
            </a:r>
            <a:endParaRPr lang="en-US" sz="2005" b="1" dirty="0">
              <a:solidFill>
                <a:schemeClr val="bg1"/>
              </a:solidFill>
            </a:endParaRP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000" dirty="0"/>
              <a:t>Stroke volume variation (SVV) is a proxy for fluid responsiveness in mechanically ventilated patients</a:t>
            </a:r>
            <a:r>
              <a:rPr lang="en-US" sz="4000" baseline="30000" dirty="0"/>
              <a:t> 1</a:t>
            </a: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000" dirty="0"/>
              <a:t>Esophageal pressure (Pes) is an accepted method of determining transpulmonary pressure and estimation of intrathoracic pressure</a:t>
            </a:r>
            <a:r>
              <a:rPr lang="en-US" sz="4000" baseline="30000" dirty="0"/>
              <a:t>2</a:t>
            </a: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000" dirty="0"/>
              <a:t>Current literature is sparse and conflicting regarding SVV or PPV changes with pneumoperitoneum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CDC4D198-8607-E847-97FB-3EAC285965EB}"/>
              </a:ext>
            </a:extLst>
          </p:cNvPr>
          <p:cNvSpPr/>
          <p:nvPr/>
        </p:nvSpPr>
        <p:spPr>
          <a:xfrm>
            <a:off x="1341495" y="16499862"/>
            <a:ext cx="11084657" cy="16694059"/>
          </a:xfrm>
          <a:prstGeom prst="roundRect">
            <a:avLst/>
          </a:prstGeom>
          <a:solidFill>
            <a:srgbClr val="1D4B78"/>
          </a:solidFill>
          <a:ln>
            <a:solidFill>
              <a:srgbClr val="C3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57382" indent="-857382" defTabSz="914547">
              <a:defRPr/>
            </a:pPr>
            <a:r>
              <a:rPr lang="en-US" sz="6597" b="1" dirty="0">
                <a:solidFill>
                  <a:schemeClr val="bg1"/>
                </a:solidFill>
              </a:rPr>
              <a:t>METHODS</a:t>
            </a:r>
            <a:endParaRPr lang="en-US" sz="5398" b="1" dirty="0">
              <a:solidFill>
                <a:schemeClr val="bg1"/>
              </a:solidFill>
            </a:endParaRP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400" dirty="0"/>
              <a:t>Approved by Human Subjects Research Committee . Written, informed consent</a:t>
            </a: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400" dirty="0"/>
              <a:t>ASA I-III adult patients undergoing elective laparoscopic surgery with general anesthesia and abdominal insufflation</a:t>
            </a: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400" dirty="0"/>
              <a:t>Standardized tidal volume (8ml/kg) and PEEP (5 cm H</a:t>
            </a:r>
            <a:r>
              <a:rPr lang="en-US" sz="4400" baseline="-25000" dirty="0"/>
              <a:t>2</a:t>
            </a:r>
            <a:r>
              <a:rPr lang="en-US" sz="4400" dirty="0"/>
              <a:t>O)</a:t>
            </a: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400" dirty="0"/>
              <a:t>Esophageal balloon catheter inserted after induction to measure Pes with optimized waveform</a:t>
            </a: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400" dirty="0"/>
              <a:t>Measured pre- and post- insufflation min/max Pes, lung compliance and SVV</a:t>
            </a: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400" dirty="0" err="1"/>
              <a:t>ClearSite</a:t>
            </a:r>
            <a:r>
              <a:rPr lang="en-US" sz="4400" dirty="0"/>
              <a:t> cuff connected to Edwards HemoSphere advanced monitoring platform to measure SVV </a:t>
            </a:r>
          </a:p>
          <a:p>
            <a:pPr marL="457274" indent="-457274" fontAlgn="base">
              <a:buFont typeface="Arial" panose="020B0604020202020204" pitchFamily="34" charset="0"/>
              <a:buChar char="•"/>
            </a:pPr>
            <a:r>
              <a:rPr lang="en-US" sz="4400" dirty="0"/>
              <a:t>Paired t-test to analyze Pes, lung compliance and SVV changes.</a:t>
            </a:r>
          </a:p>
          <a:p>
            <a:pPr fontAlgn="base"/>
            <a:endParaRPr lang="en-US" sz="3595" dirty="0"/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3B2750C4-78CD-AA40-9BE9-7A8D64EDF419}"/>
              </a:ext>
            </a:extLst>
          </p:cNvPr>
          <p:cNvSpPr/>
          <p:nvPr/>
        </p:nvSpPr>
        <p:spPr>
          <a:xfrm>
            <a:off x="38780254" y="4916819"/>
            <a:ext cx="11084651" cy="12734479"/>
          </a:xfrm>
          <a:prstGeom prst="roundRect">
            <a:avLst/>
          </a:prstGeom>
          <a:solidFill>
            <a:srgbClr val="1D4B78"/>
          </a:solidFill>
          <a:ln>
            <a:solidFill>
              <a:srgbClr val="C3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382" indent="-857382" defTabSz="914547">
              <a:defRPr/>
            </a:pPr>
            <a:r>
              <a:rPr lang="en-US" sz="5398" b="1" dirty="0">
                <a:solidFill>
                  <a:schemeClr val="bg1"/>
                </a:solidFill>
              </a:rPr>
              <a:t>  </a:t>
            </a:r>
          </a:p>
          <a:p>
            <a:pPr marL="857382" indent="-857382" defTabSz="914547">
              <a:defRPr/>
            </a:pPr>
            <a:r>
              <a:rPr lang="en-US" sz="6597" b="1" dirty="0">
                <a:solidFill>
                  <a:schemeClr val="bg1"/>
                </a:solidFill>
              </a:rPr>
              <a:t> RESULTS</a:t>
            </a:r>
            <a:endParaRPr lang="en-US" sz="6597" dirty="0">
              <a:solidFill>
                <a:schemeClr val="bg1"/>
              </a:solidFill>
            </a:endParaRPr>
          </a:p>
          <a:p>
            <a:pPr marL="857382" indent="-857382">
              <a:buFont typeface="Arial" charset="0"/>
              <a:buChar char="•"/>
            </a:pPr>
            <a:r>
              <a:rPr lang="en-US" sz="4400" dirty="0">
                <a:solidFill>
                  <a:schemeClr val="bg1"/>
                </a:solidFill>
              </a:rPr>
              <a:t>27 female and 7 male subjects undergoing general abdominal surgery</a:t>
            </a:r>
          </a:p>
          <a:p>
            <a:pPr marL="857382" indent="-857382">
              <a:buFont typeface="Arial" charset="0"/>
              <a:buChar char="•"/>
            </a:pPr>
            <a:r>
              <a:rPr lang="en-US" sz="4400" dirty="0">
                <a:solidFill>
                  <a:schemeClr val="bg1"/>
                </a:solidFill>
              </a:rPr>
              <a:t>Average Age: 56 ± 18 </a:t>
            </a:r>
            <a:r>
              <a:rPr lang="en-US" sz="4400" dirty="0" err="1">
                <a:solidFill>
                  <a:schemeClr val="bg1"/>
                </a:solidFill>
              </a:rPr>
              <a:t>yr</a:t>
            </a:r>
            <a:r>
              <a:rPr lang="en-US" sz="4400" dirty="0">
                <a:solidFill>
                  <a:schemeClr val="bg1"/>
                </a:solidFill>
              </a:rPr>
              <a:t>, Height: 167 ± 9 cm, Weight: 83 ± 17 kg, Ideal Weight: 60 ± 10 kg</a:t>
            </a:r>
          </a:p>
          <a:p>
            <a:r>
              <a:rPr lang="en-US" sz="3203" dirty="0">
                <a:solidFill>
                  <a:schemeClr val="bg1"/>
                </a:solidFill>
              </a:rPr>
              <a:t> </a:t>
            </a:r>
          </a:p>
          <a:p>
            <a:pPr marL="857382" indent="-857382">
              <a:buFont typeface="Arial" charset="0"/>
              <a:buChar char="•"/>
            </a:pPr>
            <a:endParaRPr lang="en-US" sz="5398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5398" dirty="0">
              <a:solidFill>
                <a:schemeClr val="tx1"/>
              </a:solidFill>
            </a:endParaRPr>
          </a:p>
          <a:p>
            <a:endParaRPr lang="en-US" sz="5398" dirty="0">
              <a:solidFill>
                <a:schemeClr val="tx1"/>
              </a:solidFill>
            </a:endParaRPr>
          </a:p>
          <a:p>
            <a:endParaRPr lang="en-US" sz="5398" dirty="0">
              <a:solidFill>
                <a:schemeClr val="tx1"/>
              </a:solidFill>
            </a:endParaRPr>
          </a:p>
          <a:p>
            <a:endParaRPr lang="en-US" sz="3203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marL="857382" indent="-857382">
              <a:buFont typeface="Arial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id="{F39EB44B-8928-D343-B8E7-9F9CE452E285}"/>
              </a:ext>
            </a:extLst>
          </p:cNvPr>
          <p:cNvSpPr/>
          <p:nvPr/>
        </p:nvSpPr>
        <p:spPr>
          <a:xfrm>
            <a:off x="38891671" y="17870109"/>
            <a:ext cx="10973234" cy="9950772"/>
          </a:xfrm>
          <a:prstGeom prst="roundRect">
            <a:avLst/>
          </a:prstGeom>
          <a:solidFill>
            <a:srgbClr val="A6A6A5"/>
          </a:solidFill>
          <a:ln>
            <a:solidFill>
              <a:srgbClr val="C3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382" indent="-857382" defTabSz="914547">
              <a:defRPr/>
            </a:pPr>
            <a:endParaRPr lang="en-US" sz="6597" b="1" dirty="0">
              <a:solidFill>
                <a:schemeClr val="bg1"/>
              </a:solidFill>
            </a:endParaRPr>
          </a:p>
          <a:p>
            <a:pPr marL="857382" indent="-857382" defTabSz="914547">
              <a:defRPr/>
            </a:pPr>
            <a:r>
              <a:rPr lang="en-US" sz="6597" b="1" dirty="0">
                <a:solidFill>
                  <a:schemeClr val="bg1"/>
                </a:solidFill>
              </a:rPr>
              <a:t>CONCLUSION</a:t>
            </a:r>
          </a:p>
          <a:p>
            <a:pPr marL="857382" indent="-857382" defTabSz="914547">
              <a:defRPr/>
            </a:pPr>
            <a:endParaRPr lang="en-US" sz="1120" dirty="0">
              <a:solidFill>
                <a:schemeClr val="bg1"/>
              </a:solidFill>
            </a:endParaRPr>
          </a:p>
          <a:p>
            <a:pPr marL="857382" indent="-857382">
              <a:buFont typeface="Arial" charset="0"/>
              <a:buChar char="•"/>
            </a:pPr>
            <a:r>
              <a:rPr lang="en-US" sz="4800" dirty="0">
                <a:solidFill>
                  <a:schemeClr val="bg1"/>
                </a:solidFill>
              </a:rPr>
              <a:t>Abdominal insufflation to 15mmg Hg increases the esophageal pressure swing (</a:t>
            </a:r>
            <a:r>
              <a:rPr lang="el-GR" sz="4800" dirty="0"/>
              <a:t>Δ</a:t>
            </a:r>
            <a:r>
              <a:rPr lang="en-US" sz="4800" dirty="0"/>
              <a:t> </a:t>
            </a:r>
            <a:r>
              <a:rPr lang="en-US" sz="4800" dirty="0">
                <a:solidFill>
                  <a:srgbClr val="F6F6F6"/>
                </a:solidFill>
              </a:rPr>
              <a:t>Pes) from 3 </a:t>
            </a:r>
            <a:r>
              <a:rPr lang="en-US" sz="4800" dirty="0">
                <a:solidFill>
                  <a:srgbClr val="F6F6F6"/>
                </a:solidFill>
                <a:latin typeface="Roboto" panose="02000000000000000000" pitchFamily="2" charset="0"/>
              </a:rPr>
              <a:t>± </a:t>
            </a:r>
            <a:r>
              <a:rPr lang="en-US" sz="4800" dirty="0">
                <a:solidFill>
                  <a:srgbClr val="F6F6F6"/>
                </a:solidFill>
              </a:rPr>
              <a:t>1.4 cm H</a:t>
            </a:r>
            <a:r>
              <a:rPr lang="en-US" sz="4800" baseline="-25000" dirty="0">
                <a:solidFill>
                  <a:srgbClr val="F6F6F6"/>
                </a:solidFill>
              </a:rPr>
              <a:t>2</a:t>
            </a:r>
            <a:r>
              <a:rPr lang="en-US" sz="4800" dirty="0">
                <a:solidFill>
                  <a:srgbClr val="F6F6F6"/>
                </a:solidFill>
              </a:rPr>
              <a:t>O to 4.4 </a:t>
            </a:r>
            <a:r>
              <a:rPr lang="en-US" sz="4800" dirty="0">
                <a:solidFill>
                  <a:srgbClr val="F6F6F6"/>
                </a:solidFill>
                <a:latin typeface="Roboto" panose="02000000000000000000" pitchFamily="2" charset="0"/>
              </a:rPr>
              <a:t>± </a:t>
            </a:r>
            <a:r>
              <a:rPr lang="en-US" sz="4800" dirty="0">
                <a:solidFill>
                  <a:srgbClr val="F6F6F6"/>
                </a:solidFill>
              </a:rPr>
              <a:t>2.4 cm H</a:t>
            </a:r>
            <a:r>
              <a:rPr lang="en-US" sz="4800" baseline="-25000" dirty="0">
                <a:solidFill>
                  <a:srgbClr val="F6F6F6"/>
                </a:solidFill>
              </a:rPr>
              <a:t>2</a:t>
            </a:r>
            <a:r>
              <a:rPr lang="en-US" sz="4800" dirty="0">
                <a:solidFill>
                  <a:srgbClr val="F6F6F6"/>
                </a:solidFill>
              </a:rPr>
              <a:t>O </a:t>
            </a:r>
          </a:p>
          <a:p>
            <a:pPr marL="857382" indent="-857382">
              <a:buFont typeface="Arial" charset="0"/>
              <a:buChar char="•"/>
            </a:pPr>
            <a:r>
              <a:rPr lang="en-US" sz="4800" dirty="0">
                <a:solidFill>
                  <a:schemeClr val="bg1"/>
                </a:solidFill>
              </a:rPr>
              <a:t>Abdominal insufflation decreases lung compliance from 51 </a:t>
            </a:r>
            <a:r>
              <a:rPr lang="en-US" sz="4800" dirty="0">
                <a:solidFill>
                  <a:srgbClr val="F6F6F6"/>
                </a:solidFill>
                <a:latin typeface="Roboto" panose="02000000000000000000" pitchFamily="2" charset="0"/>
              </a:rPr>
              <a:t>± </a:t>
            </a:r>
            <a:r>
              <a:rPr lang="en-US" sz="4800" dirty="0">
                <a:solidFill>
                  <a:schemeClr val="bg1"/>
                </a:solidFill>
              </a:rPr>
              <a:t>18 L/cm </a:t>
            </a:r>
            <a:r>
              <a:rPr lang="en-US" sz="4800" dirty="0">
                <a:solidFill>
                  <a:srgbClr val="F6F6F6"/>
                </a:solidFill>
              </a:rPr>
              <a:t>H</a:t>
            </a:r>
            <a:r>
              <a:rPr lang="en-US" sz="4800" baseline="-25000" dirty="0">
                <a:solidFill>
                  <a:srgbClr val="F6F6F6"/>
                </a:solidFill>
              </a:rPr>
              <a:t>2</a:t>
            </a:r>
            <a:r>
              <a:rPr lang="en-US" sz="4800" dirty="0">
                <a:solidFill>
                  <a:srgbClr val="F6F6F6"/>
                </a:solidFill>
              </a:rPr>
              <a:t>O</a:t>
            </a:r>
            <a:r>
              <a:rPr lang="en-US" sz="4800" dirty="0">
                <a:solidFill>
                  <a:schemeClr val="bg1"/>
                </a:solidFill>
              </a:rPr>
              <a:t> to 31 </a:t>
            </a:r>
            <a:r>
              <a:rPr lang="en-US" sz="4800" dirty="0">
                <a:solidFill>
                  <a:srgbClr val="F6F6F6"/>
                </a:solidFill>
                <a:latin typeface="Roboto" panose="02000000000000000000" pitchFamily="2" charset="0"/>
              </a:rPr>
              <a:t>± </a:t>
            </a:r>
            <a:r>
              <a:rPr lang="en-US" sz="4800" dirty="0">
                <a:solidFill>
                  <a:schemeClr val="bg1"/>
                </a:solidFill>
              </a:rPr>
              <a:t>9.0 L/cm </a:t>
            </a:r>
            <a:r>
              <a:rPr lang="en-US" sz="4800" dirty="0">
                <a:solidFill>
                  <a:srgbClr val="F6F6F6"/>
                </a:solidFill>
              </a:rPr>
              <a:t>H</a:t>
            </a:r>
            <a:r>
              <a:rPr lang="en-US" sz="4800" baseline="-25000" dirty="0">
                <a:solidFill>
                  <a:srgbClr val="F6F6F6"/>
                </a:solidFill>
              </a:rPr>
              <a:t>2</a:t>
            </a:r>
            <a:r>
              <a:rPr lang="en-US" sz="4800" dirty="0">
                <a:solidFill>
                  <a:srgbClr val="F6F6F6"/>
                </a:solidFill>
              </a:rPr>
              <a:t>O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</a:p>
          <a:p>
            <a:pPr marL="857382" indent="-857382">
              <a:buFont typeface="Arial" charset="0"/>
              <a:buChar char="•"/>
            </a:pPr>
            <a:r>
              <a:rPr lang="en-US" sz="4800" dirty="0">
                <a:solidFill>
                  <a:schemeClr val="bg1"/>
                </a:solidFill>
              </a:rPr>
              <a:t>There is a corresponding significant increase in SVV with abdominal insufflation from 9.0 </a:t>
            </a:r>
            <a:r>
              <a:rPr lang="en-US" sz="4800" dirty="0">
                <a:solidFill>
                  <a:srgbClr val="F6F6F6"/>
                </a:solidFill>
                <a:latin typeface="Roboto" panose="02000000000000000000" pitchFamily="2" charset="0"/>
              </a:rPr>
              <a:t>± </a:t>
            </a:r>
            <a:r>
              <a:rPr lang="en-US" sz="4800" dirty="0">
                <a:solidFill>
                  <a:schemeClr val="bg1"/>
                </a:solidFill>
              </a:rPr>
              <a:t>3.7 to 11 </a:t>
            </a:r>
            <a:r>
              <a:rPr lang="en-US" sz="4800" dirty="0">
                <a:solidFill>
                  <a:srgbClr val="F6F6F6"/>
                </a:solidFill>
                <a:latin typeface="Roboto" panose="02000000000000000000" pitchFamily="2" charset="0"/>
              </a:rPr>
              <a:t>± </a:t>
            </a:r>
            <a:r>
              <a:rPr lang="en-US" sz="4800" dirty="0">
                <a:solidFill>
                  <a:schemeClr val="bg1"/>
                </a:solidFill>
              </a:rPr>
              <a:t>4.6</a:t>
            </a:r>
          </a:p>
          <a:p>
            <a:endParaRPr lang="en-US" sz="3203" dirty="0">
              <a:solidFill>
                <a:schemeClr val="bg1"/>
              </a:solidFill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0120848C-77C8-D341-9334-3A3DFD7D9178}"/>
              </a:ext>
            </a:extLst>
          </p:cNvPr>
          <p:cNvSpPr/>
          <p:nvPr/>
        </p:nvSpPr>
        <p:spPr>
          <a:xfrm>
            <a:off x="38779822" y="28071220"/>
            <a:ext cx="11085083" cy="5278930"/>
          </a:xfrm>
          <a:prstGeom prst="roundRect">
            <a:avLst/>
          </a:prstGeom>
          <a:solidFill>
            <a:srgbClr val="1D4B78"/>
          </a:solidFill>
          <a:ln>
            <a:solidFill>
              <a:srgbClr val="C3C3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57382" indent="-857382" defTabSz="914547">
              <a:defRPr/>
            </a:pPr>
            <a:r>
              <a:rPr lang="en-US" sz="6597" b="1" dirty="0">
                <a:solidFill>
                  <a:schemeClr val="bg1"/>
                </a:solidFill>
              </a:rPr>
              <a:t>NEXT STEPS</a:t>
            </a:r>
          </a:p>
          <a:p>
            <a:pPr marL="857382" indent="-857382" defTabSz="914547">
              <a:defRPr/>
            </a:pPr>
            <a:endParaRPr lang="en-US" sz="2005" b="1" dirty="0">
              <a:solidFill>
                <a:schemeClr val="bg1"/>
              </a:solidFill>
            </a:endParaRPr>
          </a:p>
          <a:p>
            <a:r>
              <a:rPr lang="en-US" sz="4400" dirty="0"/>
              <a:t>• Extend study to confidently establish the relationship between abdominal insufflation, Pes, lung compliance and SVV</a:t>
            </a:r>
          </a:p>
          <a:p>
            <a:r>
              <a:rPr lang="en-US" sz="4400" dirty="0"/>
              <a:t>• Characterize the potential correlation between SVV and Pes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A6D743AB-9813-7B48-6594-DB85FC0A9067}"/>
              </a:ext>
            </a:extLst>
          </p:cNvPr>
          <p:cNvSpPr/>
          <p:nvPr/>
        </p:nvSpPr>
        <p:spPr>
          <a:xfrm>
            <a:off x="1341495" y="12172389"/>
            <a:ext cx="11084651" cy="4247320"/>
          </a:xfrm>
          <a:prstGeom prst="roundRect">
            <a:avLst/>
          </a:prstGeom>
          <a:solidFill>
            <a:srgbClr val="002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002" b="1" dirty="0"/>
          </a:p>
          <a:p>
            <a:r>
              <a:rPr lang="en-US" sz="6597" b="1" dirty="0"/>
              <a:t>STUDY OBJECTIVE</a:t>
            </a:r>
            <a:endParaRPr lang="en-US" sz="1803" dirty="0"/>
          </a:p>
          <a:p>
            <a:r>
              <a:rPr lang="en-US" sz="4400" dirty="0"/>
              <a:t>Compare and correlate predictive agreement between Pes and Edwards </a:t>
            </a:r>
            <a:r>
              <a:rPr lang="en-US" sz="4400" dirty="0" err="1"/>
              <a:t>ClearSite</a:t>
            </a:r>
            <a:r>
              <a:rPr lang="en-US" sz="4400" dirty="0"/>
              <a:t> hemodynamic measurement changes following abdominal insufflation</a:t>
            </a:r>
          </a:p>
          <a:p>
            <a:pPr algn="ctr"/>
            <a:endParaRPr lang="en-US" sz="5398" b="1" dirty="0">
              <a:solidFill>
                <a:schemeClr val="bg1"/>
              </a:solidFill>
            </a:endParaRPr>
          </a:p>
        </p:txBody>
      </p:sp>
      <p:pic>
        <p:nvPicPr>
          <p:cNvPr id="41" name="Picture 40" descr="Graphical user interface, chart&#10;&#10;Description automatically generated">
            <a:extLst>
              <a:ext uri="{FF2B5EF4-FFF2-40B4-BE49-F238E27FC236}">
                <a16:creationId xmlns:a16="http://schemas.microsoft.com/office/drawing/2014/main" id="{D504FFF3-1DC8-EECB-E2A8-A209CD30BF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2549" y="30380910"/>
            <a:ext cx="9057879" cy="2500054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9D3868C-B906-4A77-A4EF-00FD6BB20741}"/>
              </a:ext>
            </a:extLst>
          </p:cNvPr>
          <p:cNvSpPr txBox="1"/>
          <p:nvPr/>
        </p:nvSpPr>
        <p:spPr>
          <a:xfrm flipH="1">
            <a:off x="6286510" y="33980957"/>
            <a:ext cx="4542918" cy="156966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Download poster &amp; Abstract: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9B3DAB-84B8-46E7-A124-BE3D79F9B5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97197" y="6306683"/>
            <a:ext cx="11830975" cy="140023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7FA4807-B955-42DC-A093-FBC73F5A62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970186" y="6306684"/>
            <a:ext cx="11830797" cy="140023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9E2D6CF-BC51-4F6B-9E23-8E8FC16AA6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176053" y="9448800"/>
            <a:ext cx="7855083" cy="7862795"/>
          </a:xfrm>
          <a:prstGeom prst="rect">
            <a:avLst/>
          </a:prstGeom>
        </p:spPr>
      </p:pic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113A99B-9508-7F4C-8B75-BB982A08A494}"/>
              </a:ext>
            </a:extLst>
          </p:cNvPr>
          <p:cNvSpPr/>
          <p:nvPr/>
        </p:nvSpPr>
        <p:spPr>
          <a:xfrm>
            <a:off x="14961748" y="33274074"/>
            <a:ext cx="21390069" cy="3132170"/>
          </a:xfrm>
          <a:prstGeom prst="roundRect">
            <a:avLst/>
          </a:prstGeom>
          <a:solidFill>
            <a:srgbClr val="1538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altLang="en-US" sz="4400" dirty="0">
                <a:solidFill>
                  <a:schemeClr val="bg1"/>
                </a:solidFill>
                <a:ea typeface="ＭＳ Ｐゴシック" charset="-128"/>
              </a:rPr>
              <a:t>Omar </a:t>
            </a:r>
            <a:r>
              <a:rPr lang="en-US" altLang="en-US" sz="4400" dirty="0" err="1">
                <a:solidFill>
                  <a:schemeClr val="bg1"/>
                </a:solidFill>
                <a:ea typeface="ＭＳ Ｐゴシック" charset="-128"/>
              </a:rPr>
              <a:t>Alzayat</a:t>
            </a:r>
            <a:r>
              <a:rPr lang="en-US" altLang="en-US" sz="4400" dirty="0">
                <a:solidFill>
                  <a:schemeClr val="bg1"/>
                </a:solidFill>
                <a:ea typeface="ＭＳ Ｐゴシック" charset="-128"/>
              </a:rPr>
              <a:t> BA, UC Davis School of Medicine, Sadaf </a:t>
            </a:r>
            <a:r>
              <a:rPr lang="en-US" altLang="en-US" sz="4400" dirty="0" err="1">
                <a:solidFill>
                  <a:schemeClr val="bg1"/>
                </a:solidFill>
                <a:ea typeface="ＭＳ Ｐゴシック" charset="-128"/>
              </a:rPr>
              <a:t>Sadjadi</a:t>
            </a:r>
            <a:r>
              <a:rPr lang="en-US" altLang="en-US" sz="4400" dirty="0">
                <a:solidFill>
                  <a:schemeClr val="bg1"/>
                </a:solidFill>
                <a:ea typeface="ＭＳ Ｐゴシック" charset="-128"/>
              </a:rPr>
              <a:t>, UC Davis School of Medicine, Chaitra Subramanyam MS, Western University of Health Sciences</a:t>
            </a:r>
          </a:p>
          <a:p>
            <a:pPr algn="ctr">
              <a:lnSpc>
                <a:spcPct val="90000"/>
              </a:lnSpc>
            </a:pPr>
            <a:r>
              <a:rPr lang="en-US" altLang="en-US" sz="4400" dirty="0">
                <a:solidFill>
                  <a:schemeClr val="bg1"/>
                </a:solidFill>
                <a:ea typeface="ＭＳ Ｐゴシック" charset="-128"/>
              </a:rPr>
              <a:t>Neal Fleming M.D., Ph.D., Department of Anesthesiology and Pain Medicine, </a:t>
            </a:r>
          </a:p>
          <a:p>
            <a:pPr algn="ctr">
              <a:lnSpc>
                <a:spcPct val="90000"/>
              </a:lnSpc>
            </a:pPr>
            <a:r>
              <a:rPr lang="en-US" altLang="en-US" sz="4400" dirty="0">
                <a:solidFill>
                  <a:schemeClr val="bg1"/>
                </a:solidFill>
                <a:ea typeface="ＭＳ Ｐゴシック" charset="-128"/>
              </a:rPr>
              <a:t>UC Davis School of Medicine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007F3D-4CD8-3147-BD54-8FF3A617F1B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103902" y="33238694"/>
            <a:ext cx="3045698" cy="304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79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fUHealth_ResearchPoster_template_horz" id="{D3F56EB5-95AD-984C-891F-554369819E75}" vid="{493413DF-369D-024C-B8AB-009CADF1538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319DDFAC71194892A67AF7E1318471" ma:contentTypeVersion="12" ma:contentTypeDescription="Create a new document." ma:contentTypeScope="" ma:versionID="e177fdd7589211d9486483e476a77be3">
  <xsd:schema xmlns:xsd="http://www.w3.org/2001/XMLSchema" xmlns:xs="http://www.w3.org/2001/XMLSchema" xmlns:p="http://schemas.microsoft.com/office/2006/metadata/properties" xmlns:ns1="http://schemas.microsoft.com/sharepoint/v3" xmlns:ns2="402b49ca-617a-4412-a136-22a821ef8eb4" xmlns:ns3="3aeda5a8-06be-4062-9cb8-edece6c0f65a" targetNamespace="http://schemas.microsoft.com/office/2006/metadata/properties" ma:root="true" ma:fieldsID="74a618972d041ab227876904499f27db" ns1:_="" ns2:_="" ns3:_="">
    <xsd:import namespace="http://schemas.microsoft.com/sharepoint/v3"/>
    <xsd:import namespace="402b49ca-617a-4412-a136-22a821ef8eb4"/>
    <xsd:import namespace="3aeda5a8-06be-4062-9cb8-edece6c0f65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3:yrmw" minOccurs="0"/>
                <xsd:element ref="ns3:Category" minOccurs="0"/>
                <xsd:element ref="ns3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b49ca-617a-4412-a136-22a821ef8eb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da5a8-06be-4062-9cb8-edece6c0f65a" elementFormDefault="qualified">
    <xsd:import namespace="http://schemas.microsoft.com/office/2006/documentManagement/types"/>
    <xsd:import namespace="http://schemas.microsoft.com/office/infopath/2007/PartnerControls"/>
    <xsd:element name="yrmw" ma:index="13" nillable="true" ma:displayName="Date and Time" ma:internalName="yrmw">
      <xsd:simpleType>
        <xsd:restriction base="dms:DateTime"/>
      </xsd:simpleType>
    </xsd:element>
    <xsd:element name="Category" ma:index="14" nillable="true" ma:displayName="Category" ma:internalName="Category">
      <xsd:simpleType>
        <xsd:restriction base="dms:Text">
          <xsd:maxLength value="255"/>
        </xsd:restriction>
      </xsd:simpleType>
    </xsd:element>
    <xsd:element name="Topic" ma:index="15" nillable="true" ma:displayName="Topic" ma:internalName="Topic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02b49ca-617a-4412-a136-22a821ef8eb4">PULSEDOC-910-1087</_dlc_DocId>
    <_dlc_DocIdUrl xmlns="402b49ca-617a-4412-a136-22a821ef8eb4">
      <Url>https://pulse.utah.edu/site/anesthesiology/_layouts/15/DocIdRedir.aspx?ID=PULSEDOC-910-1087</Url>
      <Description>PULSEDOC-910-1087</Description>
    </_dlc_DocIdUrl>
    <Topic xmlns="3aeda5a8-06be-4062-9cb8-edece6c0f65a" xsi:nil="true"/>
    <Category xmlns="3aeda5a8-06be-4062-9cb8-edece6c0f65a" xsi:nil="true"/>
    <yrmw xmlns="3aeda5a8-06be-4062-9cb8-edece6c0f65a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176390E-5C93-4D76-B436-1611ED9898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02b49ca-617a-4412-a136-22a821ef8eb4"/>
    <ds:schemaRef ds:uri="3aeda5a8-06be-4062-9cb8-edece6c0f6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3BC5D8-469E-4A80-A938-DCB03C838EB0}">
  <ds:schemaRefs>
    <ds:schemaRef ds:uri="http://schemas.microsoft.com/office/2006/metadata/properties"/>
    <ds:schemaRef ds:uri="402b49ca-617a-4412-a136-22a821ef8eb4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sharepoint/v3"/>
    <ds:schemaRef ds:uri="http://schemas.openxmlformats.org/package/2006/metadata/core-properties"/>
    <ds:schemaRef ds:uri="3aeda5a8-06be-4062-9cb8-edece6c0f65a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4E1CF2E3-3CA6-42E8-BA52-C4F17C23542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866548B-0E5F-4437-A5D0-F5EE8016C583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68539</TotalTime>
  <Words>441</Words>
  <Application>Microsoft Macintosh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Brief, Compelling, and Descriptive Title:  A Subhead Can Be Useful</dc:title>
  <dc:creator>Harriet Hopf</dc:creator>
  <cp:lastModifiedBy>Omar Alzayat</cp:lastModifiedBy>
  <cp:revision>127</cp:revision>
  <dcterms:created xsi:type="dcterms:W3CDTF">2017-07-19T19:35:59Z</dcterms:created>
  <dcterms:modified xsi:type="dcterms:W3CDTF">2023-02-15T23:34:33Z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0x010100FB319DDFAC71194892A67AF7E1318471</vt:lpwstr>
  </property>
  <property fmtid="{D5CDD505-2E9C-101B-9397-08002B2CF9AE}" pid="3" name="_dlc_DocIdItemGuid">
    <vt:lpwstr>2f8fe835-289a-4471-8467-2156c6493c6a</vt:lpwstr>
  </property>
</Properties>
</file>