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93776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E68"/>
    <a:srgbClr val="004B87"/>
    <a:srgbClr val="DDAA00"/>
    <a:srgbClr val="716FB2"/>
    <a:srgbClr val="F48024"/>
    <a:srgbClr val="17A3CB"/>
    <a:srgbClr val="052049"/>
    <a:srgbClr val="69028E"/>
    <a:srgbClr val="56009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20" autoAdjust="0"/>
    <p:restoredTop sz="88750" autoAdjust="0"/>
  </p:normalViewPr>
  <p:slideViewPr>
    <p:cSldViewPr>
      <p:cViewPr varScale="1">
        <p:scale>
          <a:sx n="23" d="100"/>
          <a:sy n="23" d="100"/>
        </p:scale>
        <p:origin x="1932" y="126"/>
      </p:cViewPr>
      <p:guideLst>
        <p:guide orient="horz" pos="10368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11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t" anchorCtr="0" compatLnSpc="1">
            <a:prstTxWarp prst="textNoShape">
              <a:avLst/>
            </a:prstTxWarp>
          </a:bodyPr>
          <a:lstStyle>
            <a:lvl1pPr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511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t" anchorCtr="0" compatLnSpc="1">
            <a:prstTxWarp prst="textNoShape">
              <a:avLst/>
            </a:prstTxWarp>
          </a:bodyPr>
          <a:lstStyle>
            <a:lvl1pPr algn="r"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11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b" anchorCtr="0" compatLnSpc="1">
            <a:prstTxWarp prst="textNoShape">
              <a:avLst/>
            </a:prstTxWarp>
          </a:bodyPr>
          <a:lstStyle>
            <a:lvl1pPr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31263"/>
            <a:ext cx="30511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961" tIns="16980" rIns="33961" bIns="16980" numCol="1" anchor="b" anchorCtr="0" compatLnSpc="1">
            <a:prstTxWarp prst="textNoShape">
              <a:avLst/>
            </a:prstTxWarp>
          </a:bodyPr>
          <a:lstStyle>
            <a:lvl1pPr algn="r" defTabSz="340155">
              <a:defRPr sz="400">
                <a:latin typeface="Times New Roman" pitchFamily="18" charset="0"/>
              </a:defRPr>
            </a:lvl1pPr>
          </a:lstStyle>
          <a:p>
            <a:pPr>
              <a:defRPr/>
            </a:pPr>
            <a:fld id="{1F6337EB-F528-43E5-9B7B-BDFB31AD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93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1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>
            <a:lvl1pPr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2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>
            <a:lvl1pPr algn="r"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692150"/>
            <a:ext cx="52863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46588"/>
            <a:ext cx="5091112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6975"/>
            <a:ext cx="3021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b" anchorCtr="0" compatLnSpc="1">
            <a:prstTxWarp prst="textNoShape">
              <a:avLst/>
            </a:prstTxWarp>
          </a:bodyPr>
          <a:lstStyle>
            <a:lvl1pPr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16975"/>
            <a:ext cx="3022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332" tIns="66165" rIns="132332" bIns="66165" numCol="1" anchor="b" anchorCtr="0" compatLnSpc="1">
            <a:prstTxWarp prst="textNoShape">
              <a:avLst/>
            </a:prstTxWarp>
          </a:bodyPr>
          <a:lstStyle>
            <a:lvl1pPr algn="r" defTabSz="1323540">
              <a:defRPr sz="1700">
                <a:latin typeface="Times New Roman" pitchFamily="18" charset="0"/>
              </a:defRPr>
            </a:lvl1pPr>
          </a:lstStyle>
          <a:p>
            <a:pPr>
              <a:defRPr/>
            </a:pPr>
            <a:fld id="{AC98C7E1-A6ED-430F-8B40-2F779313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23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342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413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480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551" algn="l" defTabSz="9141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2238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54063" indent="-288925" defTabSz="132238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60463" indent="-231775" defTabSz="132238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24013" indent="-231775" defTabSz="132238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89150" indent="-231775" defTabSz="132238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463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30035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607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917950" indent="-231775" defTabSz="13223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C3CDAEB-3A9F-46CC-9984-C37941E087AF}" type="slidenum">
              <a:rPr lang="en-US" altLang="en-US" sz="1700" smtClean="0">
                <a:latin typeface="Times New Roman" pitchFamily="18" charset="0"/>
              </a:rPr>
              <a:pPr/>
              <a:t>1</a:t>
            </a:fld>
            <a:endParaRPr lang="en-US" altLang="en-US" sz="1700" smtClean="0"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692150"/>
            <a:ext cx="5286375" cy="35242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A3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400" y="1066800"/>
            <a:ext cx="3372823" cy="4118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747200" y="1603151"/>
            <a:ext cx="13687425" cy="30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1A3E68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68880" y="1317625"/>
            <a:ext cx="4443984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541" tIns="198271" rIns="396541" bIns="1982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68880" y="7680325"/>
            <a:ext cx="4443984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541" tIns="198271" rIns="396541" bIns="198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163"/>
            <a:ext cx="115214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l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2208AB-5F9D-4443-96AB-8B28DB6090B2}" type="datetimeFigureOut">
              <a:rPr lang="en-US"/>
              <a:pPr>
                <a:defRPr/>
              </a:pPr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163"/>
            <a:ext cx="156362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ctr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163"/>
            <a:ext cx="11521440" cy="1752600"/>
          </a:xfrm>
          <a:prstGeom prst="rect">
            <a:avLst/>
          </a:prstGeom>
        </p:spPr>
        <p:txBody>
          <a:bodyPr vert="horz" lIns="396541" tIns="198271" rIns="396541" bIns="198271" rtlCol="0" anchor="ctr"/>
          <a:lstStyle>
            <a:lvl1pPr algn="r">
              <a:defRPr sz="5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E8206-EC48-4995-B1B0-6344C00E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77600" cy="3291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defTabSz="3963988" rtl="0" fontAlgn="base">
        <a:spcBef>
          <a:spcPct val="0"/>
        </a:spcBef>
        <a:spcAft>
          <a:spcPct val="0"/>
        </a:spcAft>
        <a:defRPr sz="19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2pPr>
      <a:lvl3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3pPr>
      <a:lvl4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4pPr>
      <a:lvl5pPr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5pPr>
      <a:lvl6pPr marL="4572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6pPr>
      <a:lvl7pPr marL="9144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7pPr>
      <a:lvl8pPr marL="13716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8pPr>
      <a:lvl9pPr marL="1828800" algn="ctr" defTabSz="3963988" rtl="0" fontAlgn="base">
        <a:spcBef>
          <a:spcPct val="0"/>
        </a:spcBef>
        <a:spcAft>
          <a:spcPct val="0"/>
        </a:spcAft>
        <a:defRPr sz="19100">
          <a:solidFill>
            <a:schemeClr val="tx1"/>
          </a:solidFill>
          <a:latin typeface="Calibri" pitchFamily="34" charset="0"/>
        </a:defRPr>
      </a:lvl9pPr>
    </p:titleStyle>
    <p:bodyStyle>
      <a:lvl1pPr marL="1485900" indent="-1485900" algn="l" defTabSz="3963988" rtl="0" fontAlgn="base">
        <a:spcBef>
          <a:spcPct val="20000"/>
        </a:spcBef>
        <a:spcAft>
          <a:spcPct val="0"/>
        </a:spcAft>
        <a:buFont typeface="Arial" charset="0"/>
        <a:buChar char="•"/>
        <a:defRPr sz="13900" kern="1200">
          <a:solidFill>
            <a:schemeClr val="tx1"/>
          </a:solidFill>
          <a:latin typeface="+mn-lt"/>
          <a:ea typeface="+mn-ea"/>
          <a:cs typeface="+mn-cs"/>
        </a:defRPr>
      </a:lvl1pPr>
      <a:lvl2pPr marL="3221038" indent="-1238250" algn="l" defTabSz="3963988" rtl="0" fontAlgn="base">
        <a:spcBef>
          <a:spcPct val="20000"/>
        </a:spcBef>
        <a:spcAft>
          <a:spcPct val="0"/>
        </a:spcAft>
        <a:buFont typeface="Arial" charset="0"/>
        <a:buChar char="–"/>
        <a:defRPr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4956175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3pPr>
      <a:lvl4pPr marL="6938963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21750" indent="-990600" algn="l" defTabSz="3963988" rtl="0" fontAlgn="base">
        <a:spcBef>
          <a:spcPct val="20000"/>
        </a:spcBef>
        <a:spcAft>
          <a:spcPct val="0"/>
        </a:spcAft>
        <a:buFont typeface="Arial" charset="0"/>
        <a:buChar char="»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04719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887398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870069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852748" indent="-991331" algn="l" defTabSz="396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2684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65350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48029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30704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13379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896058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78733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61408" algn="l" defTabSz="3965350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59"/>
          <p:cNvSpPr txBox="1">
            <a:spLocks noChangeArrowheads="1"/>
          </p:cNvSpPr>
          <p:nvPr/>
        </p:nvSpPr>
        <p:spPr bwMode="auto">
          <a:xfrm>
            <a:off x="952500" y="6096000"/>
            <a:ext cx="13373100" cy="124344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260" tIns="128130" rIns="256260" bIns="128130">
            <a:spAutoFit/>
          </a:bodyPr>
          <a:lstStyle>
            <a:lvl1pPr defTabSz="52863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2863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Background</a:t>
            </a:r>
            <a:r>
              <a:rPr lang="en-US" altLang="en-US" sz="72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This is the WHY and context.</a:t>
            </a:r>
            <a:r>
              <a:rPr lang="en-US" altLang="en-US" sz="4000" baseline="30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Explain why this study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important and what it will add to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our understanding of the experience/perspective or perception of a phenomenon or event.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Content in this section should relate directly to the purpose/aims/question.</a:t>
            </a:r>
            <a:r>
              <a:rPr lang="en-US" altLang="en-US" sz="4000" baseline="30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</a:t>
            </a:r>
          </a:p>
          <a:p>
            <a:pPr marL="473075" lvl="1" indent="41275">
              <a:spcBef>
                <a:spcPct val="20000"/>
              </a:spcBef>
              <a:buFont typeface="Times New Roman" pitchFamily="18" charset="0"/>
              <a:buNone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It may help to begin with: “The purpose of this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study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is to…” or “The question guiding this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research is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…” or, “The aim of this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investigation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is….” Three sentences at most should cover this. 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One item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Second item</a:t>
            </a:r>
          </a:p>
          <a:p>
            <a:pPr marL="1600200" lvl="2" indent="-742950">
              <a:spcBef>
                <a:spcPct val="20000"/>
              </a:spcBef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Third item</a:t>
            </a:r>
          </a:p>
          <a:p>
            <a:pPr lvl="1">
              <a:spcBef>
                <a:spcPct val="20000"/>
              </a:spcBef>
              <a:buFont typeface="Times New Roman" pitchFamily="18" charset="0"/>
              <a:buNone/>
            </a:pPr>
            <a:endParaRPr lang="en-US" altLang="en-US" sz="2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5" name="Rectangle 200"/>
          <p:cNvSpPr>
            <a:spLocks noChangeArrowheads="1"/>
          </p:cNvSpPr>
          <p:nvPr/>
        </p:nvSpPr>
        <p:spPr bwMode="auto">
          <a:xfrm>
            <a:off x="34975800" y="6096000"/>
            <a:ext cx="13373100" cy="1584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Conclusions &amp; Further Study</a:t>
            </a:r>
          </a:p>
          <a:p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Limit this to the facts. What did the evaluation show. This should flow directly from the methods and be consistent with the purpose/aims.</a:t>
            </a: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Relate your results directly back to your purpose/aims. Did you achieve your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purpose/aims?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If not, why not? How was your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question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answered? Is the answer what you expected? Why or why not? What were the major limitations of the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study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(every project has them, so don’t leave this out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)?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28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  <a:endParaRPr lang="en-US" altLang="en-US" sz="4000" dirty="0">
              <a:solidFill>
                <a:srgbClr val="DDAA00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Address the practice/research/education implications of your study? Should nurses adopt this intervention? If more research is needed, what are the questions that should be addressed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next?</a:t>
            </a:r>
            <a:endParaRPr lang="en-US" altLang="en-US" sz="36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6" name="Rectangle 202"/>
          <p:cNvSpPr>
            <a:spLocks noChangeArrowheads="1"/>
          </p:cNvSpPr>
          <p:nvPr/>
        </p:nvSpPr>
        <p:spPr bwMode="auto">
          <a:xfrm>
            <a:off x="34975800" y="22585362"/>
            <a:ext cx="13373100" cy="5075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58150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</a:p>
          <a:p>
            <a:pPr>
              <a:spcBef>
                <a:spcPct val="20000"/>
              </a:spcBef>
            </a:pPr>
            <a:endParaRPr lang="en-US" altLang="en-US" sz="28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Format for references on a poster should be consistent. 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While APA is usually used in manuscripts, posters are better referenced with a numbering system such as AMA or MLA</a:t>
            </a:r>
            <a:r>
              <a:rPr lang="en-US" altLang="en-US" sz="36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>
              <a:spcBef>
                <a:spcPct val="20000"/>
              </a:spcBef>
              <a:buClr>
                <a:srgbClr val="660066"/>
              </a:buClr>
            </a:pPr>
            <a:r>
              <a:rPr lang="en-US" altLang="en-US" sz="2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en-US" sz="2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7" name="Rectangle 204"/>
          <p:cNvSpPr>
            <a:spLocks noChangeArrowheads="1"/>
          </p:cNvSpPr>
          <p:nvPr/>
        </p:nvSpPr>
        <p:spPr bwMode="auto">
          <a:xfrm>
            <a:off x="34975800" y="28240038"/>
            <a:ext cx="13373100" cy="3916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marL="176213" indent="-176213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</a:pP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en-US" altLang="en-US" sz="6600" b="1" spc="-30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  <a:r>
              <a:rPr lang="en-US" altLang="en-US" sz="6600" b="1" spc="-30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6600" b="1" spc="-150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Acknowledgements</a:t>
            </a:r>
            <a:endParaRPr lang="en-US" altLang="en-US" sz="6600" spc="-150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800" dirty="0" smtClean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275" indent="-41275">
              <a:spcBef>
                <a:spcPct val="20000"/>
              </a:spcBef>
              <a:tabLst/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Acknowledgements (keep brief) and contact information.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9" name="Rectangle 318"/>
          <p:cNvSpPr>
            <a:spLocks noChangeArrowheads="1"/>
          </p:cNvSpPr>
          <p:nvPr/>
        </p:nvSpPr>
        <p:spPr bwMode="auto">
          <a:xfrm>
            <a:off x="952500" y="18864981"/>
            <a:ext cx="13373100" cy="81768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5047" tIns="197528" rIns="395047" bIns="197528"/>
          <a:lstStyle>
            <a:lvl1pPr marL="87313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704850" algn="l"/>
                <a:tab pos="792163" algn="dec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Design &amp; Methods</a:t>
            </a: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the setting, the research design, and methods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(e.g., Phenomenology, Grounded Theory, Ethnography) used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to address the hypothesis. </a:t>
            </a:r>
          </a:p>
          <a:p>
            <a:pPr>
              <a:spcBef>
                <a:spcPct val="20000"/>
              </a:spcBef>
            </a:pP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should be detailed, but brief. These should be appropriate to the purpose/aims.</a:t>
            </a:r>
          </a:p>
        </p:txBody>
      </p:sp>
      <p:sp>
        <p:nvSpPr>
          <p:cNvPr id="3080" name="Rectangle 326"/>
          <p:cNvSpPr>
            <a:spLocks noChangeArrowheads="1"/>
          </p:cNvSpPr>
          <p:nvPr/>
        </p:nvSpPr>
        <p:spPr bwMode="auto">
          <a:xfrm>
            <a:off x="952500" y="28042636"/>
            <a:ext cx="133731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663" tIns="197528" rIns="253663" bIns="197528"/>
          <a:lstStyle>
            <a:lvl1pPr marL="176213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949700"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49700" eaLnBrk="0" fontAlgn="base" hangingPunct="0">
              <a:spcBef>
                <a:spcPct val="0"/>
              </a:spcBef>
              <a:spcAft>
                <a:spcPct val="0"/>
              </a:spcAft>
              <a:tabLst>
                <a:tab pos="88106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6600" b="1" dirty="0" smtClean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endParaRPr lang="en-US" altLang="en-US" sz="6600" b="1" dirty="0">
              <a:solidFill>
                <a:srgbClr val="1A3E68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32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Include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 description of data collection approach (e.g., observation, interviews, field notes) the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measurement tools and the analysis approach.</a:t>
            </a:r>
          </a:p>
        </p:txBody>
      </p:sp>
      <p:sp>
        <p:nvSpPr>
          <p:cNvPr id="3081" name="Rectangle 606"/>
          <p:cNvSpPr>
            <a:spLocks noChangeArrowheads="1"/>
          </p:cNvSpPr>
          <p:nvPr/>
        </p:nvSpPr>
        <p:spPr bwMode="auto">
          <a:xfrm>
            <a:off x="42667477" y="16344900"/>
            <a:ext cx="797874" cy="73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95047" tIns="197528" rIns="395047" bIns="197528">
            <a:spAutoFit/>
          </a:bodyPr>
          <a:lstStyle>
            <a:lvl1pPr defTabSz="140970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0970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>
              <a:latin typeface="Proxima Nova Rg" panose="02000506030000020004" pitchFamily="50" charset="0"/>
            </a:endParaRPr>
          </a:p>
        </p:txBody>
      </p:sp>
      <p:sp>
        <p:nvSpPr>
          <p:cNvPr id="3082" name="Text Box 659"/>
          <p:cNvSpPr txBox="1">
            <a:spLocks noChangeArrowheads="1"/>
          </p:cNvSpPr>
          <p:nvPr/>
        </p:nvSpPr>
        <p:spPr bwMode="auto">
          <a:xfrm>
            <a:off x="15430500" y="6090773"/>
            <a:ext cx="18518399" cy="259689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6260" tIns="128130" rIns="256260" bIns="128130">
            <a:spAutoFit/>
          </a:bodyPr>
          <a:lstStyle>
            <a:lvl1pPr defTabSz="528638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528638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528638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5286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1A3E68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  <a:p>
            <a:pPr>
              <a:spcBef>
                <a:spcPct val="50000"/>
              </a:spcBef>
            </a:pPr>
            <a:endParaRPr lang="en-US" altLang="en-US" sz="4000" dirty="0">
              <a:solidFill>
                <a:srgbClr val="052049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Limit this to the facts. Include final sample size and composition, simplified demographics, primary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results including categories and themes identified. </a:t>
            </a: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Any </a:t>
            </a:r>
            <a:r>
              <a:rPr lang="en-US" altLang="en-US" sz="4000" dirty="0" smtClean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visual content, such as figures or images, are usually </a:t>
            </a:r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placed here.</a:t>
            </a: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Brief information should be inserted. Be concise.</a:t>
            </a: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altLang="en-US" sz="4000" dirty="0"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/>
            <a:r>
              <a:rPr lang="en-US" altLang="en-US" sz="6000" b="1" dirty="0">
                <a:solidFill>
                  <a:srgbClr val="DDAA00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r>
              <a:rPr lang="en-US" altLang="en-US" sz="4000" dirty="0"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Don’t be too wordy.</a:t>
            </a:r>
          </a:p>
        </p:txBody>
      </p:sp>
      <p:sp>
        <p:nvSpPr>
          <p:cNvPr id="2065" name="Text Box 652"/>
          <p:cNvSpPr txBox="1">
            <a:spLocks noChangeArrowheads="1"/>
          </p:cNvSpPr>
          <p:nvPr/>
        </p:nvSpPr>
        <p:spPr bwMode="auto">
          <a:xfrm>
            <a:off x="14364599" y="381000"/>
            <a:ext cx="20650200" cy="46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0924" tIns="70462" rIns="140924" bIns="70462">
            <a:spAutoFit/>
          </a:bodyPr>
          <a:lstStyle>
            <a:lvl1pPr defTabSz="140970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40970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4097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8000" b="1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Title 3 column poster – Research - </a:t>
            </a:r>
            <a:r>
              <a:rPr lang="en-US" altLang="en-US" sz="8000" b="1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Qualitative</a:t>
            </a:r>
            <a:endParaRPr lang="en-US" altLang="en-US" sz="8000" b="1" dirty="0" smtClean="0">
              <a:solidFill>
                <a:srgbClr val="004B87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n-US" altLang="en-US" sz="7200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Subtitle</a:t>
            </a:r>
          </a:p>
          <a:p>
            <a:pPr algn="ctr">
              <a:spcBef>
                <a:spcPts val="1200"/>
              </a:spcBef>
              <a:defRPr/>
            </a:pPr>
            <a:r>
              <a:rPr lang="en-US" altLang="en-US" sz="5400" dirty="0" smtClean="0">
                <a:solidFill>
                  <a:srgbClr val="004B87"/>
                </a:solidFill>
                <a:latin typeface="Proxima Nova Rg" panose="0200050603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Author names</a:t>
            </a:r>
            <a:endParaRPr lang="en-US" altLang="en-US" sz="4800" dirty="0" smtClean="0">
              <a:solidFill>
                <a:srgbClr val="004B87"/>
              </a:solidFill>
              <a:latin typeface="Proxima Nova Rg" panose="0200050603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A3E68"/>
      </a:accent1>
      <a:accent2>
        <a:srgbClr val="C0504D"/>
      </a:accent2>
      <a:accent3>
        <a:srgbClr val="9BBB59"/>
      </a:accent3>
      <a:accent4>
        <a:srgbClr val="8064A2"/>
      </a:accent4>
      <a:accent5>
        <a:srgbClr val="1A3E68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97E8854B69641AE5E366FBE83D687" ma:contentTypeVersion="2" ma:contentTypeDescription="Create a new document." ma:contentTypeScope="" ma:versionID="7d771e9448093ca40175bb8d579d807b">
  <xsd:schema xmlns:xsd="http://www.w3.org/2001/XMLSchema" xmlns:xs="http://www.w3.org/2001/XMLSchema" xmlns:p="http://schemas.microsoft.com/office/2006/metadata/properties" xmlns:ns2="55178081-b6dd-4855-960c-fd71a1451053" targetNamespace="http://schemas.microsoft.com/office/2006/metadata/properties" ma:root="true" ma:fieldsID="8ccf00bb03843dc2497c5d7391e6d9a6" ns2:_="">
    <xsd:import namespace="55178081-b6dd-4855-960c-fd71a14510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78081-b6dd-4855-960c-fd71a14510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5178081-b6dd-4855-960c-fd71a1451053">
      <UserInfo>
        <DisplayName>Jacqueline Tobar</DisplayName>
        <AccountId>13</AccountId>
        <AccountType/>
      </UserInfo>
      <UserInfo>
        <DisplayName>Patricia Campbell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3363279-A94B-4A99-BCFE-4B2ABF6BB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78081-b6dd-4855-960c-fd71a14510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1C1D72-4802-4ECF-9398-856B59F9A3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C5BAF9-90D5-4CBD-BB2C-7A9EDB6EB71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5178081-b6dd-4855-960c-fd71a145105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</TotalTime>
  <Words>397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Proxima Nova Rg</vt:lpstr>
      <vt:lpstr>Times New Roman</vt:lpstr>
      <vt:lpstr>Verdana</vt:lpstr>
      <vt:lpstr>Office Theme</vt:lpstr>
      <vt:lpstr>PowerPoint Presentation</vt:lpstr>
    </vt:vector>
  </TitlesOfParts>
  <Company>Stanford Hospital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SUMC</dc:creator>
  <cp:lastModifiedBy>Lori Kennedy Madden</cp:lastModifiedBy>
  <cp:revision>70</cp:revision>
  <cp:lastPrinted>2016-09-14T22:06:24Z</cp:lastPrinted>
  <dcterms:created xsi:type="dcterms:W3CDTF">2010-04-22T16:09:11Z</dcterms:created>
  <dcterms:modified xsi:type="dcterms:W3CDTF">2019-01-16T21:26:28Z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0x010100C0097E8854B69641AE5E366FBE83D687</vt:lpwstr>
  </property>
</Properties>
</file>