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61"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59">
          <p15:clr>
            <a:srgbClr val="A4A3A4"/>
          </p15:clr>
        </p15:guide>
        <p15:guide id="2" orient="horz" pos="144">
          <p15:clr>
            <a:srgbClr val="A4A3A4"/>
          </p15:clr>
        </p15:guide>
        <p15:guide id="3" orient="horz" pos="10080">
          <p15:clr>
            <a:srgbClr val="A4A3A4"/>
          </p15:clr>
        </p15:guide>
        <p15:guide id="4" orient="horz">
          <p15:clr>
            <a:srgbClr val="A4A3A4"/>
          </p15:clr>
        </p15:guide>
        <p15:guide id="5" pos="363">
          <p15:clr>
            <a:srgbClr val="A4A3A4"/>
          </p15:clr>
        </p15:guide>
        <p15:guide id="6" pos="1691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 id="4" name="     " initials="   " lastIdx="1" clrIdx="4"/>
  <p:cmAuthor id="5" name="Negar Foolad" initials="NF" lastIdx="7" clrIdx="5"/>
  <p:cmAuthor id="6" name="Tiffany Clark" initials="" lastIdx="1"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855"/>
    <a:srgbClr val="C99700"/>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608" autoAdjust="0"/>
    <p:restoredTop sz="94671" autoAdjust="0"/>
  </p:normalViewPr>
  <p:slideViewPr>
    <p:cSldViewPr snapToGrid="0" snapToObjects="1" showGuides="1">
      <p:cViewPr>
        <p:scale>
          <a:sx n="45" d="100"/>
          <a:sy n="45" d="100"/>
        </p:scale>
        <p:origin x="720" y="-488"/>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notesMaster" Target="notesMasters/notesMaster1.xml"/><Relationship Id="rId6" Type="http://schemas.openxmlformats.org/officeDocument/2006/relationships/commentAuthors" Target="commentAuthors.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2/20/16</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37009538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76461" y="3341566"/>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6" name="Text Placeholder 5"/>
          <p:cNvSpPr>
            <a:spLocks noGrp="1"/>
          </p:cNvSpPr>
          <p:nvPr>
            <p:ph type="body" sz="quarter" idx="11" hasCustomPrompt="1"/>
          </p:nvPr>
        </p:nvSpPr>
        <p:spPr>
          <a:xfrm>
            <a:off x="576461"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defRPr>
            </a:lvl1pPr>
          </a:lstStyle>
          <a:p>
            <a:pPr lvl="0"/>
            <a:r>
              <a:rPr lang="en-US" dirty="0" smtClean="0"/>
              <a:t>(click to edit) INTRODUCTION or ABSTRACT</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LOO</a:t>
            </a:r>
            <a:endParaRPr lang="en-US" dirty="0"/>
          </a:p>
        </p:txBody>
      </p:sp>
      <p:sp>
        <p:nvSpPr>
          <p:cNvPr id="20" name="Text Placeholder 5"/>
          <p:cNvSpPr>
            <a:spLocks noGrp="1"/>
          </p:cNvSpPr>
          <p:nvPr>
            <p:ph type="body" sz="quarter" idx="20" hasCustomPrompt="1"/>
          </p:nvPr>
        </p:nvSpPr>
        <p:spPr>
          <a:xfrm>
            <a:off x="576461" y="7674416"/>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341566"/>
            <a:ext cx="628054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Tx/>
              <a:buNone/>
              <a:tabLst/>
              <a:defRPr sz="1400" baseline="0">
                <a:latin typeface="+mn-lt"/>
              </a:defRPr>
            </a:lvl1pPr>
            <a:lvl2pPr marL="1304925"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06500" y="3341566"/>
            <a:ext cx="628650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563293" marR="0" indent="-342900" algn="l" defTabSz="2507943" rtl="0" eaLnBrk="1" fontAlgn="auto" latinLnBrk="0" hangingPunct="1">
              <a:lnSpc>
                <a:spcPct val="100000"/>
              </a:lnSpc>
              <a:spcBef>
                <a:spcPct val="20000"/>
              </a:spcBef>
              <a:spcAft>
                <a:spcPts val="0"/>
              </a:spcAft>
              <a:buClrTx/>
              <a:buSzTx/>
              <a:buFont typeface="+mj-lt"/>
              <a:buAutoNum type="romanUcPeriod"/>
              <a:tabLst/>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4" name="Text Placeholder 5"/>
          <p:cNvSpPr>
            <a:spLocks noGrp="1"/>
          </p:cNvSpPr>
          <p:nvPr>
            <p:ph type="body" sz="quarter" idx="24" hasCustomPrompt="1"/>
          </p:nvPr>
        </p:nvSpPr>
        <p:spPr>
          <a:xfrm>
            <a:off x="13906500" y="2948667"/>
            <a:ext cx="6286500"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948667"/>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2839" y="7709372"/>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7" name="Text Placeholder 5"/>
          <p:cNvSpPr>
            <a:spLocks noGrp="1"/>
          </p:cNvSpPr>
          <p:nvPr>
            <p:ph type="body" sz="quarter" idx="27" hasCustomPrompt="1"/>
          </p:nvPr>
        </p:nvSpPr>
        <p:spPr>
          <a:xfrm>
            <a:off x="20572839" y="7322011"/>
            <a:ext cx="628766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REFERENCES</a:t>
            </a:r>
            <a:endParaRPr lang="en-US" dirty="0"/>
          </a:p>
        </p:txBody>
      </p:sp>
      <p:sp>
        <p:nvSpPr>
          <p:cNvPr id="29" name="Text Placeholder 5"/>
          <p:cNvSpPr>
            <a:spLocks noGrp="1"/>
          </p:cNvSpPr>
          <p:nvPr>
            <p:ph type="body" sz="quarter" idx="29" hasCustomPrompt="1"/>
          </p:nvPr>
        </p:nvSpPr>
        <p:spPr>
          <a:xfrm>
            <a:off x="20575984" y="12921433"/>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ACKNOWLEDGEMENTS  or  CONTACT</a:t>
            </a:r>
            <a:endParaRPr lang="en-US" dirty="0"/>
          </a:p>
        </p:txBody>
      </p:sp>
      <p:sp>
        <p:nvSpPr>
          <p:cNvPr id="60" name="Text Placeholder 3"/>
          <p:cNvSpPr>
            <a:spLocks noGrp="1"/>
          </p:cNvSpPr>
          <p:nvPr>
            <p:ph type="body" sz="quarter" idx="96" hasCustomPrompt="1"/>
          </p:nvPr>
        </p:nvSpPr>
        <p:spPr>
          <a:xfrm>
            <a:off x="576460" y="8094153"/>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1373188"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103"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bg1"/>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9" name="Text Placeholder 3"/>
          <p:cNvSpPr>
            <a:spLocks noGrp="1"/>
          </p:cNvSpPr>
          <p:nvPr>
            <p:ph type="body" sz="quarter" idx="186" hasCustomPrompt="1"/>
          </p:nvPr>
        </p:nvSpPr>
        <p:spPr>
          <a:xfrm>
            <a:off x="20572840" y="3341566"/>
            <a:ext cx="628253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0" name="Text Placeholder 3"/>
          <p:cNvSpPr>
            <a:spLocks noGrp="1"/>
          </p:cNvSpPr>
          <p:nvPr>
            <p:ph type="body" sz="quarter" idx="187" hasCustomPrompt="1"/>
          </p:nvPr>
        </p:nvSpPr>
        <p:spPr>
          <a:xfrm>
            <a:off x="20572839" y="13303950"/>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1"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354109"/>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946900"/>
            <a:ext cx="8483204"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88799" y="8644569"/>
            <a:ext cx="8483203"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9471422" y="10309786"/>
            <a:ext cx="848220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9476384" y="3378398"/>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9471422" y="2946900"/>
            <a:ext cx="8487172"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18372337" y="2946900"/>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18372337" y="3354109"/>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18372337" y="8628515"/>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18372337" y="12862783"/>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Autofit/>
          </a:bodyPr>
          <a:lstStyle>
            <a:lvl1pPr algn="ctr">
              <a:buFontTx/>
              <a:buNone/>
              <a:defRPr sz="2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63"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66"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9"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8"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9"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0"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1"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4"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5"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99"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0"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1"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2"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3"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4"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2"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3"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76461" y="3341566"/>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6" name="Text Placeholder 5"/>
          <p:cNvSpPr>
            <a:spLocks noGrp="1"/>
          </p:cNvSpPr>
          <p:nvPr>
            <p:ph type="body" sz="quarter" idx="11" hasCustomPrompt="1"/>
          </p:nvPr>
        </p:nvSpPr>
        <p:spPr>
          <a:xfrm>
            <a:off x="576461"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defRPr>
            </a:lvl1pPr>
          </a:lstStyle>
          <a:p>
            <a:pPr lvl="0"/>
            <a:r>
              <a:rPr lang="en-US" dirty="0" smtClean="0"/>
              <a:t>(click to edit) INTRODUCTION or ABSTRACT</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LOO</a:t>
            </a:r>
            <a:endParaRPr lang="en-US" dirty="0"/>
          </a:p>
        </p:txBody>
      </p:sp>
      <p:sp>
        <p:nvSpPr>
          <p:cNvPr id="20" name="Text Placeholder 5"/>
          <p:cNvSpPr>
            <a:spLocks noGrp="1"/>
          </p:cNvSpPr>
          <p:nvPr>
            <p:ph type="body" sz="quarter" idx="20" hasCustomPrompt="1"/>
          </p:nvPr>
        </p:nvSpPr>
        <p:spPr>
          <a:xfrm>
            <a:off x="576461" y="7674416"/>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341566"/>
            <a:ext cx="628054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Tx/>
              <a:buNone/>
              <a:tabLst/>
              <a:defRPr sz="1400" baseline="0">
                <a:latin typeface="+mn-lt"/>
              </a:defRPr>
            </a:lvl1pPr>
            <a:lvl2pPr marL="1304925"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06500" y="3341566"/>
            <a:ext cx="628650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563293" marR="0" indent="-342900" algn="l" defTabSz="2507943" rtl="0" eaLnBrk="1" fontAlgn="auto" latinLnBrk="0" hangingPunct="1">
              <a:lnSpc>
                <a:spcPct val="100000"/>
              </a:lnSpc>
              <a:spcBef>
                <a:spcPct val="20000"/>
              </a:spcBef>
              <a:spcAft>
                <a:spcPts val="0"/>
              </a:spcAft>
              <a:buClrTx/>
              <a:buSzTx/>
              <a:buFont typeface="+mj-lt"/>
              <a:buAutoNum type="romanUcPeriod"/>
              <a:tabLst/>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4" name="Text Placeholder 5"/>
          <p:cNvSpPr>
            <a:spLocks noGrp="1"/>
          </p:cNvSpPr>
          <p:nvPr>
            <p:ph type="body" sz="quarter" idx="24" hasCustomPrompt="1"/>
          </p:nvPr>
        </p:nvSpPr>
        <p:spPr>
          <a:xfrm>
            <a:off x="13906500" y="2948667"/>
            <a:ext cx="6286500"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948667"/>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2839" y="7709372"/>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7" name="Text Placeholder 5"/>
          <p:cNvSpPr>
            <a:spLocks noGrp="1"/>
          </p:cNvSpPr>
          <p:nvPr>
            <p:ph type="body" sz="quarter" idx="27" hasCustomPrompt="1"/>
          </p:nvPr>
        </p:nvSpPr>
        <p:spPr>
          <a:xfrm>
            <a:off x="20572839" y="7322011"/>
            <a:ext cx="628766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REFERENCES</a:t>
            </a:r>
            <a:endParaRPr lang="en-US" dirty="0"/>
          </a:p>
        </p:txBody>
      </p:sp>
      <p:sp>
        <p:nvSpPr>
          <p:cNvPr id="29" name="Text Placeholder 5"/>
          <p:cNvSpPr>
            <a:spLocks noGrp="1"/>
          </p:cNvSpPr>
          <p:nvPr>
            <p:ph type="body" sz="quarter" idx="29" hasCustomPrompt="1"/>
          </p:nvPr>
        </p:nvSpPr>
        <p:spPr>
          <a:xfrm>
            <a:off x="20575984" y="12921433"/>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ACKNOWLEDGEMENTS  or  CONTACT</a:t>
            </a:r>
            <a:endParaRPr lang="en-US" dirty="0"/>
          </a:p>
        </p:txBody>
      </p:sp>
      <p:sp>
        <p:nvSpPr>
          <p:cNvPr id="60" name="Text Placeholder 3"/>
          <p:cNvSpPr>
            <a:spLocks noGrp="1"/>
          </p:cNvSpPr>
          <p:nvPr>
            <p:ph type="body" sz="quarter" idx="96" hasCustomPrompt="1"/>
          </p:nvPr>
        </p:nvSpPr>
        <p:spPr>
          <a:xfrm>
            <a:off x="576460" y="8094153"/>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1373188"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103"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bg1"/>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9" name="Text Placeholder 3"/>
          <p:cNvSpPr>
            <a:spLocks noGrp="1"/>
          </p:cNvSpPr>
          <p:nvPr>
            <p:ph type="body" sz="quarter" idx="186" hasCustomPrompt="1"/>
          </p:nvPr>
        </p:nvSpPr>
        <p:spPr>
          <a:xfrm>
            <a:off x="20572840" y="3341566"/>
            <a:ext cx="628253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0" name="Text Placeholder 3"/>
          <p:cNvSpPr>
            <a:spLocks noGrp="1"/>
          </p:cNvSpPr>
          <p:nvPr>
            <p:ph type="body" sz="quarter" idx="187" hasCustomPrompt="1"/>
          </p:nvPr>
        </p:nvSpPr>
        <p:spPr>
          <a:xfrm>
            <a:off x="20572839" y="13303950"/>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1"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416455"/>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0789" y="3009246"/>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70293" y="7129339"/>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7241977" y="3432806"/>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3009246"/>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7241977" y="10560455"/>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0600583" y="3009246"/>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0600583" y="3436775"/>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0600583" y="7159451"/>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0600583" y="12862784"/>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0"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81"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8"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9"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90"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2"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3"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4"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5"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7"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8"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9"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6"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7"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8"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9"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0"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1"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76461" y="3341566"/>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6" name="Text Placeholder 5"/>
          <p:cNvSpPr>
            <a:spLocks noGrp="1"/>
          </p:cNvSpPr>
          <p:nvPr>
            <p:ph type="body" sz="quarter" idx="11" hasCustomPrompt="1"/>
          </p:nvPr>
        </p:nvSpPr>
        <p:spPr>
          <a:xfrm>
            <a:off x="576461"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defRPr>
            </a:lvl1pPr>
          </a:lstStyle>
          <a:p>
            <a:pPr lvl="0"/>
            <a:r>
              <a:rPr lang="en-US" dirty="0" smtClean="0"/>
              <a:t>(click to edit) INTRODUCTION or ABSTRACT</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LOO</a:t>
            </a:r>
            <a:endParaRPr lang="en-US" dirty="0"/>
          </a:p>
        </p:txBody>
      </p:sp>
      <p:sp>
        <p:nvSpPr>
          <p:cNvPr id="20" name="Text Placeholder 5"/>
          <p:cNvSpPr>
            <a:spLocks noGrp="1"/>
          </p:cNvSpPr>
          <p:nvPr>
            <p:ph type="body" sz="quarter" idx="20" hasCustomPrompt="1"/>
          </p:nvPr>
        </p:nvSpPr>
        <p:spPr>
          <a:xfrm>
            <a:off x="576461" y="7674416"/>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341566"/>
            <a:ext cx="628054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Tx/>
              <a:buNone/>
              <a:tabLst/>
              <a:defRPr sz="1400" baseline="0">
                <a:latin typeface="+mn-lt"/>
              </a:defRPr>
            </a:lvl1pPr>
            <a:lvl2pPr marL="1304925"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06500" y="3341566"/>
            <a:ext cx="628650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563293" marR="0" indent="-342900" algn="l" defTabSz="2507943" rtl="0" eaLnBrk="1" fontAlgn="auto" latinLnBrk="0" hangingPunct="1">
              <a:lnSpc>
                <a:spcPct val="100000"/>
              </a:lnSpc>
              <a:spcBef>
                <a:spcPct val="20000"/>
              </a:spcBef>
              <a:spcAft>
                <a:spcPts val="0"/>
              </a:spcAft>
              <a:buClrTx/>
              <a:buSzTx/>
              <a:buFont typeface="+mj-lt"/>
              <a:buAutoNum type="romanUcPeriod"/>
              <a:tabLst/>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4" name="Text Placeholder 5"/>
          <p:cNvSpPr>
            <a:spLocks noGrp="1"/>
          </p:cNvSpPr>
          <p:nvPr>
            <p:ph type="body" sz="quarter" idx="24" hasCustomPrompt="1"/>
          </p:nvPr>
        </p:nvSpPr>
        <p:spPr>
          <a:xfrm>
            <a:off x="13906500" y="2948667"/>
            <a:ext cx="6286500"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948667"/>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2839" y="7709372"/>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7" name="Text Placeholder 5"/>
          <p:cNvSpPr>
            <a:spLocks noGrp="1"/>
          </p:cNvSpPr>
          <p:nvPr>
            <p:ph type="body" sz="quarter" idx="27" hasCustomPrompt="1"/>
          </p:nvPr>
        </p:nvSpPr>
        <p:spPr>
          <a:xfrm>
            <a:off x="20572839" y="7322011"/>
            <a:ext cx="628766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REFERENCES</a:t>
            </a:r>
            <a:endParaRPr lang="en-US" dirty="0"/>
          </a:p>
        </p:txBody>
      </p:sp>
      <p:sp>
        <p:nvSpPr>
          <p:cNvPr id="29" name="Text Placeholder 5"/>
          <p:cNvSpPr>
            <a:spLocks noGrp="1"/>
          </p:cNvSpPr>
          <p:nvPr>
            <p:ph type="body" sz="quarter" idx="29" hasCustomPrompt="1"/>
          </p:nvPr>
        </p:nvSpPr>
        <p:spPr>
          <a:xfrm>
            <a:off x="20575984" y="12921433"/>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ACKNOWLEDGEMENTS  or  CONTACT</a:t>
            </a:r>
            <a:endParaRPr lang="en-US" dirty="0"/>
          </a:p>
        </p:txBody>
      </p:sp>
      <p:sp>
        <p:nvSpPr>
          <p:cNvPr id="60" name="Text Placeholder 3"/>
          <p:cNvSpPr>
            <a:spLocks noGrp="1"/>
          </p:cNvSpPr>
          <p:nvPr>
            <p:ph type="body" sz="quarter" idx="96" hasCustomPrompt="1"/>
          </p:nvPr>
        </p:nvSpPr>
        <p:spPr>
          <a:xfrm>
            <a:off x="576460" y="8094153"/>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1373188"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103"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bg1"/>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9" name="Text Placeholder 3"/>
          <p:cNvSpPr>
            <a:spLocks noGrp="1"/>
          </p:cNvSpPr>
          <p:nvPr>
            <p:ph type="body" sz="quarter" idx="186" hasCustomPrompt="1"/>
          </p:nvPr>
        </p:nvSpPr>
        <p:spPr>
          <a:xfrm>
            <a:off x="20572840" y="3341566"/>
            <a:ext cx="628253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0" name="Text Placeholder 3"/>
          <p:cNvSpPr>
            <a:spLocks noGrp="1"/>
          </p:cNvSpPr>
          <p:nvPr>
            <p:ph type="body" sz="quarter" idx="187" hasCustomPrompt="1"/>
          </p:nvPr>
        </p:nvSpPr>
        <p:spPr>
          <a:xfrm>
            <a:off x="20572839" y="13303950"/>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1"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hyperlink" Target="http://www.facebook.com/pages/PosterPresentationscom/217914411419?v=app_4949752878&amp;ref=ts" TargetMode="External"/><Relationship Id="rId6" Type="http://schemas.openxmlformats.org/officeDocument/2006/relationships/image" Target="../media/image3.jpeg"/><Relationship Id="rId7"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4" Type="http://schemas.openxmlformats.org/officeDocument/2006/relationships/image" Target="../media/image2.png"/><Relationship Id="rId5" Type="http://schemas.openxmlformats.org/officeDocument/2006/relationships/hyperlink" Target="http://www.facebook.com/pages/PosterPresentationscom/217914411419?v=app_4949752878&amp;ref=ts" TargetMode="External"/><Relationship Id="rId6" Type="http://schemas.openxmlformats.org/officeDocument/2006/relationships/image" Target="../media/image3.jpeg"/><Relationship Id="rId7" Type="http://schemas.openxmlformats.org/officeDocument/2006/relationships/image" Target="../media/image1.png"/><Relationship Id="rId8"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4" Type="http://schemas.openxmlformats.org/officeDocument/2006/relationships/image" Target="../media/image2.png"/><Relationship Id="rId5" Type="http://schemas.openxmlformats.org/officeDocument/2006/relationships/hyperlink" Target="http://www.facebook.com/pages/PosterPresentationscom/217914411419?v=app_4949752878&amp;ref=ts" TargetMode="External"/><Relationship Id="rId6" Type="http://schemas.openxmlformats.org/officeDocument/2006/relationships/image" Target="../media/image3.jpeg"/><Relationship Id="rId7" Type="http://schemas.openxmlformats.org/officeDocument/2006/relationships/image" Target="../media/image1.png"/><Relationship Id="rId8" Type="http://schemas.openxmlformats.org/officeDocument/2006/relationships/image" Target="../media/image4.png"/><Relationship Id="rId1" Type="http://schemas.openxmlformats.org/officeDocument/2006/relationships/slideLayout" Target="../slideLayouts/slideLayout4.xml"/><Relationship Id="rId2"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6491524" y="10199648"/>
            <a:ext cx="6261600" cy="388620"/>
          </a:xfrm>
          <a:prstGeom prst="rect">
            <a:avLst/>
          </a:prstGeom>
          <a:solidFill>
            <a:srgbClr val="002855"/>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solidFill>
                <a:schemeClr val="bg1"/>
              </a:solidFill>
            </a:endParaRPr>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65079" y="615971"/>
            <a:ext cx="2761491" cy="1261874"/>
          </a:xfrm>
          <a:prstGeom prst="rect">
            <a:avLst/>
          </a:prstGeom>
        </p:spPr>
      </p:pic>
      <p:sp>
        <p:nvSpPr>
          <p:cNvPr id="37" name="Rectangle 33"/>
          <p:cNvSpPr>
            <a:spLocks noChangeArrowheads="1"/>
          </p:cNvSpPr>
          <p:nvPr userDrawn="1"/>
        </p:nvSpPr>
        <p:spPr bwMode="auto">
          <a:xfrm>
            <a:off x="7241249"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8" name="Rectangle 33"/>
          <p:cNvSpPr>
            <a:spLocks noChangeArrowheads="1"/>
          </p:cNvSpPr>
          <p:nvPr userDrawn="1"/>
        </p:nvSpPr>
        <p:spPr bwMode="auto">
          <a:xfrm>
            <a:off x="13906037"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9" name="Rectangle 33"/>
          <p:cNvSpPr>
            <a:spLocks noChangeArrowheads="1"/>
          </p:cNvSpPr>
          <p:nvPr userDrawn="1"/>
        </p:nvSpPr>
        <p:spPr bwMode="auto">
          <a:xfrm>
            <a:off x="20570825"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41" name="Picture 40"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7"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4"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3" name="Picture 2"/>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548641" y="615971"/>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8" r:id="rId1"/>
    <p:sldLayoutId id="2147483660" r:id="rId2"/>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8" name="Rectangle 33"/>
          <p:cNvSpPr>
            <a:spLocks noChangeArrowheads="1"/>
          </p:cNvSpPr>
          <p:nvPr/>
        </p:nvSpPr>
        <p:spPr bwMode="auto">
          <a:xfrm>
            <a:off x="571500" y="2628900"/>
            <a:ext cx="6286500" cy="13373100"/>
          </a:xfrm>
          <a:prstGeom prst="roundRect">
            <a:avLst>
              <a:gd name="adj" fmla="val 4310"/>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p:nvSpPr>
        <p:spPr bwMode="auto">
          <a:xfrm>
            <a:off x="7209790" y="2628900"/>
            <a:ext cx="13012420" cy="13373100"/>
          </a:xfrm>
          <a:prstGeom prst="roundRect">
            <a:avLst>
              <a:gd name="adj" fmla="val 227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p:nvSpPr>
        <p:spPr bwMode="auto">
          <a:xfrm>
            <a:off x="20574000" y="2628900"/>
            <a:ext cx="6286500" cy="13373100"/>
          </a:xfrm>
          <a:prstGeom prst="roundRect">
            <a:avLst>
              <a:gd name="adj" fmla="val 464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2" name="Picture 31"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7"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3"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2" name="Picture 1"/>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548641" y="612648"/>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4" r:id="rId1"/>
    <p:sldLayoutId id="2147483659" r:id="rId2"/>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fda.gov/ForConsumers/ConsumerUpdates/ucm258416.htm" TargetMode="External"/><Relationship Id="rId4" Type="http://schemas.openxmlformats.org/officeDocument/2006/relationships/image" Target="../media/image5.jpg"/><Relationship Id="rId5" Type="http://schemas.openxmlformats.org/officeDocument/2006/relationships/image" Target="../media/image6.jpg"/><Relationship Id="rId6" Type="http://schemas.openxmlformats.org/officeDocument/2006/relationships/hyperlink" Target="http://www.google.com/url?sa=i&amp;rct=j&amp;q=&amp;esrc=s&amp;source=images&amp;cd=&amp;cad=rja&amp;uact=8&amp;docid=ABCyjPoUQA4JhM&amp;tbnid=LYTUeKkEslHjqM:&amp;ved=0CAUQjRw&amp;url=http://www.cevs.ucdavis.edu/confreg/?confid=694&amp;ei=gpGKU8HUDMvtoASJv4C4Dg&amp;bvm=bv.68191837,d.cGU&amp;psig=AFQjCNHwR5f-ijj3FpOMvEkJ206CPXyTaw&amp;ust=1401676510317006" TargetMode="External"/><Relationship Id="rId7" Type="http://schemas.openxmlformats.org/officeDocument/2006/relationships/image" Target="../media/image7.png"/><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73765" y="3505894"/>
            <a:ext cx="6285508" cy="3169206"/>
          </a:xfrm>
        </p:spPr>
        <p:txBody>
          <a:bodyPr anchor="ctr"/>
          <a:lstStyle/>
          <a:p>
            <a:pPr algn="just"/>
            <a:r>
              <a:rPr lang="en-US" sz="2000" dirty="0">
                <a:latin typeface="+mn-lt"/>
              </a:rPr>
              <a:t>	</a:t>
            </a:r>
            <a:r>
              <a:rPr lang="en-US" sz="2000" dirty="0" smtClean="0">
                <a:latin typeface="+mn-lt"/>
              </a:rPr>
              <a:t>In </a:t>
            </a:r>
            <a:r>
              <a:rPr lang="en-US" sz="2000" dirty="0">
                <a:latin typeface="+mn-lt"/>
              </a:rPr>
              <a:t>2012, the U.S. Food and Drug Administration (FDA) introduced </a:t>
            </a:r>
            <a:r>
              <a:rPr lang="en-US" sz="2000" dirty="0" smtClean="0">
                <a:latin typeface="+mn-lt"/>
              </a:rPr>
              <a:t>new regulations </a:t>
            </a:r>
            <a:r>
              <a:rPr lang="en-US" sz="2000" dirty="0">
                <a:latin typeface="+mn-lt"/>
              </a:rPr>
              <a:t>on sunscreen product labeling and testing to help consumers make educated purchases when choosing among multiple </a:t>
            </a:r>
            <a:r>
              <a:rPr lang="en-US" sz="2000" dirty="0" err="1">
                <a:latin typeface="+mn-lt"/>
              </a:rPr>
              <a:t>photoprotective</a:t>
            </a:r>
            <a:r>
              <a:rPr lang="en-US" sz="2000" dirty="0">
                <a:latin typeface="+mn-lt"/>
              </a:rPr>
              <a:t> factors. Through the revision of these guidelines, the FDA anticipated minimizing some of the claims that were potentially confusing for purchasers of sunscreen. </a:t>
            </a:r>
          </a:p>
          <a:p>
            <a:endParaRPr lang="en-US" sz="2400" dirty="0">
              <a:latin typeface="+mn-lt"/>
            </a:endParaRPr>
          </a:p>
        </p:txBody>
      </p:sp>
      <p:sp>
        <p:nvSpPr>
          <p:cNvPr id="3" name="Text Placeholder 2"/>
          <p:cNvSpPr>
            <a:spLocks noGrp="1"/>
          </p:cNvSpPr>
          <p:nvPr>
            <p:ph type="body" sz="quarter" idx="11"/>
          </p:nvPr>
        </p:nvSpPr>
        <p:spPr>
          <a:solidFill>
            <a:srgbClr val="404040"/>
          </a:solidFill>
        </p:spPr>
        <p:txBody>
          <a:bodyPr/>
          <a:lstStyle/>
          <a:p>
            <a:r>
              <a:rPr lang="en-US" dirty="0" smtClean="0"/>
              <a:t>BACKGROUND</a:t>
            </a:r>
            <a:endParaRPr lang="en-US" dirty="0"/>
          </a:p>
        </p:txBody>
      </p:sp>
      <p:sp>
        <p:nvSpPr>
          <p:cNvPr id="4" name="Text Placeholder 3"/>
          <p:cNvSpPr>
            <a:spLocks noGrp="1"/>
          </p:cNvSpPr>
          <p:nvPr>
            <p:ph type="body" sz="quarter" idx="19"/>
          </p:nvPr>
        </p:nvSpPr>
        <p:spPr>
          <a:xfrm>
            <a:off x="573765" y="6750295"/>
            <a:ext cx="6286500" cy="3095340"/>
          </a:xfrm>
        </p:spPr>
        <p:txBody>
          <a:bodyPr anchor="ctr"/>
          <a:lstStyle/>
          <a:p>
            <a:pPr algn="just"/>
            <a:r>
              <a:rPr lang="en-US" sz="2400" dirty="0" smtClean="0">
                <a:latin typeface="+mn-lt"/>
              </a:rPr>
              <a:t>	</a:t>
            </a:r>
            <a:r>
              <a:rPr lang="en-US" sz="2000" dirty="0" smtClean="0">
                <a:latin typeface="+mn-lt"/>
              </a:rPr>
              <a:t>As </a:t>
            </a:r>
            <a:r>
              <a:rPr lang="en-US" sz="2000" dirty="0">
                <a:latin typeface="+mn-lt"/>
              </a:rPr>
              <a:t>sunscreens continue to evolve with the addition of organic ingredients and broad spectrum protection, it is becoming increasingly difficult for individuals to determine the components of an effective </a:t>
            </a:r>
            <a:r>
              <a:rPr lang="en-US" sz="2000" dirty="0" smtClean="0">
                <a:latin typeface="+mn-lt"/>
              </a:rPr>
              <a:t>sunscreen. The </a:t>
            </a:r>
            <a:r>
              <a:rPr lang="en-US" sz="2000" dirty="0">
                <a:latin typeface="+mn-lt"/>
              </a:rPr>
              <a:t>goal of this cross-sectional study is to assess the approach that subjects take in choosing their sunscreen. In addition, we are evaluating whether levels of health care training affects understanding of sunscreen labeling.</a:t>
            </a:r>
          </a:p>
        </p:txBody>
      </p:sp>
      <p:sp>
        <p:nvSpPr>
          <p:cNvPr id="5" name="Text Placeholder 4"/>
          <p:cNvSpPr>
            <a:spLocks noGrp="1"/>
          </p:cNvSpPr>
          <p:nvPr>
            <p:ph type="body" sz="quarter" idx="20"/>
          </p:nvPr>
        </p:nvSpPr>
        <p:spPr>
          <a:xfrm>
            <a:off x="572773" y="6203164"/>
            <a:ext cx="6281539" cy="382517"/>
          </a:xfrm>
          <a:solidFill>
            <a:srgbClr val="404040"/>
          </a:solidFill>
        </p:spPr>
        <p:txBody>
          <a:bodyPr/>
          <a:lstStyle/>
          <a:p>
            <a:r>
              <a:rPr lang="en-US" dirty="0" smtClean="0"/>
              <a:t>INTRODUCTION</a:t>
            </a:r>
            <a:endParaRPr lang="en-US" dirty="0"/>
          </a:p>
        </p:txBody>
      </p:sp>
      <p:sp>
        <p:nvSpPr>
          <p:cNvPr id="6" name="Text Placeholder 5"/>
          <p:cNvSpPr>
            <a:spLocks noGrp="1"/>
          </p:cNvSpPr>
          <p:nvPr>
            <p:ph type="body" sz="quarter" idx="21"/>
          </p:nvPr>
        </p:nvSpPr>
        <p:spPr>
          <a:xfrm>
            <a:off x="578726" y="10604148"/>
            <a:ext cx="6272610" cy="4831199"/>
          </a:xfrm>
        </p:spPr>
        <p:txBody>
          <a:bodyPr/>
          <a:lstStyle/>
          <a:p>
            <a:r>
              <a:rPr lang="en-US" sz="2000" dirty="0" smtClean="0">
                <a:latin typeface="+mn-lt"/>
              </a:rPr>
              <a:t>	Between </a:t>
            </a:r>
            <a:r>
              <a:rPr lang="en-US" sz="2000" dirty="0">
                <a:latin typeface="+mn-lt"/>
              </a:rPr>
              <a:t>July 2014 and August 2015, participants were randomly recruited from the University of California Davis </a:t>
            </a:r>
            <a:r>
              <a:rPr lang="en-US" sz="2000" dirty="0" smtClean="0">
                <a:latin typeface="+mn-lt"/>
              </a:rPr>
              <a:t>main campus (Davis, CA) </a:t>
            </a:r>
            <a:r>
              <a:rPr lang="en-US" sz="2000" dirty="0">
                <a:latin typeface="+mn-lt"/>
              </a:rPr>
              <a:t>and the UC Davis Dermatology Clinic in Sacramento, California (n=539). All participants were over the age of 18 years and were asked to complete a </a:t>
            </a:r>
            <a:r>
              <a:rPr lang="en-US" sz="2000" dirty="0" smtClean="0">
                <a:latin typeface="+mn-lt"/>
              </a:rPr>
              <a:t>nine-</a:t>
            </a:r>
            <a:r>
              <a:rPr lang="en-US" sz="2000" dirty="0">
                <a:latin typeface="+mn-lt"/>
              </a:rPr>
              <a:t>question survey assessing their knowledge about sunscreen. Following completion of the survey they were asked to self-identify as belonging to one of the following four categories: no medical training (n=381), medical student (n=135), dermatology resident (n=11), or board certified dermatologist (n=12). The study was approved by the UC Davis Institutional Review Board</a:t>
            </a:r>
            <a:r>
              <a:rPr lang="en-US" sz="2000" dirty="0" smtClean="0">
                <a:latin typeface="+mn-lt"/>
              </a:rPr>
              <a:t>. </a:t>
            </a:r>
            <a:r>
              <a:rPr lang="en-US" sz="2000" dirty="0">
                <a:latin typeface="+mn-lt"/>
              </a:rPr>
              <a:t>Participation was voluntary and results were recorded anonymously.</a:t>
            </a:r>
          </a:p>
          <a:p>
            <a:endParaRPr lang="en-US" dirty="0">
              <a:latin typeface="+mn-lt"/>
            </a:endParaRPr>
          </a:p>
        </p:txBody>
      </p:sp>
      <p:sp>
        <p:nvSpPr>
          <p:cNvPr id="7" name="Text Placeholder 6"/>
          <p:cNvSpPr>
            <a:spLocks noGrp="1"/>
          </p:cNvSpPr>
          <p:nvPr>
            <p:ph type="body" sz="quarter" idx="22"/>
          </p:nvPr>
        </p:nvSpPr>
        <p:spPr>
          <a:solidFill>
            <a:srgbClr val="404040"/>
          </a:solidFill>
        </p:spPr>
        <p:txBody>
          <a:bodyPr/>
          <a:lstStyle/>
          <a:p>
            <a:r>
              <a:rPr lang="en-US" dirty="0" smtClean="0"/>
              <a:t>RESULTS</a:t>
            </a:r>
            <a:endParaRPr lang="en-US" dirty="0"/>
          </a:p>
        </p:txBody>
      </p:sp>
      <p:sp>
        <p:nvSpPr>
          <p:cNvPr id="8" name="Text Placeholder 7"/>
          <p:cNvSpPr>
            <a:spLocks noGrp="1"/>
          </p:cNvSpPr>
          <p:nvPr>
            <p:ph type="body" sz="quarter" idx="23"/>
          </p:nvPr>
        </p:nvSpPr>
        <p:spPr>
          <a:xfrm>
            <a:off x="7241976" y="12281378"/>
            <a:ext cx="12950031" cy="3156895"/>
          </a:xfrm>
        </p:spPr>
        <p:txBody>
          <a:bodyPr/>
          <a:lstStyle/>
          <a:p>
            <a:r>
              <a:rPr lang="en-US" sz="2000" dirty="0" smtClean="0">
                <a:latin typeface="+mn-lt"/>
              </a:rPr>
              <a:t>	</a:t>
            </a:r>
          </a:p>
          <a:p>
            <a:pPr algn="just"/>
            <a:r>
              <a:rPr lang="en-US" sz="2000" dirty="0" smtClean="0">
                <a:latin typeface="+mn-lt"/>
              </a:rPr>
              <a:t>	Among the respondents, 63.8% </a:t>
            </a:r>
            <a:r>
              <a:rPr lang="en-US" sz="2000" dirty="0">
                <a:latin typeface="+mn-lt"/>
              </a:rPr>
              <a:t>with no medical training and 48.9% of medical students chose SPF as the single most important factor in choosing sunscreen whereas only 36.4% of residents in dermatology and 25% of board-certified dermatologists chose SPF as the most important factor. Additionally, residents in dermatology and board-certified dermatologists chose UVB as the type of radiation that is most adequately protected against by SPF (54.5% and 66.7%, respectively) compared to medical students and “no medical training” individuals who chose both UVA and UVB (41.5% and 42.3%) as the most adequately protected types of radiation. Among the residents in dermatology, 36.4% also identified UVA and UVB as the most adequately protected types of radiation protected by SPF.  </a:t>
            </a:r>
          </a:p>
          <a:p>
            <a:pPr algn="just"/>
            <a:endParaRPr lang="en-US" sz="2000" dirty="0">
              <a:latin typeface="+mn-lt"/>
            </a:endParaRPr>
          </a:p>
        </p:txBody>
      </p:sp>
      <p:sp>
        <p:nvSpPr>
          <p:cNvPr id="10" name="Text Placeholder 9"/>
          <p:cNvSpPr>
            <a:spLocks noGrp="1"/>
          </p:cNvSpPr>
          <p:nvPr>
            <p:ph type="body" sz="quarter" idx="25"/>
          </p:nvPr>
        </p:nvSpPr>
        <p:spPr>
          <a:solidFill>
            <a:srgbClr val="404040"/>
          </a:solidFill>
        </p:spPr>
        <p:txBody>
          <a:bodyPr/>
          <a:lstStyle/>
          <a:p>
            <a:r>
              <a:rPr lang="en-US" dirty="0" smtClean="0"/>
              <a:t>CONCLUSION</a:t>
            </a:r>
            <a:endParaRPr lang="en-US" dirty="0"/>
          </a:p>
        </p:txBody>
      </p:sp>
      <p:sp>
        <p:nvSpPr>
          <p:cNvPr id="11" name="Text Placeholder 10"/>
          <p:cNvSpPr>
            <a:spLocks noGrp="1"/>
          </p:cNvSpPr>
          <p:nvPr>
            <p:ph type="body" sz="quarter" idx="26"/>
          </p:nvPr>
        </p:nvSpPr>
        <p:spPr>
          <a:xfrm>
            <a:off x="20600583" y="3436775"/>
            <a:ext cx="6279386" cy="8906161"/>
          </a:xfrm>
        </p:spPr>
        <p:txBody>
          <a:bodyPr/>
          <a:lstStyle/>
          <a:p>
            <a:pPr marL="285750" indent="-285750" algn="just">
              <a:buFont typeface="Wingdings" charset="2"/>
              <a:buChar char="u"/>
            </a:pPr>
            <a:r>
              <a:rPr lang="en-US" sz="1800" dirty="0" smtClean="0">
                <a:latin typeface="+mn-lt"/>
              </a:rPr>
              <a:t>Individuals </a:t>
            </a:r>
            <a:r>
              <a:rPr lang="en-US" sz="1800" dirty="0">
                <a:latin typeface="+mn-lt"/>
              </a:rPr>
              <a:t>with higher levels of health care training, such as residents in dermatology and board-certified dermatologists, are more likely to correctly identify UVB radiation as the type of radiation most adequately protected against by SPF compared to non-medically trained individuals or medical students. </a:t>
            </a:r>
          </a:p>
          <a:p>
            <a:pPr marL="285750" indent="-285750" algn="just">
              <a:buFont typeface="Wingdings" charset="2"/>
              <a:buChar char="u"/>
            </a:pPr>
            <a:endParaRPr lang="en-US" sz="1800" dirty="0" smtClean="0">
              <a:latin typeface="+mn-lt"/>
            </a:endParaRPr>
          </a:p>
          <a:p>
            <a:pPr marL="285750" indent="-285750" algn="just">
              <a:buFont typeface="Wingdings" charset="2"/>
              <a:buChar char="u"/>
            </a:pPr>
            <a:r>
              <a:rPr lang="en-US" sz="1800" dirty="0" smtClean="0">
                <a:latin typeface="+mn-lt"/>
              </a:rPr>
              <a:t>The </a:t>
            </a:r>
            <a:r>
              <a:rPr lang="en-US" sz="1800" dirty="0">
                <a:latin typeface="+mn-lt"/>
              </a:rPr>
              <a:t>majority of medical students and individuals with no medical training </a:t>
            </a:r>
            <a:r>
              <a:rPr lang="en-US" sz="1800" dirty="0" smtClean="0">
                <a:latin typeface="+mn-lt"/>
              </a:rPr>
              <a:t>incorrectly identified </a:t>
            </a:r>
            <a:r>
              <a:rPr lang="en-US" sz="1800" dirty="0">
                <a:latin typeface="+mn-lt"/>
              </a:rPr>
              <a:t>SPF as measuring protection against both ultraviolet type A and ultraviolet type B radiation. </a:t>
            </a:r>
          </a:p>
          <a:p>
            <a:pPr marL="285750" indent="-285750" algn="just">
              <a:buFont typeface="Wingdings" charset="2"/>
              <a:buChar char="u"/>
            </a:pPr>
            <a:endParaRPr lang="en-US" sz="1800" dirty="0">
              <a:latin typeface="+mn-lt"/>
            </a:endParaRPr>
          </a:p>
          <a:p>
            <a:pPr marL="285750" indent="-285750" algn="just">
              <a:buFont typeface="Wingdings" charset="2"/>
              <a:buChar char="u"/>
            </a:pPr>
            <a:r>
              <a:rPr lang="en-US" sz="1800" dirty="0" smtClean="0">
                <a:latin typeface="+mn-lt"/>
              </a:rPr>
              <a:t>This </a:t>
            </a:r>
            <a:r>
              <a:rPr lang="en-US" sz="1800" dirty="0">
                <a:latin typeface="+mn-lt"/>
              </a:rPr>
              <a:t>finding demonstrates the confusion surrounding the term “Sun Protection Factor” (SPF) and its relationship to type of ultraviolet radiation it protects against. In practice, SPF is defined as a measure of “the level of protection against UVB and </a:t>
            </a:r>
            <a:r>
              <a:rPr lang="en-US" sz="1800" dirty="0" smtClean="0">
                <a:latin typeface="+mn-lt"/>
              </a:rPr>
              <a:t>UVA2 (320-340nm), </a:t>
            </a:r>
            <a:r>
              <a:rPr lang="en-US" sz="1800" dirty="0">
                <a:latin typeface="+mn-lt"/>
              </a:rPr>
              <a:t>and is based on the ratio of </a:t>
            </a:r>
            <a:r>
              <a:rPr lang="en-US" sz="1800" dirty="0" smtClean="0">
                <a:latin typeface="+mn-lt"/>
              </a:rPr>
              <a:t>MED (minimal erythema dose) </a:t>
            </a:r>
            <a:r>
              <a:rPr lang="en-US" sz="1800" dirty="0">
                <a:latin typeface="+mn-lt"/>
              </a:rPr>
              <a:t>on sunscreen-protected skin compared to unprotected skin” [1]. </a:t>
            </a:r>
          </a:p>
          <a:p>
            <a:pPr algn="just"/>
            <a:r>
              <a:rPr lang="en-US" sz="1800" dirty="0">
                <a:latin typeface="+mn-lt"/>
              </a:rPr>
              <a:t> </a:t>
            </a:r>
          </a:p>
          <a:p>
            <a:pPr algn="just"/>
            <a:r>
              <a:rPr lang="en-US" sz="1800" dirty="0" smtClean="0">
                <a:latin typeface="+mn-lt"/>
              </a:rPr>
              <a:t>	Despite </a:t>
            </a:r>
            <a:r>
              <a:rPr lang="en-US" sz="1800" dirty="0">
                <a:latin typeface="+mn-lt"/>
              </a:rPr>
              <a:t>the mandated FDA regulations requiring sunscreens to be labeled as both "Broad Spectrum" and “SPF 15” (or higher) on the front [2], the misconception that SPF measures protection against both UVA and UVB is pervasive among our sample population. Moreover, it is evident that individuals without medical training as well as medical students would benefit from training on how to effectively choose a sunscreen with broad-spectrum protection. Medical students and residents would benefit from enhanced education on interpreting sunscreen </a:t>
            </a:r>
            <a:r>
              <a:rPr lang="en-US" sz="1800" dirty="0" smtClean="0">
                <a:latin typeface="+mn-lt"/>
              </a:rPr>
              <a:t>labels. </a:t>
            </a:r>
            <a:endParaRPr lang="en-US" sz="1800" dirty="0">
              <a:latin typeface="+mn-lt"/>
            </a:endParaRPr>
          </a:p>
        </p:txBody>
      </p:sp>
      <p:sp>
        <p:nvSpPr>
          <p:cNvPr id="12" name="Text Placeholder 11"/>
          <p:cNvSpPr>
            <a:spLocks noGrp="1"/>
          </p:cNvSpPr>
          <p:nvPr>
            <p:ph type="body" sz="quarter" idx="27"/>
          </p:nvPr>
        </p:nvSpPr>
        <p:spPr>
          <a:xfrm>
            <a:off x="20592721" y="12437750"/>
            <a:ext cx="6279386" cy="382517"/>
          </a:xfrm>
          <a:solidFill>
            <a:srgbClr val="404040"/>
          </a:solidFill>
        </p:spPr>
        <p:txBody>
          <a:bodyPr/>
          <a:lstStyle/>
          <a:p>
            <a:r>
              <a:rPr lang="en-US" dirty="0" smtClean="0"/>
              <a:t>REFERENCES</a:t>
            </a:r>
            <a:endParaRPr lang="en-US" dirty="0"/>
          </a:p>
        </p:txBody>
      </p:sp>
      <p:sp>
        <p:nvSpPr>
          <p:cNvPr id="14" name="Text Placeholder 13"/>
          <p:cNvSpPr>
            <a:spLocks noGrp="1"/>
          </p:cNvSpPr>
          <p:nvPr>
            <p:ph type="body" sz="quarter" idx="29"/>
          </p:nvPr>
        </p:nvSpPr>
        <p:spPr>
          <a:xfrm>
            <a:off x="20599011" y="14844225"/>
            <a:ext cx="6279386" cy="382517"/>
          </a:xfrm>
          <a:solidFill>
            <a:srgbClr val="404040"/>
          </a:solidFill>
        </p:spPr>
        <p:txBody>
          <a:bodyPr/>
          <a:lstStyle/>
          <a:p>
            <a:r>
              <a:rPr lang="en-US" dirty="0" smtClean="0"/>
              <a:t>ACKNOWLEDGMENTS</a:t>
            </a:r>
            <a:endParaRPr lang="en-US" dirty="0"/>
          </a:p>
        </p:txBody>
      </p:sp>
      <p:sp>
        <p:nvSpPr>
          <p:cNvPr id="15" name="Text Placeholder 14"/>
          <p:cNvSpPr>
            <a:spLocks noGrp="1"/>
          </p:cNvSpPr>
          <p:nvPr>
            <p:ph type="body" sz="quarter" idx="30"/>
          </p:nvPr>
        </p:nvSpPr>
        <p:spPr>
          <a:xfrm>
            <a:off x="20592721" y="12719181"/>
            <a:ext cx="6282531" cy="2125044"/>
          </a:xfrm>
        </p:spPr>
        <p:txBody>
          <a:bodyPr/>
          <a:lstStyle/>
          <a:p>
            <a:r>
              <a:rPr lang="en-US" dirty="0">
                <a:latin typeface="+mn-lt"/>
              </a:rPr>
              <a:t>1.	Jansen, R., U. </a:t>
            </a:r>
            <a:r>
              <a:rPr lang="en-US" dirty="0" err="1">
                <a:latin typeface="+mn-lt"/>
              </a:rPr>
              <a:t>Osterwalder</a:t>
            </a:r>
            <a:r>
              <a:rPr lang="en-US" dirty="0">
                <a:latin typeface="+mn-lt"/>
              </a:rPr>
              <a:t>, S.Q. Wang, M. Burnett, and H.W. Lim, </a:t>
            </a:r>
            <a:r>
              <a:rPr lang="en-US" i="1" dirty="0" err="1">
                <a:latin typeface="+mn-lt"/>
              </a:rPr>
              <a:t>Photoprotection</a:t>
            </a:r>
            <a:r>
              <a:rPr lang="en-US" i="1" dirty="0">
                <a:latin typeface="+mn-lt"/>
              </a:rPr>
              <a:t>: part II. Sunscreen: development, efficacy, and controversies.</a:t>
            </a:r>
            <a:r>
              <a:rPr lang="en-US" dirty="0">
                <a:latin typeface="+mn-lt"/>
              </a:rPr>
              <a:t> J Am </a:t>
            </a:r>
            <a:r>
              <a:rPr lang="en-US" dirty="0" err="1">
                <a:latin typeface="+mn-lt"/>
              </a:rPr>
              <a:t>Acad</a:t>
            </a:r>
            <a:r>
              <a:rPr lang="en-US" dirty="0">
                <a:latin typeface="+mn-lt"/>
              </a:rPr>
              <a:t> </a:t>
            </a:r>
            <a:r>
              <a:rPr lang="en-US" dirty="0" err="1">
                <a:latin typeface="+mn-lt"/>
              </a:rPr>
              <a:t>Dermatol</a:t>
            </a:r>
            <a:r>
              <a:rPr lang="en-US" dirty="0">
                <a:latin typeface="+mn-lt"/>
              </a:rPr>
              <a:t>, 2013. </a:t>
            </a:r>
            <a:r>
              <a:rPr lang="en-US" b="1" dirty="0">
                <a:latin typeface="+mn-lt"/>
              </a:rPr>
              <a:t>69</a:t>
            </a:r>
            <a:r>
              <a:rPr lang="en-US" dirty="0">
                <a:latin typeface="+mn-lt"/>
              </a:rPr>
              <a:t>(6): p. 867 e1-14; quiz 881-2. PMID: 24238180</a:t>
            </a:r>
          </a:p>
          <a:p>
            <a:r>
              <a:rPr lang="en-US" dirty="0" smtClean="0">
                <a:latin typeface="+mn-lt"/>
              </a:rPr>
              <a:t>2</a:t>
            </a:r>
            <a:r>
              <a:rPr lang="en-US" dirty="0">
                <a:latin typeface="+mn-lt"/>
              </a:rPr>
              <a:t>. Administration, </a:t>
            </a:r>
            <a:r>
              <a:rPr lang="en-US" dirty="0" err="1">
                <a:latin typeface="+mn-lt"/>
              </a:rPr>
              <a:t>U.S.F.a.D</a:t>
            </a:r>
            <a:r>
              <a:rPr lang="en-US" dirty="0">
                <a:latin typeface="+mn-lt"/>
              </a:rPr>
              <a:t>. FDA Sheds Light on Sunscreens. 2012  [cited 2015 September 17]; Available from: </a:t>
            </a:r>
            <a:r>
              <a:rPr lang="en-US" dirty="0">
                <a:latin typeface="+mn-lt"/>
                <a:hlinkClick r:id="rId3"/>
              </a:rPr>
              <a:t>http://www.fda.gov/ForConsumers/ConsumerUpdates/ucm258416.htm</a:t>
            </a:r>
            <a:r>
              <a:rPr lang="en-US" dirty="0" smtClean="0">
                <a:latin typeface="+mn-lt"/>
              </a:rPr>
              <a:t>.</a:t>
            </a:r>
          </a:p>
          <a:p>
            <a:r>
              <a:rPr lang="en-US" dirty="0" smtClean="0">
                <a:latin typeface="+mn-lt"/>
              </a:rPr>
              <a:t>3. </a:t>
            </a:r>
            <a:r>
              <a:rPr lang="en-US" dirty="0" err="1">
                <a:latin typeface="+mn-lt"/>
              </a:rPr>
              <a:t>Schalka</a:t>
            </a:r>
            <a:r>
              <a:rPr lang="en-US" dirty="0">
                <a:latin typeface="+mn-lt"/>
              </a:rPr>
              <a:t>, S. and V.M. Reis, </a:t>
            </a:r>
            <a:r>
              <a:rPr lang="en-US" i="1" dirty="0">
                <a:latin typeface="+mn-lt"/>
              </a:rPr>
              <a:t>Sun protection factor: meaning and controversies.</a:t>
            </a:r>
            <a:r>
              <a:rPr lang="en-US" dirty="0">
                <a:latin typeface="+mn-lt"/>
              </a:rPr>
              <a:t> An Bras </a:t>
            </a:r>
            <a:r>
              <a:rPr lang="en-US" dirty="0" err="1">
                <a:latin typeface="+mn-lt"/>
              </a:rPr>
              <a:t>Dermatol</a:t>
            </a:r>
            <a:r>
              <a:rPr lang="en-US" dirty="0">
                <a:latin typeface="+mn-lt"/>
              </a:rPr>
              <a:t>, 2011. </a:t>
            </a:r>
            <a:r>
              <a:rPr lang="en-US" b="1" dirty="0">
                <a:latin typeface="+mn-lt"/>
              </a:rPr>
              <a:t>86</a:t>
            </a:r>
            <a:r>
              <a:rPr lang="en-US" dirty="0">
                <a:latin typeface="+mn-lt"/>
              </a:rPr>
              <a:t>(3): p. 507-15. PMID: 21738968 </a:t>
            </a:r>
          </a:p>
        </p:txBody>
      </p:sp>
      <p:pic>
        <p:nvPicPr>
          <p:cNvPr id="66" name="Picture Placeholder 65" descr="INGREDIENTS.SUNSCREEN.SURVEY.jpg"/>
          <p:cNvPicPr>
            <a:picLocks noGrp="1" noChangeAspect="1"/>
          </p:cNvPicPr>
          <p:nvPr>
            <p:ph type="pic" sz="quarter" idx="18"/>
          </p:nvPr>
        </p:nvPicPr>
        <p:blipFill>
          <a:blip r:embed="rId4" cstate="print">
            <a:extLst>
              <a:ext uri="{28A0092B-C50C-407E-A947-70E740481C1C}">
                <a14:useLocalDpi xmlns:a14="http://schemas.microsoft.com/office/drawing/2010/main" val="0"/>
              </a:ext>
            </a:extLst>
          </a:blip>
          <a:srcRect l="898" r="898"/>
          <a:stretch>
            <a:fillRect/>
          </a:stretch>
        </p:blipFill>
        <p:spPr>
          <a:xfrm>
            <a:off x="9790049" y="3890728"/>
            <a:ext cx="7851902" cy="4006001"/>
          </a:xfrm>
          <a:ln>
            <a:solidFill>
              <a:schemeClr val="tx1"/>
            </a:solidFill>
          </a:ln>
        </p:spPr>
      </p:pic>
      <p:sp>
        <p:nvSpPr>
          <p:cNvPr id="17" name="Text Placeholder 16"/>
          <p:cNvSpPr>
            <a:spLocks noGrp="1"/>
          </p:cNvSpPr>
          <p:nvPr>
            <p:ph type="body" sz="quarter" idx="150"/>
          </p:nvPr>
        </p:nvSpPr>
        <p:spPr/>
        <p:txBody>
          <a:bodyPr/>
          <a:lstStyle/>
          <a:p>
            <a:r>
              <a:rPr lang="en-US" sz="2800" dirty="0">
                <a:solidFill>
                  <a:srgbClr val="000000"/>
                </a:solidFill>
                <a:latin typeface="Calibri"/>
              </a:rPr>
              <a:t>Gabriela Monico</a:t>
            </a:r>
            <a:r>
              <a:rPr lang="en-US" sz="2800" baseline="30000" dirty="0">
                <a:solidFill>
                  <a:srgbClr val="000000"/>
                </a:solidFill>
                <a:latin typeface="Calibri"/>
              </a:rPr>
              <a:t>1</a:t>
            </a:r>
            <a:r>
              <a:rPr lang="en-US" sz="2800" dirty="0">
                <a:solidFill>
                  <a:srgbClr val="000000"/>
                </a:solidFill>
                <a:latin typeface="Calibri"/>
              </a:rPr>
              <a:t> MS2, Andrea Caldas Costa De Sa, </a:t>
            </a:r>
            <a:r>
              <a:rPr lang="en-US" sz="2800" dirty="0" err="1">
                <a:solidFill>
                  <a:srgbClr val="000000"/>
                </a:solidFill>
                <a:latin typeface="Calibri"/>
              </a:rPr>
              <a:t>Negar</a:t>
            </a:r>
            <a:r>
              <a:rPr lang="en-US" sz="2800" dirty="0">
                <a:solidFill>
                  <a:srgbClr val="000000"/>
                </a:solidFill>
                <a:latin typeface="Calibri"/>
              </a:rPr>
              <a:t> </a:t>
            </a:r>
            <a:r>
              <a:rPr lang="en-US" sz="2800" dirty="0" err="1">
                <a:solidFill>
                  <a:srgbClr val="000000"/>
                </a:solidFill>
                <a:latin typeface="Calibri"/>
              </a:rPr>
              <a:t>Foolad</a:t>
            </a:r>
            <a:r>
              <a:rPr lang="en-US" sz="2800" dirty="0">
                <a:solidFill>
                  <a:srgbClr val="000000"/>
                </a:solidFill>
                <a:latin typeface="Calibri"/>
              </a:rPr>
              <a:t> MAS</a:t>
            </a:r>
            <a:r>
              <a:rPr lang="en-US" sz="2800" baseline="30000" dirty="0">
                <a:solidFill>
                  <a:srgbClr val="000000"/>
                </a:solidFill>
                <a:latin typeface="Calibri"/>
              </a:rPr>
              <a:t>2</a:t>
            </a:r>
            <a:r>
              <a:rPr lang="en-US" sz="2800" dirty="0">
                <a:solidFill>
                  <a:srgbClr val="000000"/>
                </a:solidFill>
                <a:latin typeface="Calibri"/>
              </a:rPr>
              <a:t>, Ramses </a:t>
            </a:r>
            <a:r>
              <a:rPr lang="en-US" sz="2800" dirty="0" err="1">
                <a:solidFill>
                  <a:srgbClr val="000000"/>
                </a:solidFill>
                <a:latin typeface="Calibri"/>
              </a:rPr>
              <a:t>Delgadillo</a:t>
            </a:r>
            <a:r>
              <a:rPr lang="en-US" sz="2800" dirty="0">
                <a:solidFill>
                  <a:srgbClr val="000000"/>
                </a:solidFill>
                <a:latin typeface="Calibri"/>
              </a:rPr>
              <a:t>, Raja K. Sivamani</a:t>
            </a:r>
            <a:r>
              <a:rPr lang="en-US" sz="2800" baseline="30000" dirty="0">
                <a:solidFill>
                  <a:srgbClr val="000000"/>
                </a:solidFill>
                <a:latin typeface="Calibri"/>
              </a:rPr>
              <a:t>2</a:t>
            </a:r>
            <a:r>
              <a:rPr lang="en-US" sz="2800" dirty="0">
                <a:solidFill>
                  <a:srgbClr val="000000"/>
                </a:solidFill>
                <a:latin typeface="Calibri"/>
              </a:rPr>
              <a:t> MD MS CAT</a:t>
            </a:r>
            <a:endParaRPr lang="en-US" sz="2800" dirty="0">
              <a:solidFill>
                <a:srgbClr val="000000"/>
              </a:solidFill>
            </a:endParaRPr>
          </a:p>
        </p:txBody>
      </p:sp>
      <p:sp>
        <p:nvSpPr>
          <p:cNvPr id="18" name="Text Placeholder 17"/>
          <p:cNvSpPr>
            <a:spLocks noGrp="1"/>
          </p:cNvSpPr>
          <p:nvPr>
            <p:ph type="body" sz="quarter" idx="184"/>
          </p:nvPr>
        </p:nvSpPr>
        <p:spPr/>
        <p:txBody>
          <a:bodyPr>
            <a:normAutofit/>
          </a:bodyPr>
          <a:lstStyle/>
          <a:p>
            <a:r>
              <a:rPr lang="en-US"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University of California Davis School of Medicine</a:t>
            </a:r>
            <a:r>
              <a:rPr lang="en-US" sz="2000" baseline="30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1</a:t>
            </a:r>
            <a:r>
              <a:rPr lang="en-US"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Department of Dermatology</a:t>
            </a:r>
            <a:r>
              <a:rPr lang="en-US" sz="2000" baseline="30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2</a:t>
            </a:r>
            <a:r>
              <a:rPr lang="en-US"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University of California, Davis, USA</a:t>
            </a:r>
            <a:endParaRPr lang="en-US" sz="2000" dirty="0">
              <a:solidFill>
                <a:srgbClr val="000000"/>
              </a:solidFill>
            </a:endParaRPr>
          </a:p>
        </p:txBody>
      </p:sp>
      <p:sp>
        <p:nvSpPr>
          <p:cNvPr id="19" name="Text Placeholder 18"/>
          <p:cNvSpPr>
            <a:spLocks noGrp="1"/>
          </p:cNvSpPr>
          <p:nvPr>
            <p:ph type="body" sz="quarter" idx="185"/>
          </p:nvPr>
        </p:nvSpPr>
        <p:spPr>
          <a:xfrm>
            <a:off x="3662362" y="243756"/>
            <a:ext cx="20107276" cy="834414"/>
          </a:xfrm>
        </p:spPr>
        <p:txBody>
          <a:bodyPr>
            <a:noAutofit/>
          </a:bodyPr>
          <a:lstStyle/>
          <a:p>
            <a:r>
              <a:rPr lang="en-US" sz="4200" b="1" dirty="0">
                <a:solidFill>
                  <a:srgbClr val="000000"/>
                </a:solidFill>
                <a:latin typeface="+mn-lt"/>
                <a:cs typeface="Consolas"/>
              </a:rPr>
              <a:t>Assessment of how individuals choose their </a:t>
            </a:r>
            <a:r>
              <a:rPr lang="en-US" sz="4200" b="1" dirty="0" smtClean="0">
                <a:solidFill>
                  <a:srgbClr val="000000"/>
                </a:solidFill>
                <a:latin typeface="+mn-lt"/>
                <a:cs typeface="Consolas"/>
              </a:rPr>
              <a:t>sunscreen based </a:t>
            </a:r>
            <a:r>
              <a:rPr lang="en-US" sz="4200" b="1" dirty="0">
                <a:solidFill>
                  <a:srgbClr val="000000"/>
                </a:solidFill>
                <a:latin typeface="+mn-lt"/>
                <a:cs typeface="Consolas"/>
              </a:rPr>
              <a:t>on medical education level </a:t>
            </a:r>
            <a:r>
              <a:rPr lang="en-US" sz="4200" b="1" dirty="0"/>
              <a:t/>
            </a:r>
            <a:br>
              <a:rPr lang="en-US" sz="4200" b="1" dirty="0"/>
            </a:br>
            <a:endParaRPr lang="en-US" sz="4200" dirty="0"/>
          </a:p>
        </p:txBody>
      </p:sp>
      <p:sp>
        <p:nvSpPr>
          <p:cNvPr id="20" name="Text Placeholder 19"/>
          <p:cNvSpPr>
            <a:spLocks noGrp="1"/>
          </p:cNvSpPr>
          <p:nvPr>
            <p:ph type="body" sz="quarter" idx="95"/>
          </p:nvPr>
        </p:nvSpPr>
        <p:spPr/>
        <p:txBody>
          <a:bodyPr/>
          <a:lstStyle/>
          <a:p>
            <a:endParaRPr lang="en-US"/>
          </a:p>
        </p:txBody>
      </p:sp>
      <p:sp>
        <p:nvSpPr>
          <p:cNvPr id="21" name="Text Placeholder 20"/>
          <p:cNvSpPr>
            <a:spLocks noGrp="1"/>
          </p:cNvSpPr>
          <p:nvPr>
            <p:ph type="body" sz="quarter" idx="107"/>
          </p:nvPr>
        </p:nvSpPr>
        <p:spPr/>
        <p:txBody>
          <a:bodyPr/>
          <a:lstStyle/>
          <a:p>
            <a:endParaRPr lang="en-US"/>
          </a:p>
        </p:txBody>
      </p:sp>
      <p:sp>
        <p:nvSpPr>
          <p:cNvPr id="22" name="Text Placeholder 21"/>
          <p:cNvSpPr>
            <a:spLocks noGrp="1"/>
          </p:cNvSpPr>
          <p:nvPr>
            <p:ph type="body" sz="quarter" idx="116"/>
          </p:nvPr>
        </p:nvSpPr>
        <p:spPr/>
        <p:txBody>
          <a:bodyPr/>
          <a:lstStyle/>
          <a:p>
            <a:endParaRPr lang="en-US"/>
          </a:p>
        </p:txBody>
      </p:sp>
      <p:sp>
        <p:nvSpPr>
          <p:cNvPr id="23" name="Text Placeholder 22"/>
          <p:cNvSpPr>
            <a:spLocks noGrp="1"/>
          </p:cNvSpPr>
          <p:nvPr>
            <p:ph type="body" sz="quarter" idx="117"/>
          </p:nvPr>
        </p:nvSpPr>
        <p:spPr/>
        <p:txBody>
          <a:bodyPr/>
          <a:lstStyle/>
          <a:p>
            <a:endParaRPr lang="en-US"/>
          </a:p>
        </p:txBody>
      </p:sp>
      <p:sp>
        <p:nvSpPr>
          <p:cNvPr id="24" name="Text Placeholder 23"/>
          <p:cNvSpPr>
            <a:spLocks noGrp="1"/>
          </p:cNvSpPr>
          <p:nvPr>
            <p:ph type="body" sz="quarter" idx="118"/>
          </p:nvPr>
        </p:nvSpPr>
        <p:spPr/>
        <p:txBody>
          <a:bodyPr/>
          <a:lstStyle/>
          <a:p>
            <a:endParaRPr lang="en-US"/>
          </a:p>
        </p:txBody>
      </p:sp>
      <p:sp>
        <p:nvSpPr>
          <p:cNvPr id="25" name="Text Placeholder 24"/>
          <p:cNvSpPr>
            <a:spLocks noGrp="1"/>
          </p:cNvSpPr>
          <p:nvPr>
            <p:ph type="body" sz="quarter" idx="119"/>
          </p:nvPr>
        </p:nvSpPr>
        <p:spPr/>
        <p:txBody>
          <a:bodyPr/>
          <a:lstStyle/>
          <a:p>
            <a:endParaRPr lang="en-US"/>
          </a:p>
        </p:txBody>
      </p:sp>
      <p:sp>
        <p:nvSpPr>
          <p:cNvPr id="26" name="Text Placeholder 25"/>
          <p:cNvSpPr>
            <a:spLocks noGrp="1"/>
          </p:cNvSpPr>
          <p:nvPr>
            <p:ph type="body" sz="quarter" idx="120"/>
          </p:nvPr>
        </p:nvSpPr>
        <p:spPr/>
        <p:txBody>
          <a:bodyPr/>
          <a:lstStyle/>
          <a:p>
            <a:endParaRPr lang="en-US"/>
          </a:p>
        </p:txBody>
      </p:sp>
      <p:sp>
        <p:nvSpPr>
          <p:cNvPr id="27" name="Text Placeholder 26"/>
          <p:cNvSpPr>
            <a:spLocks noGrp="1"/>
          </p:cNvSpPr>
          <p:nvPr>
            <p:ph type="body" sz="quarter" idx="121"/>
          </p:nvPr>
        </p:nvSpPr>
        <p:spPr/>
        <p:txBody>
          <a:bodyPr/>
          <a:lstStyle/>
          <a:p>
            <a:endParaRPr lang="en-US"/>
          </a:p>
        </p:txBody>
      </p:sp>
      <p:sp>
        <p:nvSpPr>
          <p:cNvPr id="28" name="Text Placeholder 27"/>
          <p:cNvSpPr>
            <a:spLocks noGrp="1"/>
          </p:cNvSpPr>
          <p:nvPr>
            <p:ph type="body" sz="quarter" idx="122"/>
          </p:nvPr>
        </p:nvSpPr>
        <p:spPr/>
        <p:txBody>
          <a:bodyPr/>
          <a:lstStyle/>
          <a:p>
            <a:endParaRPr lang="en-US"/>
          </a:p>
        </p:txBody>
      </p:sp>
      <p:sp>
        <p:nvSpPr>
          <p:cNvPr id="29" name="Text Placeholder 28"/>
          <p:cNvSpPr>
            <a:spLocks noGrp="1"/>
          </p:cNvSpPr>
          <p:nvPr>
            <p:ph type="body" sz="quarter" idx="123"/>
          </p:nvPr>
        </p:nvSpPr>
        <p:spPr/>
        <p:txBody>
          <a:bodyPr/>
          <a:lstStyle/>
          <a:p>
            <a:endParaRPr lang="en-US"/>
          </a:p>
        </p:txBody>
      </p:sp>
      <p:sp>
        <p:nvSpPr>
          <p:cNvPr id="30" name="Text Placeholder 29"/>
          <p:cNvSpPr>
            <a:spLocks noGrp="1"/>
          </p:cNvSpPr>
          <p:nvPr>
            <p:ph type="body" sz="quarter" idx="124"/>
          </p:nvPr>
        </p:nvSpPr>
        <p:spPr/>
        <p:txBody>
          <a:bodyPr/>
          <a:lstStyle/>
          <a:p>
            <a:endParaRPr lang="en-US"/>
          </a:p>
        </p:txBody>
      </p:sp>
      <p:pic>
        <p:nvPicPr>
          <p:cNvPr id="67" name="Picture Placeholder 66" descr="SPF.SUNSCREEN.SURVEY.jpg"/>
          <p:cNvPicPr>
            <a:picLocks noGrp="1" noChangeAspect="1"/>
          </p:cNvPicPr>
          <p:nvPr>
            <p:ph type="pic" sz="quarter" idx="115"/>
          </p:nvPr>
        </p:nvPicPr>
        <p:blipFill>
          <a:blip r:embed="rId5">
            <a:extLst>
              <a:ext uri="{28A0092B-C50C-407E-A947-70E740481C1C}">
                <a14:useLocalDpi xmlns:a14="http://schemas.microsoft.com/office/drawing/2010/main" val="0"/>
              </a:ext>
            </a:extLst>
          </a:blip>
          <a:srcRect l="15235" r="15235"/>
          <a:stretch>
            <a:fillRect/>
          </a:stretch>
        </p:blipFill>
        <p:spPr/>
      </p:pic>
      <p:pic>
        <p:nvPicPr>
          <p:cNvPr id="69" name="Picture Placeholder 68" descr="INGREDIENTS.SUNSCREEN.SURVEY.jpg"/>
          <p:cNvPicPr>
            <a:picLocks noGrp="1" noChangeAspect="1"/>
          </p:cNvPicPr>
          <p:nvPr>
            <p:ph type="pic" sz="quarter" idx="126"/>
          </p:nvPr>
        </p:nvPicPr>
        <p:blipFill>
          <a:blip r:embed="rId4">
            <a:extLst>
              <a:ext uri="{28A0092B-C50C-407E-A947-70E740481C1C}">
                <a14:useLocalDpi xmlns:a14="http://schemas.microsoft.com/office/drawing/2010/main" val="0"/>
              </a:ext>
            </a:extLst>
          </a:blip>
          <a:srcRect l="15136" r="15136"/>
          <a:stretch>
            <a:fillRect/>
          </a:stretch>
        </p:blipFill>
        <p:spPr/>
      </p:pic>
      <p:pic>
        <p:nvPicPr>
          <p:cNvPr id="70" name="Picture Placeholder 69" descr="INGREDIENTS.SUNSCREEN.SURVEY.jpg"/>
          <p:cNvPicPr>
            <a:picLocks noGrp="1" noChangeAspect="1"/>
          </p:cNvPicPr>
          <p:nvPr>
            <p:ph type="pic" sz="quarter" idx="127"/>
          </p:nvPr>
        </p:nvPicPr>
        <p:blipFill>
          <a:blip r:embed="rId4">
            <a:extLst>
              <a:ext uri="{28A0092B-C50C-407E-A947-70E740481C1C}">
                <a14:useLocalDpi xmlns:a14="http://schemas.microsoft.com/office/drawing/2010/main" val="0"/>
              </a:ext>
            </a:extLst>
          </a:blip>
          <a:srcRect l="15136" r="15136"/>
          <a:stretch>
            <a:fillRect/>
          </a:stretch>
        </p:blipFill>
        <p:spPr/>
      </p:pic>
      <p:pic>
        <p:nvPicPr>
          <p:cNvPr id="73" name="Picture Placeholder 72" descr="INGREDIENTS.SUNSCREEN.SURVEY.jpg"/>
          <p:cNvPicPr>
            <a:picLocks noGrp="1" noChangeAspect="1"/>
          </p:cNvPicPr>
          <p:nvPr>
            <p:ph type="pic" sz="quarter" idx="128"/>
          </p:nvPr>
        </p:nvPicPr>
        <p:blipFill>
          <a:blip r:embed="rId4">
            <a:extLst>
              <a:ext uri="{28A0092B-C50C-407E-A947-70E740481C1C}">
                <a14:useLocalDpi xmlns:a14="http://schemas.microsoft.com/office/drawing/2010/main" val="0"/>
              </a:ext>
            </a:extLst>
          </a:blip>
          <a:srcRect l="15136" r="15136"/>
          <a:stretch>
            <a:fillRect/>
          </a:stretch>
        </p:blipFill>
        <p:spPr/>
      </p:pic>
      <p:pic>
        <p:nvPicPr>
          <p:cNvPr id="75" name="Picture Placeholder 74" descr="SPF.SUNSCREEN.SURVEY.jpg"/>
          <p:cNvPicPr>
            <a:picLocks noGrp="1" noChangeAspect="1"/>
          </p:cNvPicPr>
          <p:nvPr>
            <p:ph type="pic" sz="quarter" idx="129"/>
          </p:nvPr>
        </p:nvPicPr>
        <p:blipFill>
          <a:blip r:embed="rId5">
            <a:extLst>
              <a:ext uri="{28A0092B-C50C-407E-A947-70E740481C1C}">
                <a14:useLocalDpi xmlns:a14="http://schemas.microsoft.com/office/drawing/2010/main" val="0"/>
              </a:ext>
            </a:extLst>
          </a:blip>
          <a:srcRect l="15235" r="15235"/>
          <a:stretch>
            <a:fillRect/>
          </a:stretch>
        </p:blipFill>
        <p:spPr/>
      </p:pic>
      <p:sp>
        <p:nvSpPr>
          <p:cNvPr id="37" name="Picture Placeholder 36"/>
          <p:cNvSpPr>
            <a:spLocks noGrp="1"/>
          </p:cNvSpPr>
          <p:nvPr>
            <p:ph type="pic" sz="quarter" idx="130"/>
          </p:nvPr>
        </p:nvSpPr>
        <p:spPr/>
      </p:sp>
      <p:sp>
        <p:nvSpPr>
          <p:cNvPr id="38" name="Picture Placeholder 37"/>
          <p:cNvSpPr>
            <a:spLocks noGrp="1"/>
          </p:cNvSpPr>
          <p:nvPr>
            <p:ph type="pic" sz="quarter" idx="131"/>
          </p:nvPr>
        </p:nvSpPr>
        <p:spPr/>
      </p:sp>
      <p:sp>
        <p:nvSpPr>
          <p:cNvPr id="39" name="Picture Placeholder 38"/>
          <p:cNvSpPr>
            <a:spLocks noGrp="1"/>
          </p:cNvSpPr>
          <p:nvPr>
            <p:ph type="pic" sz="quarter" idx="132"/>
          </p:nvPr>
        </p:nvSpPr>
        <p:spPr/>
      </p:sp>
      <p:sp>
        <p:nvSpPr>
          <p:cNvPr id="40" name="Picture Placeholder 39"/>
          <p:cNvSpPr>
            <a:spLocks noGrp="1"/>
          </p:cNvSpPr>
          <p:nvPr>
            <p:ph type="pic" sz="quarter" idx="133"/>
          </p:nvPr>
        </p:nvSpPr>
        <p:spPr/>
      </p:sp>
      <p:sp>
        <p:nvSpPr>
          <p:cNvPr id="43" name="Text Placeholder 42"/>
          <p:cNvSpPr>
            <a:spLocks noGrp="1"/>
          </p:cNvSpPr>
          <p:nvPr>
            <p:ph type="body" sz="quarter" idx="136"/>
          </p:nvPr>
        </p:nvSpPr>
        <p:spPr/>
        <p:txBody>
          <a:bodyPr/>
          <a:lstStyle/>
          <a:p>
            <a:endParaRPr lang="en-US"/>
          </a:p>
        </p:txBody>
      </p:sp>
      <p:sp>
        <p:nvSpPr>
          <p:cNvPr id="44" name="Text Placeholder 43"/>
          <p:cNvSpPr>
            <a:spLocks noGrp="1"/>
          </p:cNvSpPr>
          <p:nvPr>
            <p:ph type="body" sz="quarter" idx="137"/>
          </p:nvPr>
        </p:nvSpPr>
        <p:spPr/>
        <p:txBody>
          <a:bodyPr/>
          <a:lstStyle/>
          <a:p>
            <a:endParaRPr lang="en-US"/>
          </a:p>
        </p:txBody>
      </p:sp>
      <p:sp>
        <p:nvSpPr>
          <p:cNvPr id="45" name="Text Placeholder 44"/>
          <p:cNvSpPr>
            <a:spLocks noGrp="1"/>
          </p:cNvSpPr>
          <p:nvPr>
            <p:ph type="body" sz="quarter" idx="138"/>
          </p:nvPr>
        </p:nvSpPr>
        <p:spPr/>
        <p:txBody>
          <a:bodyPr/>
          <a:lstStyle/>
          <a:p>
            <a:endParaRPr lang="en-US"/>
          </a:p>
        </p:txBody>
      </p:sp>
      <p:sp>
        <p:nvSpPr>
          <p:cNvPr id="46" name="Text Placeholder 45"/>
          <p:cNvSpPr>
            <a:spLocks noGrp="1"/>
          </p:cNvSpPr>
          <p:nvPr>
            <p:ph type="body" sz="quarter" idx="139"/>
          </p:nvPr>
        </p:nvSpPr>
        <p:spPr/>
        <p:txBody>
          <a:bodyPr/>
          <a:lstStyle/>
          <a:p>
            <a:endParaRPr lang="en-US"/>
          </a:p>
        </p:txBody>
      </p:sp>
      <p:sp>
        <p:nvSpPr>
          <p:cNvPr id="47" name="Text Placeholder 46"/>
          <p:cNvSpPr>
            <a:spLocks noGrp="1"/>
          </p:cNvSpPr>
          <p:nvPr>
            <p:ph type="body" sz="quarter" idx="140"/>
          </p:nvPr>
        </p:nvSpPr>
        <p:spPr/>
        <p:txBody>
          <a:bodyPr/>
          <a:lstStyle/>
          <a:p>
            <a:endParaRPr lang="en-US"/>
          </a:p>
        </p:txBody>
      </p:sp>
      <p:sp>
        <p:nvSpPr>
          <p:cNvPr id="48" name="Text Placeholder 47"/>
          <p:cNvSpPr>
            <a:spLocks noGrp="1"/>
          </p:cNvSpPr>
          <p:nvPr>
            <p:ph type="body" sz="quarter" idx="141"/>
          </p:nvPr>
        </p:nvSpPr>
        <p:spPr/>
        <p:txBody>
          <a:bodyPr/>
          <a:lstStyle/>
          <a:p>
            <a:endParaRPr lang="en-US"/>
          </a:p>
        </p:txBody>
      </p:sp>
      <p:sp>
        <p:nvSpPr>
          <p:cNvPr id="49" name="Text Placeholder 48"/>
          <p:cNvSpPr>
            <a:spLocks noGrp="1"/>
          </p:cNvSpPr>
          <p:nvPr>
            <p:ph type="body" sz="quarter" idx="142"/>
          </p:nvPr>
        </p:nvSpPr>
        <p:spPr/>
        <p:txBody>
          <a:bodyPr/>
          <a:lstStyle/>
          <a:p>
            <a:endParaRPr lang="en-US"/>
          </a:p>
        </p:txBody>
      </p:sp>
      <p:sp>
        <p:nvSpPr>
          <p:cNvPr id="50" name="Text Placeholder 49"/>
          <p:cNvSpPr>
            <a:spLocks noGrp="1"/>
          </p:cNvSpPr>
          <p:nvPr>
            <p:ph type="body" sz="quarter" idx="143"/>
          </p:nvPr>
        </p:nvSpPr>
        <p:spPr/>
        <p:txBody>
          <a:bodyPr/>
          <a:lstStyle/>
          <a:p>
            <a:endParaRPr lang="en-US"/>
          </a:p>
        </p:txBody>
      </p:sp>
      <p:sp>
        <p:nvSpPr>
          <p:cNvPr id="51" name="Text Placeholder 50"/>
          <p:cNvSpPr>
            <a:spLocks noGrp="1"/>
          </p:cNvSpPr>
          <p:nvPr>
            <p:ph type="body" sz="quarter" idx="144"/>
          </p:nvPr>
        </p:nvSpPr>
        <p:spPr/>
        <p:txBody>
          <a:bodyPr/>
          <a:lstStyle/>
          <a:p>
            <a:endParaRPr lang="en-US"/>
          </a:p>
        </p:txBody>
      </p:sp>
      <p:sp>
        <p:nvSpPr>
          <p:cNvPr id="52" name="Text Placeholder 51"/>
          <p:cNvSpPr>
            <a:spLocks noGrp="1"/>
          </p:cNvSpPr>
          <p:nvPr>
            <p:ph type="body" sz="quarter" idx="145"/>
          </p:nvPr>
        </p:nvSpPr>
        <p:spPr/>
        <p:txBody>
          <a:bodyPr/>
          <a:lstStyle/>
          <a:p>
            <a:endParaRPr lang="en-US"/>
          </a:p>
        </p:txBody>
      </p:sp>
      <p:sp>
        <p:nvSpPr>
          <p:cNvPr id="53" name="Text Placeholder 52"/>
          <p:cNvSpPr>
            <a:spLocks noGrp="1"/>
          </p:cNvSpPr>
          <p:nvPr>
            <p:ph type="body" sz="quarter" idx="146"/>
          </p:nvPr>
        </p:nvSpPr>
        <p:spPr/>
        <p:txBody>
          <a:bodyPr/>
          <a:lstStyle/>
          <a:p>
            <a:endParaRPr lang="en-US"/>
          </a:p>
        </p:txBody>
      </p:sp>
      <p:sp>
        <p:nvSpPr>
          <p:cNvPr id="54" name="Text Placeholder 53"/>
          <p:cNvSpPr>
            <a:spLocks noGrp="1"/>
          </p:cNvSpPr>
          <p:nvPr>
            <p:ph type="body" sz="quarter" idx="147"/>
          </p:nvPr>
        </p:nvSpPr>
        <p:spPr/>
        <p:txBody>
          <a:bodyPr/>
          <a:lstStyle/>
          <a:p>
            <a:endParaRPr lang="en-US"/>
          </a:p>
        </p:txBody>
      </p:sp>
      <p:sp>
        <p:nvSpPr>
          <p:cNvPr id="55" name="Text Placeholder 54"/>
          <p:cNvSpPr>
            <a:spLocks noGrp="1"/>
          </p:cNvSpPr>
          <p:nvPr>
            <p:ph type="body" sz="quarter" idx="148"/>
          </p:nvPr>
        </p:nvSpPr>
        <p:spPr>
          <a:xfrm>
            <a:off x="578726" y="10177938"/>
            <a:ext cx="6281539" cy="382517"/>
          </a:xfrm>
          <a:solidFill>
            <a:schemeClr val="tx1">
              <a:lumMod val="75000"/>
              <a:lumOff val="25000"/>
            </a:schemeClr>
          </a:solidFill>
        </p:spPr>
        <p:txBody>
          <a:bodyPr/>
          <a:lstStyle/>
          <a:p>
            <a:r>
              <a:rPr lang="en-US" u="none" dirty="0" smtClean="0"/>
              <a:t>METHODS</a:t>
            </a:r>
            <a:endParaRPr lang="en-US" u="none" dirty="0"/>
          </a:p>
        </p:txBody>
      </p:sp>
      <p:sp>
        <p:nvSpPr>
          <p:cNvPr id="63" name="Picture Placeholder 62"/>
          <p:cNvSpPr>
            <a:spLocks noGrp="1"/>
          </p:cNvSpPr>
          <p:nvPr>
            <p:ph type="pic" sz="quarter" idx="135"/>
          </p:nvPr>
        </p:nvSpPr>
        <p:spPr/>
      </p:sp>
      <p:sp>
        <p:nvSpPr>
          <p:cNvPr id="64" name="Picture Placeholder 63"/>
          <p:cNvSpPr>
            <a:spLocks noGrp="1"/>
          </p:cNvSpPr>
          <p:nvPr>
            <p:ph type="pic" sz="quarter" idx="134"/>
          </p:nvPr>
        </p:nvSpPr>
        <p:spPr>
          <a:xfrm>
            <a:off x="-4152450" y="13737771"/>
            <a:ext cx="2645230" cy="1696247"/>
          </a:xfrm>
        </p:spPr>
      </p:sp>
      <p:pic>
        <p:nvPicPr>
          <p:cNvPr id="72" name="Picture Placeholder 6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790049" y="8376929"/>
            <a:ext cx="7851902" cy="3843264"/>
          </a:xfrm>
          <a:prstGeom prst="rect">
            <a:avLst/>
          </a:prstGeom>
          <a:ln>
            <a:solidFill>
              <a:schemeClr val="tx1"/>
            </a:solidFill>
          </a:ln>
        </p:spPr>
      </p:pic>
      <p:sp>
        <p:nvSpPr>
          <p:cNvPr id="77" name="Text Placeholder 76"/>
          <p:cNvSpPr>
            <a:spLocks noGrp="1"/>
          </p:cNvSpPr>
          <p:nvPr>
            <p:ph type="body" sz="quarter" idx="24"/>
          </p:nvPr>
        </p:nvSpPr>
        <p:spPr>
          <a:xfrm>
            <a:off x="7241978" y="17174761"/>
            <a:ext cx="3413332" cy="541322"/>
          </a:xfrm>
        </p:spPr>
        <p:txBody>
          <a:bodyPr/>
          <a:lstStyle/>
          <a:p>
            <a:endParaRPr lang="en-US" dirty="0"/>
          </a:p>
        </p:txBody>
      </p:sp>
      <p:pic>
        <p:nvPicPr>
          <p:cNvPr id="56" name="Picture 55" descr="http://ces.ucdavis.edu/ces_pages/download/Soil%20Science/seal_blue-gold.png">
            <a:hlinkClick r:id="rId6"/>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4438621" y="163770"/>
            <a:ext cx="2049482" cy="2109762"/>
          </a:xfrm>
          <a:prstGeom prst="rect">
            <a:avLst/>
          </a:prstGeom>
          <a:noFill/>
          <a:extLst>
            <a:ext uri="{909E8E84-426E-40dd-AFC4-6F175D3DCCD1}">
              <a14:hiddenFill xmlns:a14="http://schemas.microsoft.com/office/drawing/2010/main" xmlns="">
                <a:solidFill>
                  <a:srgbClr val="FFFFFF"/>
                </a:solidFill>
              </a14:hiddenFill>
            </a:ext>
          </a:extLst>
        </p:spPr>
      </p:pic>
      <p:sp>
        <p:nvSpPr>
          <p:cNvPr id="9" name="Text Placeholder 8"/>
          <p:cNvSpPr>
            <a:spLocks noGrp="1"/>
          </p:cNvSpPr>
          <p:nvPr>
            <p:ph type="body" sz="quarter" idx="125"/>
          </p:nvPr>
        </p:nvSpPr>
        <p:spPr/>
        <p:txBody>
          <a:bodyPr/>
          <a:lstStyle/>
          <a:p>
            <a:endParaRPr lang="en-US"/>
          </a:p>
        </p:txBody>
      </p:sp>
      <p:sp>
        <p:nvSpPr>
          <p:cNvPr id="13" name="TextBox 12"/>
          <p:cNvSpPr txBox="1"/>
          <p:nvPr/>
        </p:nvSpPr>
        <p:spPr>
          <a:xfrm>
            <a:off x="20754158" y="15254280"/>
            <a:ext cx="5998987" cy="646331"/>
          </a:xfrm>
          <a:prstGeom prst="rect">
            <a:avLst/>
          </a:prstGeom>
          <a:noFill/>
        </p:spPr>
        <p:txBody>
          <a:bodyPr wrap="square" rtlCol="0">
            <a:spAutoFit/>
          </a:bodyPr>
          <a:lstStyle/>
          <a:p>
            <a:pPr algn="just"/>
            <a:r>
              <a:rPr lang="en-US" sz="1800" dirty="0" smtClean="0"/>
              <a:t>Thank you Dr. Raja </a:t>
            </a:r>
            <a:r>
              <a:rPr lang="en-US" sz="1800" dirty="0" err="1" smtClean="0"/>
              <a:t>Sivamani</a:t>
            </a:r>
            <a:r>
              <a:rPr lang="en-US" sz="1800" dirty="0" smtClean="0"/>
              <a:t> for your mentorship and support of my endeavors.</a:t>
            </a:r>
            <a:endParaRPr lang="en-US" sz="1800" dirty="0"/>
          </a:p>
        </p:txBody>
      </p:sp>
    </p:spTree>
    <p:extLst>
      <p:ext uri="{BB962C8B-B14F-4D97-AF65-F5344CB8AC3E}">
        <p14:creationId xmlns:p14="http://schemas.microsoft.com/office/powerpoint/2010/main" val="19986882"/>
      </p:ext>
    </p:extLst>
  </p:cSld>
  <p:clrMapOvr>
    <a:masterClrMapping/>
  </p:clrMapOvr>
  <p:timing>
    <p:tnLst>
      <p:par>
        <p:cTn id="1" dur="indefinite" restart="never" nodeType="tmRoot"/>
      </p:par>
    </p:tnLst>
  </p:timing>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742</TotalTime>
  <Words>228</Words>
  <Application>Microsoft Macintosh PowerPoint</Application>
  <PresentationFormat>Custom</PresentationFormat>
  <Paragraphs>27</Paragraphs>
  <Slides>1</Slides>
  <Notes>1</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vt:i4>
      </vt:variant>
    </vt:vector>
  </HeadingPairs>
  <TitlesOfParts>
    <vt:vector size="10" baseType="lpstr">
      <vt:lpstr>Consolas</vt:lpstr>
      <vt:lpstr>Times New Roman</vt:lpstr>
      <vt:lpstr>Trebuchet MS</vt:lpstr>
      <vt:lpstr>Wingdings</vt:lpstr>
      <vt:lpstr>Arial</vt:lpstr>
      <vt:lpstr>Calibri</vt: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Microsoft Office User</cp:lastModifiedBy>
  <cp:revision>74</cp:revision>
  <dcterms:created xsi:type="dcterms:W3CDTF">2012-02-06T18:46:22Z</dcterms:created>
  <dcterms:modified xsi:type="dcterms:W3CDTF">2016-02-21T01:18:39Z</dcterms:modified>
</cp:coreProperties>
</file>