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2" autoAdjust="0"/>
    <p:restoredTop sz="94715" autoAdjust="0"/>
  </p:normalViewPr>
  <p:slideViewPr>
    <p:cSldViewPr snapToGrid="0" snapToObjects="1" showGuides="1">
      <p:cViewPr>
        <p:scale>
          <a:sx n="82" d="100"/>
          <a:sy n="82" d="100"/>
        </p:scale>
        <p:origin x="-6912" y="160"/>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2/22/16</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7610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16001861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13741928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8362263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4"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5"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 id="2147483692" r:id="rId2"/>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7"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73" r:id="rId2"/>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7"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72" r:id="rId2"/>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7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170" name="Text Placeholder 169"/>
          <p:cNvSpPr>
            <a:spLocks noGrp="1"/>
          </p:cNvSpPr>
          <p:nvPr>
            <p:ph type="body" sz="quarter" idx="10"/>
          </p:nvPr>
        </p:nvSpPr>
        <p:spPr>
          <a:xfrm>
            <a:off x="520367" y="2927048"/>
            <a:ext cx="6336209" cy="4658845"/>
          </a:xfrm>
        </p:spPr>
        <p:txBody>
          <a:bodyPr/>
          <a:lstStyle/>
          <a:p>
            <a:r>
              <a:rPr lang="en-US" dirty="0"/>
              <a:t> </a:t>
            </a:r>
            <a:r>
              <a:rPr lang="en-US" dirty="0" smtClean="0"/>
              <a:t>    International health </a:t>
            </a:r>
            <a:r>
              <a:rPr lang="en-US" dirty="0"/>
              <a:t>experiences are growing in popularity among US medical students </a:t>
            </a:r>
            <a:r>
              <a:rPr lang="en-US" dirty="0" smtClean="0"/>
              <a:t>[1], </a:t>
            </a:r>
            <a:r>
              <a:rPr lang="en-US" dirty="0"/>
              <a:t>with an average of 23.1% of graduating seniors having participated in international electives </a:t>
            </a:r>
            <a:r>
              <a:rPr lang="en-US" dirty="0" smtClean="0"/>
              <a:t>[2]. </a:t>
            </a:r>
            <a:r>
              <a:rPr lang="en-US" dirty="0"/>
              <a:t>These experiences have been associated with many positive effects. In their literature review of nine articles that evaluated international medical educational opportunities during medical school, Jeffrey et al. </a:t>
            </a:r>
            <a:r>
              <a:rPr lang="en-US" dirty="0" smtClean="0"/>
              <a:t>[3] </a:t>
            </a:r>
            <a:r>
              <a:rPr lang="en-US" dirty="0"/>
              <a:t>found that these opportunities were positively associated with skills </a:t>
            </a:r>
            <a:r>
              <a:rPr lang="en-US" dirty="0" smtClean="0"/>
              <a:t>acquisition and attitudinal changes. Several </a:t>
            </a:r>
            <a:r>
              <a:rPr lang="en-US" dirty="0"/>
              <a:t>studies included in the review showed that participants of international health experiences were more likely than non-participants to choose primary care specialties (e.g., family medicine, internal medicine, pediatrics), seek employment in low-income clinics, and pursue graduate education in public health. The association with choosing a primary care specialty is of particular interest at a time of physician shortage in these areas </a:t>
            </a:r>
            <a:r>
              <a:rPr lang="en-US" dirty="0" smtClean="0"/>
              <a:t>[</a:t>
            </a:r>
            <a:r>
              <a:rPr lang="en-US" dirty="0"/>
              <a:t>4</a:t>
            </a:r>
            <a:r>
              <a:rPr lang="en-US" dirty="0" smtClean="0"/>
              <a:t>]. </a:t>
            </a:r>
            <a:r>
              <a:rPr lang="en-US" dirty="0"/>
              <a:t>Further, increased confidence practicing in low-resource settings could foster student interest in working in rural and remote areas within the US. </a:t>
            </a:r>
          </a:p>
          <a:p>
            <a:r>
              <a:rPr lang="en-US" dirty="0" smtClean="0"/>
              <a:t>     However, </a:t>
            </a:r>
            <a:r>
              <a:rPr lang="en-US" dirty="0"/>
              <a:t>existing studies are mostly observational, based on self-administered </a:t>
            </a:r>
            <a:r>
              <a:rPr lang="en-US" dirty="0" smtClean="0"/>
              <a:t>questionnaires and </a:t>
            </a:r>
            <a:r>
              <a:rPr lang="en-US" dirty="0"/>
              <a:t>encompassing diverse international health experiences differing in preparation, layout, and duration </a:t>
            </a:r>
            <a:r>
              <a:rPr lang="en-US" dirty="0" smtClean="0"/>
              <a:t>[3][5]. </a:t>
            </a:r>
            <a:endParaRPr lang="en-US" dirty="0"/>
          </a:p>
          <a:p>
            <a:endParaRPr lang="en-US" dirty="0"/>
          </a:p>
        </p:txBody>
      </p:sp>
      <p:sp>
        <p:nvSpPr>
          <p:cNvPr id="171" name="Text Placeholder 170"/>
          <p:cNvSpPr>
            <a:spLocks noGrp="1"/>
          </p:cNvSpPr>
          <p:nvPr>
            <p:ph type="body" sz="quarter" idx="11"/>
          </p:nvPr>
        </p:nvSpPr>
        <p:spPr/>
        <p:txBody>
          <a:bodyPr/>
          <a:lstStyle/>
          <a:p>
            <a:r>
              <a:rPr lang="en-US" dirty="0" smtClean="0"/>
              <a:t>INTRODUCTION</a:t>
            </a:r>
            <a:endParaRPr lang="en-US" dirty="0"/>
          </a:p>
        </p:txBody>
      </p:sp>
      <p:pic>
        <p:nvPicPr>
          <p:cNvPr id="2" name="Picture Placeholder 1"/>
          <p:cNvPicPr preferRelativeResize="0">
            <a:picLocks noGrp="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24120" y="188150"/>
            <a:ext cx="2036142" cy="2033368"/>
          </a:xfrm>
        </p:spPr>
      </p:pic>
      <p:pic>
        <p:nvPicPr>
          <p:cNvPr id="3" name="Picture Placeholder 2"/>
          <p:cNvPicPr preferRelativeResize="0">
            <a:picLocks noGrp="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25111686" y="158742"/>
            <a:ext cx="2093797" cy="2101554"/>
          </a:xfrm>
        </p:spPr>
      </p:pic>
      <p:sp>
        <p:nvSpPr>
          <p:cNvPr id="174" name="Text Placeholder 173"/>
          <p:cNvSpPr>
            <a:spLocks noGrp="1"/>
          </p:cNvSpPr>
          <p:nvPr>
            <p:ph type="body" sz="quarter" idx="20"/>
          </p:nvPr>
        </p:nvSpPr>
        <p:spPr>
          <a:xfrm>
            <a:off x="565116" y="9642187"/>
            <a:ext cx="6281539" cy="428684"/>
          </a:xfrm>
        </p:spPr>
        <p:txBody>
          <a:bodyPr/>
          <a:lstStyle/>
          <a:p>
            <a:r>
              <a:rPr lang="en-US" dirty="0" smtClean="0"/>
              <a:t>METHODS</a:t>
            </a:r>
            <a:endParaRPr lang="en-US" dirty="0"/>
          </a:p>
        </p:txBody>
      </p:sp>
      <p:sp>
        <p:nvSpPr>
          <p:cNvPr id="175" name="Text Placeholder 174"/>
          <p:cNvSpPr>
            <a:spLocks noGrp="1"/>
          </p:cNvSpPr>
          <p:nvPr>
            <p:ph type="body" sz="quarter" idx="21"/>
          </p:nvPr>
        </p:nvSpPr>
        <p:spPr>
          <a:xfrm>
            <a:off x="13920220" y="2932894"/>
            <a:ext cx="6280546" cy="8493740"/>
          </a:xfrm>
        </p:spPr>
        <p:txBody>
          <a:bodyPr/>
          <a:lstStyle/>
          <a:p>
            <a:r>
              <a:rPr lang="en-US" dirty="0"/>
              <a:t> </a:t>
            </a:r>
            <a:r>
              <a:rPr lang="en-US" dirty="0" smtClean="0"/>
              <a:t>    Three </a:t>
            </a:r>
            <a:r>
              <a:rPr lang="en-US" dirty="0"/>
              <a:t>key models emerged from the data. The first relates to how medical students learned through international travel. Various factors contributed to their learning, from cultural brokers to the types of activities they engaged in, the emotions those experiences elicited, and their reflections on how the experience compared to their expectations. Much of the learning came from informal situations outside the clinical setting. It’s plausible the clinical setting, with a white coat, changes the power dynamic. Despite still being cultural experts, locals in this situation are less likely to directly teach or correct the student. Importantly, misguided cultural brokers run the risk of reinforcing or teaching generalizations and stereotypes. </a:t>
            </a:r>
            <a:r>
              <a:rPr lang="en-US" dirty="0" smtClean="0"/>
              <a:t>Stark contrasts to </a:t>
            </a:r>
            <a:r>
              <a:rPr lang="en-US" dirty="0"/>
              <a:t>the home environment and </a:t>
            </a:r>
            <a:r>
              <a:rPr lang="en-US" dirty="0" smtClean="0"/>
              <a:t>group discussions fostered student reflection and facilitated learning. </a:t>
            </a:r>
            <a:r>
              <a:rPr lang="en-US" dirty="0"/>
              <a:t>Often, reflection and learning arose out of difficult or uncomfortable situations, that forced students to grapple </a:t>
            </a:r>
            <a:r>
              <a:rPr lang="en-US" dirty="0" smtClean="0"/>
              <a:t>with </a:t>
            </a:r>
            <a:r>
              <a:rPr lang="en-US" dirty="0"/>
              <a:t>their previously held attitudes and beliefs.</a:t>
            </a:r>
          </a:p>
          <a:p>
            <a:r>
              <a:rPr lang="en-US" dirty="0"/>
              <a:t>     The second model explains how international travel changed the way medical students see themselves practicing in the future. </a:t>
            </a:r>
            <a:r>
              <a:rPr lang="en-US" dirty="0" smtClean="0"/>
              <a:t>Supporting findings of </a:t>
            </a:r>
            <a:r>
              <a:rPr lang="en-US" dirty="0" err="1" smtClean="0"/>
              <a:t>Godkin</a:t>
            </a:r>
            <a:r>
              <a:rPr lang="en-US" dirty="0" smtClean="0"/>
              <a:t> et al. [9], participants </a:t>
            </a:r>
            <a:r>
              <a:rPr lang="en-US" dirty="0"/>
              <a:t>expressed a strengthened desire to work with the underserved </a:t>
            </a:r>
            <a:r>
              <a:rPr lang="en-US" dirty="0" smtClean="0"/>
              <a:t>and in primary care, as well as </a:t>
            </a:r>
            <a:r>
              <a:rPr lang="en-US" dirty="0"/>
              <a:t>greater comfort level working in resource poor settings. They also reported improved cross-cultural and interpersonal skills, and a greater recognition and appreciation for social determinants of health. </a:t>
            </a:r>
            <a:r>
              <a:rPr lang="en-US" dirty="0" smtClean="0"/>
              <a:t>Findings</a:t>
            </a:r>
            <a:r>
              <a:rPr lang="en-US" dirty="0" smtClean="0"/>
              <a:t> are consistent with research by Ramsey et al. who found that </a:t>
            </a:r>
            <a:r>
              <a:rPr lang="en-US" dirty="0"/>
              <a:t>74</a:t>
            </a:r>
            <a:r>
              <a:rPr lang="en-US" dirty="0" smtClean="0"/>
              <a:t>% of students who participated in an international health elective entered </a:t>
            </a:r>
            <a:r>
              <a:rPr lang="en-US" dirty="0"/>
              <a:t>primary care versus 43% of </a:t>
            </a:r>
            <a:r>
              <a:rPr lang="en-US" dirty="0" smtClean="0"/>
              <a:t>their comparison group [10].</a:t>
            </a:r>
            <a:r>
              <a:rPr lang="en-US" dirty="0"/>
              <a:t/>
            </a:r>
            <a:br>
              <a:rPr lang="en-US" dirty="0"/>
            </a:br>
            <a:r>
              <a:rPr lang="en-US" dirty="0" smtClean="0"/>
              <a:t>     </a:t>
            </a:r>
            <a:r>
              <a:rPr lang="en-US" dirty="0" smtClean="0"/>
              <a:t>The </a:t>
            </a:r>
            <a:r>
              <a:rPr lang="en-US" dirty="0"/>
              <a:t>third model addresses the very nature of medical student international travel, using student experience to formulate a theory of what ideal medical student global engagement would entail. Participants expressed a resounding need for international medical student trips to involve local community partnership. This was felt to promote sustainability, another key aspect to trip success</a:t>
            </a:r>
            <a:r>
              <a:rPr lang="en-US" dirty="0" smtClean="0"/>
              <a:t>. Students envisioned various methods of achieving sustainability, from teaching </a:t>
            </a:r>
            <a:r>
              <a:rPr lang="en-US" dirty="0"/>
              <a:t>and empowering community members, </a:t>
            </a:r>
            <a:r>
              <a:rPr lang="en-US" dirty="0" smtClean="0"/>
              <a:t>to providing continuity</a:t>
            </a:r>
            <a:r>
              <a:rPr lang="en-US" dirty="0"/>
              <a:t>, </a:t>
            </a:r>
            <a:r>
              <a:rPr lang="en-US" dirty="0" smtClean="0"/>
              <a:t>to a more </a:t>
            </a:r>
            <a:r>
              <a:rPr lang="en-US" dirty="0"/>
              <a:t>interdisciplinary </a:t>
            </a:r>
            <a:r>
              <a:rPr lang="en-US" dirty="0" smtClean="0"/>
              <a:t>approach </a:t>
            </a:r>
            <a:r>
              <a:rPr lang="en-US" dirty="0"/>
              <a:t>to </a:t>
            </a:r>
            <a:r>
              <a:rPr lang="en-US" dirty="0" smtClean="0"/>
              <a:t>health </a:t>
            </a:r>
            <a:r>
              <a:rPr lang="en-US" dirty="0"/>
              <a:t>care</a:t>
            </a:r>
            <a:r>
              <a:rPr lang="en-US" dirty="0" smtClean="0"/>
              <a:t>. </a:t>
            </a:r>
            <a:r>
              <a:rPr lang="en-US" dirty="0" smtClean="0"/>
              <a:t>Consistent with opinions expressed by global health experts [11],</a:t>
            </a:r>
            <a:r>
              <a:rPr lang="en-US" dirty="0" smtClean="0"/>
              <a:t> </a:t>
            </a:r>
            <a:r>
              <a:rPr lang="en-US" dirty="0" smtClean="0"/>
              <a:t>the majority of students </a:t>
            </a:r>
            <a:r>
              <a:rPr lang="en-US" dirty="0"/>
              <a:t>felt </a:t>
            </a:r>
            <a:r>
              <a:rPr lang="en-US" dirty="0" smtClean="0"/>
              <a:t>the need </a:t>
            </a:r>
            <a:r>
              <a:rPr lang="en-US" dirty="0"/>
              <a:t>for greater </a:t>
            </a:r>
            <a:r>
              <a:rPr lang="en-US" dirty="0" smtClean="0"/>
              <a:t>transparency, </a:t>
            </a:r>
            <a:r>
              <a:rPr lang="en-US" dirty="0"/>
              <a:t>stressing the importance of openly discussing the extractive nature of medical student travel in order to move closer to mitigating the unequal </a:t>
            </a:r>
            <a:r>
              <a:rPr lang="en-US" dirty="0" smtClean="0"/>
              <a:t>exchange.</a:t>
            </a:r>
            <a:endParaRPr lang="en-US" dirty="0"/>
          </a:p>
        </p:txBody>
      </p:sp>
      <p:sp>
        <p:nvSpPr>
          <p:cNvPr id="176" name="Text Placeholder 175"/>
          <p:cNvSpPr>
            <a:spLocks noGrp="1"/>
          </p:cNvSpPr>
          <p:nvPr>
            <p:ph type="body" sz="quarter" idx="22"/>
          </p:nvPr>
        </p:nvSpPr>
        <p:spPr/>
        <p:txBody>
          <a:bodyPr/>
          <a:lstStyle/>
          <a:p>
            <a:r>
              <a:rPr lang="en-US" dirty="0" smtClean="0"/>
              <a:t>RESULTS</a:t>
            </a:r>
            <a:endParaRPr lang="en-US" dirty="0"/>
          </a:p>
        </p:txBody>
      </p:sp>
      <p:sp>
        <p:nvSpPr>
          <p:cNvPr id="177" name="Text Placeholder 176"/>
          <p:cNvSpPr>
            <a:spLocks noGrp="1"/>
          </p:cNvSpPr>
          <p:nvPr>
            <p:ph type="body" sz="quarter" idx="23"/>
          </p:nvPr>
        </p:nvSpPr>
        <p:spPr>
          <a:xfrm>
            <a:off x="20554964" y="2926843"/>
            <a:ext cx="6280546" cy="3883248"/>
          </a:xfrm>
        </p:spPr>
        <p:txBody>
          <a:bodyPr/>
          <a:lstStyle/>
          <a:p>
            <a:r>
              <a:rPr lang="en-US" dirty="0" smtClean="0"/>
              <a:t>    One </a:t>
            </a:r>
            <a:r>
              <a:rPr lang="en-US" dirty="0"/>
              <a:t>limitation of the study was that the data collection and analysis process occurred only </a:t>
            </a:r>
            <a:r>
              <a:rPr lang="en-US" dirty="0" smtClean="0"/>
              <a:t>semi-iteratively </a:t>
            </a:r>
            <a:r>
              <a:rPr lang="en-US" dirty="0"/>
              <a:t>rather than entirely </a:t>
            </a:r>
            <a:r>
              <a:rPr lang="en-US" dirty="0" smtClean="0"/>
              <a:t>iteratively, </a:t>
            </a:r>
            <a:r>
              <a:rPr lang="en-US" dirty="0"/>
              <a:t>as grounded theory dictates. In addition, saturation of ideas may not have been reached in all themes, in particular the “How </a:t>
            </a:r>
            <a:r>
              <a:rPr lang="en-US" dirty="0" smtClean="0"/>
              <a:t>Learning </a:t>
            </a:r>
            <a:r>
              <a:rPr lang="en-US" dirty="0"/>
              <a:t>Occurred” theme which arose later in the data collection and analysis process. </a:t>
            </a:r>
            <a:r>
              <a:rPr lang="en-US" dirty="0" smtClean="0"/>
              <a:t>              </a:t>
            </a:r>
          </a:p>
          <a:p>
            <a:r>
              <a:rPr lang="en-US" dirty="0"/>
              <a:t> </a:t>
            </a:r>
            <a:r>
              <a:rPr lang="en-US" dirty="0" smtClean="0"/>
              <a:t>    Additionally</a:t>
            </a:r>
            <a:r>
              <a:rPr lang="en-US" dirty="0"/>
              <a:t>, this study was limited by selection bias; students self-select to go on international trips and may already be more interested in working with the </a:t>
            </a:r>
            <a:r>
              <a:rPr lang="en-US" dirty="0" smtClean="0"/>
              <a:t>underserved for example. </a:t>
            </a:r>
            <a:r>
              <a:rPr lang="en-US" dirty="0" smtClean="0"/>
              <a:t>Thus</a:t>
            </a:r>
            <a:r>
              <a:rPr lang="en-US" dirty="0"/>
              <a:t>, while the study suggests international travel is associated with positive </a:t>
            </a:r>
            <a:r>
              <a:rPr lang="en-US" dirty="0" smtClean="0"/>
              <a:t>outcomes, </a:t>
            </a:r>
            <a:r>
              <a:rPr lang="en-US" dirty="0"/>
              <a:t>a causal relationship cannot be </a:t>
            </a:r>
            <a:r>
              <a:rPr lang="en-US" dirty="0" smtClean="0"/>
              <a:t>identified. </a:t>
            </a:r>
          </a:p>
          <a:p>
            <a:r>
              <a:rPr lang="en-US" dirty="0"/>
              <a:t> </a:t>
            </a:r>
            <a:r>
              <a:rPr lang="en-US" dirty="0" smtClean="0"/>
              <a:t>    </a:t>
            </a:r>
            <a:r>
              <a:rPr lang="en-US" dirty="0" smtClean="0"/>
              <a:t>Data collection from </a:t>
            </a:r>
            <a:r>
              <a:rPr lang="en-US" dirty="0" smtClean="0"/>
              <a:t>participants who are further along in their careers would </a:t>
            </a:r>
            <a:r>
              <a:rPr lang="en-US" dirty="0" smtClean="0"/>
              <a:t>be </a:t>
            </a:r>
            <a:r>
              <a:rPr lang="en-US" dirty="0"/>
              <a:t>helpful in clarifying </a:t>
            </a:r>
            <a:r>
              <a:rPr lang="en-US" dirty="0" smtClean="0"/>
              <a:t>long-term outcomes. </a:t>
            </a:r>
            <a:endParaRPr lang="en-US" dirty="0" smtClean="0"/>
          </a:p>
          <a:p>
            <a:r>
              <a:rPr lang="en-US" dirty="0"/>
              <a:t> </a:t>
            </a:r>
            <a:r>
              <a:rPr lang="en-US" dirty="0" smtClean="0"/>
              <a:t>    Finally</a:t>
            </a:r>
            <a:r>
              <a:rPr lang="en-US" dirty="0"/>
              <a:t>, </a:t>
            </a:r>
            <a:r>
              <a:rPr lang="en-US" dirty="0" smtClean="0"/>
              <a:t>research assessing </a:t>
            </a:r>
            <a:r>
              <a:rPr lang="en-US" dirty="0"/>
              <a:t>short and long-term impacts of medical student travel </a:t>
            </a:r>
            <a:r>
              <a:rPr lang="en-US" dirty="0" smtClean="0"/>
              <a:t>on the international communities visited </a:t>
            </a:r>
            <a:r>
              <a:rPr lang="en-US" dirty="0"/>
              <a:t>would greatly aid in guiding sustainable and ethical </a:t>
            </a:r>
            <a:r>
              <a:rPr lang="en-US" dirty="0" smtClean="0"/>
              <a:t>travel. </a:t>
            </a:r>
            <a:endParaRPr lang="en-US" dirty="0"/>
          </a:p>
          <a:p>
            <a:endParaRPr lang="en-US" dirty="0"/>
          </a:p>
        </p:txBody>
      </p:sp>
      <p:sp>
        <p:nvSpPr>
          <p:cNvPr id="178" name="Text Placeholder 177"/>
          <p:cNvSpPr>
            <a:spLocks noGrp="1"/>
          </p:cNvSpPr>
          <p:nvPr>
            <p:ph type="body" sz="quarter" idx="24"/>
          </p:nvPr>
        </p:nvSpPr>
        <p:spPr>
          <a:xfrm>
            <a:off x="13872051" y="2653144"/>
            <a:ext cx="6286500" cy="428684"/>
          </a:xfrm>
        </p:spPr>
        <p:txBody>
          <a:bodyPr/>
          <a:lstStyle/>
          <a:p>
            <a:r>
              <a:rPr lang="en-US" dirty="0" smtClean="0"/>
              <a:t>DISCUSSION</a:t>
            </a:r>
            <a:endParaRPr lang="en-US" dirty="0"/>
          </a:p>
        </p:txBody>
      </p:sp>
      <p:sp>
        <p:nvSpPr>
          <p:cNvPr id="179" name="Text Placeholder 178"/>
          <p:cNvSpPr>
            <a:spLocks noGrp="1"/>
          </p:cNvSpPr>
          <p:nvPr>
            <p:ph type="body" sz="quarter" idx="25"/>
          </p:nvPr>
        </p:nvSpPr>
        <p:spPr>
          <a:xfrm>
            <a:off x="13920220" y="11168986"/>
            <a:ext cx="6279386" cy="428684"/>
          </a:xfrm>
        </p:spPr>
        <p:txBody>
          <a:bodyPr/>
          <a:lstStyle/>
          <a:p>
            <a:r>
              <a:rPr lang="en-US" dirty="0" smtClean="0"/>
              <a:t>CONCLUSIONS</a:t>
            </a:r>
            <a:endParaRPr lang="en-US" dirty="0"/>
          </a:p>
        </p:txBody>
      </p:sp>
      <p:sp>
        <p:nvSpPr>
          <p:cNvPr id="180" name="Text Placeholder 179"/>
          <p:cNvSpPr>
            <a:spLocks noGrp="1"/>
          </p:cNvSpPr>
          <p:nvPr>
            <p:ph type="body" sz="quarter" idx="26"/>
          </p:nvPr>
        </p:nvSpPr>
        <p:spPr>
          <a:xfrm>
            <a:off x="13912441" y="11482006"/>
            <a:ext cx="3384371" cy="4184869"/>
          </a:xfrm>
        </p:spPr>
        <p:txBody>
          <a:bodyPr/>
          <a:lstStyle/>
          <a:p>
            <a:r>
              <a:rPr lang="en-US" dirty="0" smtClean="0"/>
              <a:t>     Students </a:t>
            </a:r>
            <a:r>
              <a:rPr lang="en-US" dirty="0"/>
              <a:t>make complex judgments regarding the adequacy of healthcare provided in international settings and the factors influencing health outcomes. Their experiences reinforce their humanistic values and change the way they see themselves practicing in the future. C</a:t>
            </a:r>
            <a:r>
              <a:rPr lang="en-US" dirty="0" smtClean="0"/>
              <a:t>ommunity </a:t>
            </a:r>
            <a:r>
              <a:rPr lang="en-US" dirty="0" smtClean="0"/>
              <a:t>engagement, sustainability, and transparency  </a:t>
            </a:r>
            <a:r>
              <a:rPr lang="en-US" dirty="0" smtClean="0"/>
              <a:t>are key aspects of international trips considered essential </a:t>
            </a:r>
            <a:r>
              <a:rPr lang="en-US" dirty="0" smtClean="0"/>
              <a:t>by most participants. </a:t>
            </a:r>
          </a:p>
          <a:p>
            <a:r>
              <a:rPr lang="en-US" dirty="0"/>
              <a:t> </a:t>
            </a:r>
            <a:r>
              <a:rPr lang="en-US" dirty="0" smtClean="0"/>
              <a:t>    </a:t>
            </a:r>
            <a:r>
              <a:rPr lang="en-US" dirty="0" smtClean="0"/>
              <a:t>Further characterization </a:t>
            </a:r>
            <a:r>
              <a:rPr lang="en-US" dirty="0"/>
              <a:t>of the specific aspects of international medical trips that foster student </a:t>
            </a:r>
            <a:r>
              <a:rPr lang="en-US" dirty="0" smtClean="0"/>
              <a:t>growth and contribute positively to international communities is still needed.</a:t>
            </a:r>
            <a:endParaRPr lang="en-US" dirty="0"/>
          </a:p>
        </p:txBody>
      </p:sp>
      <p:sp>
        <p:nvSpPr>
          <p:cNvPr id="181" name="Text Placeholder 180"/>
          <p:cNvSpPr>
            <a:spLocks noGrp="1"/>
          </p:cNvSpPr>
          <p:nvPr>
            <p:ph type="body" sz="quarter" idx="27"/>
          </p:nvPr>
        </p:nvSpPr>
        <p:spPr>
          <a:xfrm>
            <a:off x="20574412" y="6485926"/>
            <a:ext cx="6279386" cy="428684"/>
          </a:xfrm>
        </p:spPr>
        <p:txBody>
          <a:bodyPr/>
          <a:lstStyle/>
          <a:p>
            <a:r>
              <a:rPr lang="en-US" dirty="0" smtClean="0"/>
              <a:t>REFERENCES</a:t>
            </a:r>
            <a:endParaRPr lang="en-US" dirty="0"/>
          </a:p>
        </p:txBody>
      </p:sp>
      <p:sp>
        <p:nvSpPr>
          <p:cNvPr id="182" name="Text Placeholder 181"/>
          <p:cNvSpPr>
            <a:spLocks noGrp="1"/>
          </p:cNvSpPr>
          <p:nvPr>
            <p:ph type="body" sz="quarter" idx="28"/>
          </p:nvPr>
        </p:nvSpPr>
        <p:spPr>
          <a:xfrm>
            <a:off x="20554964" y="6776930"/>
            <a:ext cx="6282531" cy="5619107"/>
          </a:xfrm>
        </p:spPr>
        <p:txBody>
          <a:bodyPr/>
          <a:lstStyle/>
          <a:p>
            <a:r>
              <a:rPr lang="en-US" sz="1200" dirty="0" smtClean="0"/>
              <a:t>1. </a:t>
            </a:r>
            <a:r>
              <a:rPr lang="en-US" sz="1200" dirty="0"/>
              <a:t>Margolis CZ, </a:t>
            </a:r>
            <a:r>
              <a:rPr lang="en-US" sz="1200" dirty="0" err="1"/>
              <a:t>Deckelbaum</a:t>
            </a:r>
            <a:r>
              <a:rPr lang="en-US" sz="1200" dirty="0"/>
              <a:t> RJ, </a:t>
            </a:r>
            <a:r>
              <a:rPr lang="en-US" sz="1200" dirty="0" err="1"/>
              <a:t>Henkin</a:t>
            </a:r>
            <a:r>
              <a:rPr lang="en-US" sz="1200" dirty="0"/>
              <a:t> Y, </a:t>
            </a:r>
            <a:r>
              <a:rPr lang="en-US" sz="1200" dirty="0" err="1"/>
              <a:t>Alkan</a:t>
            </a:r>
            <a:r>
              <a:rPr lang="en-US" sz="1200" dirty="0"/>
              <a:t> M. Bringing global issues to medical teaching. Lancet. 2002;359(9313),1253–1254.</a:t>
            </a:r>
          </a:p>
          <a:p>
            <a:r>
              <a:rPr lang="en-US" sz="1200" dirty="0"/>
              <a:t>2</a:t>
            </a:r>
            <a:r>
              <a:rPr lang="en-US" sz="1200" dirty="0" smtClean="0"/>
              <a:t>. Association </a:t>
            </a:r>
            <a:r>
              <a:rPr lang="en-US" sz="1200" dirty="0"/>
              <a:t>of American Medical Colleges. Medical School Graduation Questionnaire All Schools Reports. Washington, DC: Association of American Medical Colleges; 1979–2005.  </a:t>
            </a:r>
            <a:endParaRPr lang="en-US" sz="1200" dirty="0"/>
          </a:p>
          <a:p>
            <a:r>
              <a:rPr lang="en-US" sz="1200" dirty="0" smtClean="0"/>
              <a:t>3. </a:t>
            </a:r>
            <a:r>
              <a:rPr lang="en-US" sz="1200" dirty="0"/>
              <a:t>Jeffrey J, Dumont RA, Kim GY, </a:t>
            </a:r>
            <a:r>
              <a:rPr lang="en-US" sz="1200" dirty="0" err="1"/>
              <a:t>Kuo</a:t>
            </a:r>
            <a:r>
              <a:rPr lang="en-US" sz="1200" dirty="0"/>
              <a:t> T. Effects of international health electives on medical student learning and career choice: results of a systemic literature review. Family Medicine. 2011;43(1):21-8.</a:t>
            </a:r>
          </a:p>
          <a:p>
            <a:r>
              <a:rPr lang="en-US" sz="1200" dirty="0" smtClean="0"/>
              <a:t>4. </a:t>
            </a:r>
            <a:r>
              <a:rPr lang="en-US" sz="1200" dirty="0"/>
              <a:t>Song </a:t>
            </a:r>
            <a:r>
              <a:rPr lang="en-US" sz="1200" dirty="0" err="1"/>
              <a:t>Zd</a:t>
            </a:r>
            <a:r>
              <a:rPr lang="en-US" sz="1200" dirty="0"/>
              <a:t>, Chopra V, McMahon LF. Addressing the primary care workforce crisis. American Journal of Managed Care. 2015;21(8):e452-4</a:t>
            </a:r>
            <a:r>
              <a:rPr lang="en-US" sz="1200" dirty="0" smtClean="0"/>
              <a:t>.</a:t>
            </a:r>
          </a:p>
          <a:p>
            <a:r>
              <a:rPr lang="en-US" sz="1200" dirty="0"/>
              <a:t>5. Thompson MJ, Huntington MK, Hunt DD, </a:t>
            </a:r>
            <a:r>
              <a:rPr lang="en-US" sz="1200" dirty="0" err="1"/>
              <a:t>Pinsky</a:t>
            </a:r>
            <a:r>
              <a:rPr lang="en-US" sz="1200" dirty="0"/>
              <a:t> LE, Brodie JJ. Educational effects of international health electives on U.S. and Canadian medical students and residents: a literature review. Academic Medicine. 2003;78:342–347  </a:t>
            </a:r>
          </a:p>
          <a:p>
            <a:r>
              <a:rPr lang="en-US" sz="1200" dirty="0" smtClean="0"/>
              <a:t>6. McKinley </a:t>
            </a:r>
            <a:r>
              <a:rPr lang="en-US" sz="1200" dirty="0"/>
              <a:t>DW, Williams SR, </a:t>
            </a:r>
            <a:r>
              <a:rPr lang="en-US" sz="1200" dirty="0" err="1"/>
              <a:t>Norcini</a:t>
            </a:r>
            <a:r>
              <a:rPr lang="en-US" sz="1200" dirty="0"/>
              <a:t> JJ, Anderson MB. International exchange programs and U.S. Medical Schools. Academic Medicine. 2008;83:53-57.   </a:t>
            </a:r>
          </a:p>
          <a:p>
            <a:r>
              <a:rPr lang="en-US" sz="1200" dirty="0" smtClean="0"/>
              <a:t>7. </a:t>
            </a:r>
            <a:r>
              <a:rPr lang="en-US" sz="1200" dirty="0" err="1"/>
              <a:t>Houpt</a:t>
            </a:r>
            <a:r>
              <a:rPr lang="en-US" sz="1200" dirty="0"/>
              <a:t> ER, Pearson RD, Hall TL. Three domains of competency in global health education: recommendations for all medical students. Academic Medicine. 2007;82(3):222.  </a:t>
            </a:r>
            <a:endParaRPr lang="en-US" sz="1200" dirty="0" smtClean="0"/>
          </a:p>
          <a:p>
            <a:r>
              <a:rPr lang="en-US" sz="1200" dirty="0" smtClean="0"/>
              <a:t>8. </a:t>
            </a:r>
            <a:r>
              <a:rPr lang="en-US" sz="1200" dirty="0"/>
              <a:t>Watling CJ, </a:t>
            </a:r>
            <a:r>
              <a:rPr lang="en-US" sz="1200" dirty="0" err="1"/>
              <a:t>Lingard</a:t>
            </a:r>
            <a:r>
              <a:rPr lang="en-US" sz="1200" dirty="0"/>
              <a:t> L. Grounded theory in medical education research: AMEE Guide No. 70. Medical Teacher. 2012; 34:10, 850-861</a:t>
            </a:r>
            <a:r>
              <a:rPr lang="en-US" sz="1200" dirty="0" smtClean="0"/>
              <a:t>.</a:t>
            </a:r>
            <a:r>
              <a:rPr lang="en-US" sz="1200" dirty="0"/>
              <a:t>   </a:t>
            </a:r>
          </a:p>
          <a:p>
            <a:r>
              <a:rPr lang="en-US" sz="1200" dirty="0"/>
              <a:t>9</a:t>
            </a:r>
            <a:r>
              <a:rPr lang="en-US" sz="1200" dirty="0" smtClean="0"/>
              <a:t>. </a:t>
            </a:r>
            <a:r>
              <a:rPr lang="en-US" sz="1200" dirty="0" err="1" smtClean="0"/>
              <a:t>Godkin</a:t>
            </a:r>
            <a:r>
              <a:rPr lang="en-US" sz="1200" dirty="0" smtClean="0"/>
              <a:t> </a:t>
            </a:r>
            <a:r>
              <a:rPr lang="en-US" sz="1200" dirty="0"/>
              <a:t>M, </a:t>
            </a:r>
            <a:r>
              <a:rPr lang="en-US" sz="1200" dirty="0" err="1"/>
              <a:t>Savageau</a:t>
            </a:r>
            <a:r>
              <a:rPr lang="en-US" sz="1200" dirty="0"/>
              <a:t> J. The effect of medical students’ international experience on attitudes toward serving underserved multicultural populations. Family Medicine. 2003;35:273–278.   </a:t>
            </a:r>
            <a:endParaRPr lang="en-US" sz="1200" dirty="0" smtClean="0"/>
          </a:p>
          <a:p>
            <a:r>
              <a:rPr lang="en-US" sz="1200" dirty="0" smtClean="0"/>
              <a:t>10. </a:t>
            </a:r>
            <a:r>
              <a:rPr lang="en-US" sz="1200" dirty="0"/>
              <a:t>Ramsey AH, </a:t>
            </a:r>
            <a:r>
              <a:rPr lang="en-US" sz="1200" dirty="0" err="1"/>
              <a:t>Haq</a:t>
            </a:r>
            <a:r>
              <a:rPr lang="en-US" sz="1200" dirty="0"/>
              <a:t> C, </a:t>
            </a:r>
            <a:r>
              <a:rPr lang="en-US" sz="1200" dirty="0" err="1"/>
              <a:t>Gjerde</a:t>
            </a:r>
            <a:r>
              <a:rPr lang="en-US" sz="1200" dirty="0"/>
              <a:t> CL, Rothenberg D. Career influence of an international health experience during medical school. Family Medicine. 2004;36(6), 412–416. </a:t>
            </a:r>
            <a:endParaRPr lang="en-US" sz="1200" dirty="0"/>
          </a:p>
          <a:p>
            <a:r>
              <a:rPr lang="en-US" sz="1200" dirty="0" smtClean="0"/>
              <a:t>11. Gupta </a:t>
            </a:r>
            <a:r>
              <a:rPr lang="en-US" sz="1200" dirty="0"/>
              <a:t>R, Farmer PE. International electives: maximizing the opportunity to learn and contribute. Medscape General Medicine. 2005;7(2):78.   </a:t>
            </a:r>
            <a:endParaRPr lang="en-US" sz="1200" dirty="0" smtClean="0"/>
          </a:p>
        </p:txBody>
      </p:sp>
      <p:sp>
        <p:nvSpPr>
          <p:cNvPr id="183" name="Text Placeholder 182"/>
          <p:cNvSpPr>
            <a:spLocks noGrp="1"/>
          </p:cNvSpPr>
          <p:nvPr>
            <p:ph type="body" sz="quarter" idx="29"/>
          </p:nvPr>
        </p:nvSpPr>
        <p:spPr>
          <a:xfrm>
            <a:off x="20574412" y="12308009"/>
            <a:ext cx="6279386" cy="428684"/>
          </a:xfrm>
        </p:spPr>
        <p:txBody>
          <a:bodyPr/>
          <a:lstStyle/>
          <a:p>
            <a:r>
              <a:rPr lang="en-US" dirty="0" smtClean="0"/>
              <a:t>ACKNOWLEDGMENTS</a:t>
            </a:r>
            <a:endParaRPr lang="en-US" dirty="0"/>
          </a:p>
        </p:txBody>
      </p:sp>
      <p:sp>
        <p:nvSpPr>
          <p:cNvPr id="184" name="Text Placeholder 183"/>
          <p:cNvSpPr>
            <a:spLocks noGrp="1"/>
          </p:cNvSpPr>
          <p:nvPr>
            <p:ph type="body" sz="quarter" idx="30"/>
          </p:nvPr>
        </p:nvSpPr>
        <p:spPr>
          <a:xfrm>
            <a:off x="20574412" y="12701587"/>
            <a:ext cx="6282531" cy="1556457"/>
          </a:xfrm>
        </p:spPr>
        <p:txBody>
          <a:bodyPr/>
          <a:lstStyle/>
          <a:p>
            <a:r>
              <a:rPr lang="en-US" dirty="0" smtClean="0"/>
              <a:t>I would like to thank my advisor, Dr. </a:t>
            </a:r>
            <a:r>
              <a:rPr lang="en-US" dirty="0" err="1" smtClean="0"/>
              <a:t>Eidson</a:t>
            </a:r>
            <a:r>
              <a:rPr lang="en-US" dirty="0" smtClean="0"/>
              <a:t>-Ton, </a:t>
            </a:r>
            <a:r>
              <a:rPr lang="en-US" dirty="0" smtClean="0"/>
              <a:t>for her ongoing support and guidance. I would also like to acknowledge the generosity of my fellow classmates who took time out of their busy schedules to participate in this study. Finally, thank you to the UC Davis School of Medicine’s Scholarly Project Option, which provided the structure and motivation for this research. </a:t>
            </a:r>
            <a:endParaRPr lang="en-US" dirty="0"/>
          </a:p>
        </p:txBody>
      </p:sp>
      <p:sp>
        <p:nvSpPr>
          <p:cNvPr id="185" name="Text Placeholder 184"/>
          <p:cNvSpPr>
            <a:spLocks noGrp="1"/>
          </p:cNvSpPr>
          <p:nvPr>
            <p:ph type="body" sz="quarter" idx="95"/>
          </p:nvPr>
        </p:nvSpPr>
        <p:spPr>
          <a:xfrm>
            <a:off x="20554964" y="2649220"/>
            <a:ext cx="6281539" cy="428684"/>
          </a:xfrm>
        </p:spPr>
        <p:txBody>
          <a:bodyPr/>
          <a:lstStyle/>
          <a:p>
            <a:r>
              <a:rPr lang="en-US" dirty="0" smtClean="0"/>
              <a:t>LIMITATIONS/FURTHER STUDY</a:t>
            </a:r>
            <a:endParaRPr lang="en-US" dirty="0"/>
          </a:p>
        </p:txBody>
      </p:sp>
      <p:sp>
        <p:nvSpPr>
          <p:cNvPr id="186" name="Text Placeholder 185"/>
          <p:cNvSpPr>
            <a:spLocks noGrp="1"/>
          </p:cNvSpPr>
          <p:nvPr>
            <p:ph type="body" sz="quarter" idx="96"/>
          </p:nvPr>
        </p:nvSpPr>
        <p:spPr>
          <a:xfrm>
            <a:off x="565116" y="9941993"/>
            <a:ext cx="6285508" cy="3797070"/>
          </a:xfrm>
        </p:spPr>
        <p:txBody>
          <a:bodyPr/>
          <a:lstStyle/>
          <a:p>
            <a:r>
              <a:rPr lang="en-US" dirty="0" smtClean="0"/>
              <a:t>     In </a:t>
            </a:r>
            <a:r>
              <a:rPr lang="en-US" dirty="0"/>
              <a:t>order to create an explanatory theory of how international experiences contribute to medical students learning and influence career interests, a constructivist grounded theory approach was </a:t>
            </a:r>
            <a:r>
              <a:rPr lang="en-US" dirty="0" smtClean="0"/>
              <a:t>used. </a:t>
            </a:r>
            <a:endParaRPr lang="en-US" dirty="0"/>
          </a:p>
          <a:p>
            <a:r>
              <a:rPr lang="en-US" dirty="0" smtClean="0"/>
              <a:t>     A </a:t>
            </a:r>
            <a:r>
              <a:rPr lang="en-US" dirty="0"/>
              <a:t>purposive sample of medical students were recruited from a single US medical school. All medical students from years one through four were sent a recruitment email. Interested medical students were </a:t>
            </a:r>
            <a:r>
              <a:rPr lang="en-US" dirty="0" smtClean="0"/>
              <a:t>interviewed. The </a:t>
            </a:r>
            <a:r>
              <a:rPr lang="en-US" dirty="0"/>
              <a:t>study was approved by the University's Institutional Review Board. </a:t>
            </a:r>
          </a:p>
          <a:p>
            <a:r>
              <a:rPr lang="en-US" dirty="0" smtClean="0"/>
              <a:t>     Nineteen</a:t>
            </a:r>
            <a:r>
              <a:rPr lang="en-US" dirty="0"/>
              <a:t> </a:t>
            </a:r>
            <a:r>
              <a:rPr lang="en-US" dirty="0" smtClean="0"/>
              <a:t>(</a:t>
            </a:r>
            <a:r>
              <a:rPr lang="en-US" dirty="0"/>
              <a:t>8 male, 11 female) medical </a:t>
            </a:r>
            <a:r>
              <a:rPr lang="en-US" dirty="0" smtClean="0"/>
              <a:t>students, </a:t>
            </a:r>
            <a:r>
              <a:rPr lang="en-US" dirty="0"/>
              <a:t>representing all four years and a range of medical and surgical specialty </a:t>
            </a:r>
            <a:r>
              <a:rPr lang="en-US" dirty="0" smtClean="0"/>
              <a:t>interests, participated </a:t>
            </a:r>
            <a:r>
              <a:rPr lang="en-US" dirty="0"/>
              <a:t>in individual, semi-structured interviews lasting up to one hour. Interviews were recorded and transcribed verbatim without </a:t>
            </a:r>
            <a:r>
              <a:rPr lang="en-US" dirty="0" smtClean="0"/>
              <a:t>personal identification. </a:t>
            </a:r>
            <a:r>
              <a:rPr lang="en-US" dirty="0"/>
              <a:t>Interview data were analyzed using the comparative method standard to grounded theory </a:t>
            </a:r>
            <a:r>
              <a:rPr lang="en-US" dirty="0" smtClean="0"/>
              <a:t>[8]. </a:t>
            </a:r>
            <a:r>
              <a:rPr lang="en-US" dirty="0"/>
              <a:t>Analysis began after one half of interviews had been transcribed and </a:t>
            </a:r>
            <a:r>
              <a:rPr lang="en-US" dirty="0" smtClean="0"/>
              <a:t>thus informed </a:t>
            </a:r>
            <a:r>
              <a:rPr lang="en-US" dirty="0"/>
              <a:t>further data collection; initial transcripts were read and emerging themes identified, with some themes intentionally explored in greater detail in subsequent interviews.  </a:t>
            </a:r>
          </a:p>
        </p:txBody>
      </p:sp>
      <p:sp>
        <p:nvSpPr>
          <p:cNvPr id="187" name="Text Placeholder 186"/>
          <p:cNvSpPr>
            <a:spLocks noGrp="1"/>
          </p:cNvSpPr>
          <p:nvPr>
            <p:ph type="body" sz="quarter" idx="107"/>
          </p:nvPr>
        </p:nvSpPr>
        <p:spPr>
          <a:xfrm>
            <a:off x="564684" y="7049786"/>
            <a:ext cx="3763044" cy="2892207"/>
          </a:xfrm>
        </p:spPr>
        <p:txBody>
          <a:bodyPr/>
          <a:lstStyle/>
          <a:p>
            <a:r>
              <a:rPr lang="en-US" dirty="0" smtClean="0"/>
              <a:t>     Given </a:t>
            </a:r>
            <a:r>
              <a:rPr lang="en-US" dirty="0"/>
              <a:t>one of the biggest obstacles to international health electives is funding </a:t>
            </a:r>
            <a:r>
              <a:rPr lang="en-US" dirty="0" smtClean="0"/>
              <a:t>[</a:t>
            </a:r>
            <a:r>
              <a:rPr lang="en-US" dirty="0"/>
              <a:t>6</a:t>
            </a:r>
            <a:r>
              <a:rPr lang="en-US" dirty="0" smtClean="0"/>
              <a:t>], </a:t>
            </a:r>
            <a:r>
              <a:rPr lang="en-US" dirty="0"/>
              <a:t>and institutions seek justification to continually invest in and sustain an international health program, the present study seeks to further </a:t>
            </a:r>
            <a:r>
              <a:rPr lang="en-US" dirty="0" smtClean="0"/>
              <a:t>understand the </a:t>
            </a:r>
            <a:r>
              <a:rPr lang="en-US" dirty="0"/>
              <a:t>type of experience best suited to medical student education </a:t>
            </a:r>
            <a:r>
              <a:rPr lang="en-US" dirty="0" smtClean="0"/>
              <a:t>by exploring </a:t>
            </a:r>
            <a:r>
              <a:rPr lang="en-US" dirty="0" smtClean="0"/>
              <a:t>how </a:t>
            </a:r>
            <a:r>
              <a:rPr lang="en-US" dirty="0"/>
              <a:t>learning occurs during international </a:t>
            </a:r>
            <a:r>
              <a:rPr lang="en-US" dirty="0" smtClean="0"/>
              <a:t>experiences and corresponding </a:t>
            </a:r>
            <a:r>
              <a:rPr lang="en-US" dirty="0"/>
              <a:t>effects on career </a:t>
            </a:r>
            <a:r>
              <a:rPr lang="en-US" dirty="0" smtClean="0"/>
              <a:t>interests. </a:t>
            </a:r>
            <a:endParaRPr lang="en-US" dirty="0"/>
          </a:p>
          <a:p>
            <a:endParaRPr lang="en-US" dirty="0"/>
          </a:p>
        </p:txBody>
      </p:sp>
      <p:sp>
        <p:nvSpPr>
          <p:cNvPr id="189" name="Text Placeholder 188"/>
          <p:cNvSpPr>
            <a:spLocks noGrp="1"/>
          </p:cNvSpPr>
          <p:nvPr>
            <p:ph type="body" sz="quarter" idx="116"/>
          </p:nvPr>
        </p:nvSpPr>
        <p:spPr>
          <a:xfrm>
            <a:off x="3098310" y="13434809"/>
            <a:ext cx="3899827" cy="2892207"/>
          </a:xfrm>
        </p:spPr>
        <p:txBody>
          <a:bodyPr/>
          <a:lstStyle/>
          <a:p>
            <a:r>
              <a:rPr lang="en-US" dirty="0" smtClean="0"/>
              <a:t>     Once </a:t>
            </a:r>
            <a:r>
              <a:rPr lang="en-US" dirty="0"/>
              <a:t>coding was complete, re-analysis occurred in order to elicit the relationships between concepts and move from the categorical to the conceptual, thus identifying an interpretive model that would not only account for </a:t>
            </a:r>
            <a:r>
              <a:rPr lang="en-US" dirty="0" smtClean="0"/>
              <a:t>these </a:t>
            </a:r>
            <a:r>
              <a:rPr lang="en-US" dirty="0"/>
              <a:t>data but render them </a:t>
            </a:r>
            <a:r>
              <a:rPr lang="en-US" dirty="0" smtClean="0"/>
              <a:t>meaningful [</a:t>
            </a:r>
            <a:r>
              <a:rPr lang="en-US" dirty="0" smtClean="0"/>
              <a:t>8</a:t>
            </a:r>
            <a:r>
              <a:rPr lang="en-US" dirty="0" smtClean="0"/>
              <a:t>]. </a:t>
            </a:r>
            <a:r>
              <a:rPr lang="en-US" dirty="0"/>
              <a:t>The theory was then re-examined in the context of relevant published literature, with an emphasis on how it furthered or challenged existing theoretical constructs. </a:t>
            </a:r>
          </a:p>
          <a:p>
            <a:endParaRPr lang="en-US" dirty="0"/>
          </a:p>
        </p:txBody>
      </p:sp>
      <p:sp>
        <p:nvSpPr>
          <p:cNvPr id="190" name="Text Placeholder 189"/>
          <p:cNvSpPr>
            <a:spLocks noGrp="1"/>
          </p:cNvSpPr>
          <p:nvPr>
            <p:ph type="body" sz="quarter" idx="117"/>
          </p:nvPr>
        </p:nvSpPr>
        <p:spPr>
          <a:xfrm>
            <a:off x="7230631" y="6900646"/>
            <a:ext cx="6285508" cy="510016"/>
          </a:xfrm>
        </p:spPr>
        <p:txBody>
          <a:bodyPr/>
          <a:lstStyle/>
          <a:p>
            <a:r>
              <a:rPr lang="en-US" sz="800" b="1" dirty="0" smtClean="0"/>
              <a:t>Figure 3. </a:t>
            </a:r>
            <a:r>
              <a:rPr lang="en-US" sz="800" dirty="0" smtClean="0"/>
              <a:t>A conceptual diagram representing three models that emerged from medical </a:t>
            </a:r>
            <a:r>
              <a:rPr lang="en-US" sz="800" dirty="0" smtClean="0"/>
              <a:t>students’ </a:t>
            </a:r>
            <a:r>
              <a:rPr lang="en-US" sz="800" dirty="0" smtClean="0"/>
              <a:t>insights from international travel and how those three models relate and inform each other. </a:t>
            </a:r>
            <a:endParaRPr lang="en-US" sz="800" dirty="0"/>
          </a:p>
        </p:txBody>
      </p:sp>
      <p:sp>
        <p:nvSpPr>
          <p:cNvPr id="191" name="Text Placeholder 190"/>
          <p:cNvSpPr>
            <a:spLocks noGrp="1"/>
          </p:cNvSpPr>
          <p:nvPr>
            <p:ph type="body" sz="quarter" idx="118"/>
          </p:nvPr>
        </p:nvSpPr>
        <p:spPr>
          <a:xfrm>
            <a:off x="4206948" y="8984119"/>
            <a:ext cx="2791189" cy="756238"/>
          </a:xfrm>
        </p:spPr>
        <p:txBody>
          <a:bodyPr/>
          <a:lstStyle/>
          <a:p>
            <a:r>
              <a:rPr lang="en-US" sz="800" dirty="0" smtClean="0"/>
              <a:t>Fig 1. Percentages of US medical graduates having participated in international rotations as reported to the Association of American Medical Colleges in their Annual </a:t>
            </a:r>
            <a:r>
              <a:rPr lang="en-US" sz="800" dirty="0"/>
              <a:t>M</a:t>
            </a:r>
            <a:r>
              <a:rPr lang="en-US" sz="800" dirty="0" smtClean="0"/>
              <a:t>edical Student </a:t>
            </a:r>
            <a:r>
              <a:rPr lang="en-US" sz="800" dirty="0" smtClean="0"/>
              <a:t>Questionnaire [7]. </a:t>
            </a:r>
            <a:endParaRPr lang="en-US" sz="800" dirty="0"/>
          </a:p>
        </p:txBody>
      </p:sp>
      <p:sp>
        <p:nvSpPr>
          <p:cNvPr id="192" name="Text Placeholder 191"/>
          <p:cNvSpPr>
            <a:spLocks noGrp="1"/>
          </p:cNvSpPr>
          <p:nvPr>
            <p:ph type="body" sz="quarter" idx="119"/>
          </p:nvPr>
        </p:nvSpPr>
        <p:spPr>
          <a:xfrm>
            <a:off x="17188877" y="15434018"/>
            <a:ext cx="2813925" cy="510016"/>
          </a:xfrm>
        </p:spPr>
        <p:txBody>
          <a:bodyPr/>
          <a:lstStyle/>
          <a:p>
            <a:r>
              <a:rPr lang="en-US" sz="800" dirty="0" smtClean="0"/>
              <a:t>Fig 4. UC Davis medical student, David Roldan, teaches  the use of clay water filters, </a:t>
            </a:r>
            <a:r>
              <a:rPr lang="en-US" sz="800" dirty="0" err="1" smtClean="0"/>
              <a:t>Azama</a:t>
            </a:r>
            <a:r>
              <a:rPr lang="en-US" sz="800" dirty="0" smtClean="0"/>
              <a:t>, </a:t>
            </a:r>
            <a:r>
              <a:rPr lang="en-US" sz="800" dirty="0" err="1" smtClean="0"/>
              <a:t>Eduador</a:t>
            </a:r>
            <a:r>
              <a:rPr lang="en-US" sz="800" dirty="0" smtClean="0"/>
              <a:t>. </a:t>
            </a:r>
            <a:endParaRPr lang="en-US" sz="800" dirty="0"/>
          </a:p>
        </p:txBody>
      </p:sp>
      <p:sp>
        <p:nvSpPr>
          <p:cNvPr id="193" name="Text Placeholder 192"/>
          <p:cNvSpPr>
            <a:spLocks noGrp="1"/>
          </p:cNvSpPr>
          <p:nvPr>
            <p:ph type="body" sz="quarter" idx="120"/>
          </p:nvPr>
        </p:nvSpPr>
        <p:spPr>
          <a:xfrm>
            <a:off x="7352971" y="8093296"/>
            <a:ext cx="2586567" cy="1125570"/>
          </a:xfrm>
        </p:spPr>
        <p:txBody>
          <a:bodyPr/>
          <a:lstStyle/>
          <a:p>
            <a:r>
              <a:rPr lang="en-US" dirty="0" smtClean="0"/>
              <a:t>“A lot [of the learning] is how much reflection the program instills in the participants.”[P3]</a:t>
            </a:r>
            <a:endParaRPr lang="en-US" dirty="0"/>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p:txBody>
          <a:bodyPr/>
          <a:lstStyle/>
          <a:p>
            <a:endParaRPr lang="en-US"/>
          </a:p>
        </p:txBody>
      </p:sp>
      <p:sp>
        <p:nvSpPr>
          <p:cNvPr id="196" name="Text Placeholder 195"/>
          <p:cNvSpPr>
            <a:spLocks noGrp="1"/>
          </p:cNvSpPr>
          <p:nvPr>
            <p:ph type="body" sz="quarter" idx="123"/>
          </p:nvPr>
        </p:nvSpPr>
        <p:spPr/>
        <p:txBody>
          <a:bodyPr/>
          <a:lstStyle/>
          <a:p>
            <a:endParaRPr lang="en-US"/>
          </a:p>
        </p:txBody>
      </p:sp>
      <p:sp>
        <p:nvSpPr>
          <p:cNvPr id="197" name="Text Placeholder 196"/>
          <p:cNvSpPr>
            <a:spLocks noGrp="1"/>
          </p:cNvSpPr>
          <p:nvPr>
            <p:ph type="body" sz="quarter" idx="124"/>
          </p:nvPr>
        </p:nvSpPr>
        <p:spPr>
          <a:xfrm>
            <a:off x="520367" y="15496903"/>
            <a:ext cx="2495964" cy="510016"/>
          </a:xfrm>
        </p:spPr>
        <p:txBody>
          <a:bodyPr/>
          <a:lstStyle/>
          <a:p>
            <a:r>
              <a:rPr lang="en-US" sz="800" dirty="0" smtClean="0"/>
              <a:t>Fig 2. A conceptual diagram of </a:t>
            </a:r>
            <a:r>
              <a:rPr lang="en-US" sz="800" dirty="0" smtClean="0"/>
              <a:t>grounded theory</a:t>
            </a:r>
            <a:r>
              <a:rPr lang="en-US" sz="800" dirty="0" smtClean="0"/>
              <a:t>.</a:t>
            </a:r>
            <a:endParaRPr lang="en-US" sz="800" dirty="0"/>
          </a:p>
        </p:txBody>
      </p:sp>
      <p:sp>
        <p:nvSpPr>
          <p:cNvPr id="188" name="Picture Placeholder 187"/>
          <p:cNvSpPr>
            <a:spLocks noGrp="1"/>
          </p:cNvSpPr>
          <p:nvPr>
            <p:ph type="pic" sz="quarter" idx="115"/>
          </p:nvPr>
        </p:nvSpPr>
        <p:spPr/>
      </p:sp>
      <p:sp>
        <p:nvSpPr>
          <p:cNvPr id="199" name="Picture Placeholder 198"/>
          <p:cNvSpPr>
            <a:spLocks noGrp="1"/>
          </p:cNvSpPr>
          <p:nvPr>
            <p:ph type="pic" sz="quarter" idx="126"/>
          </p:nvPr>
        </p:nvSpPr>
        <p:spPr/>
      </p:sp>
      <p:sp>
        <p:nvSpPr>
          <p:cNvPr id="200" name="Picture Placeholder 199"/>
          <p:cNvSpPr>
            <a:spLocks noGrp="1"/>
          </p:cNvSpPr>
          <p:nvPr>
            <p:ph type="pic" sz="quarter" idx="127"/>
          </p:nvPr>
        </p:nvSpPr>
        <p:spPr/>
      </p:sp>
      <p:pic>
        <p:nvPicPr>
          <p:cNvPr id="5" name="Picture Placeholder 4"/>
          <p:cNvPicPr preferRelativeResize="0">
            <a:picLocks noGrp="1"/>
          </p:cNvPicPr>
          <p:nvPr>
            <p:ph type="pic" sz="quarter" idx="135"/>
          </p:nvPr>
        </p:nvPicPr>
        <p:blipFill>
          <a:blip r:embed="rId5" cstate="print">
            <a:extLst>
              <a:ext uri="{28A0092B-C50C-407E-A947-70E740481C1C}">
                <a14:useLocalDpi xmlns:a14="http://schemas.microsoft.com/office/drawing/2010/main" val="0"/>
              </a:ext>
            </a:extLst>
          </a:blip>
          <a:stretch>
            <a:fillRect/>
          </a:stretch>
        </p:blipFill>
        <p:spPr>
          <a:xfrm>
            <a:off x="21762858" y="14371757"/>
            <a:ext cx="3599411" cy="1018309"/>
          </a:xfrm>
          <a:solidFill>
            <a:schemeClr val="accent3">
              <a:lumMod val="60000"/>
              <a:lumOff val="40000"/>
              <a:alpha val="50000"/>
            </a:schemeClr>
          </a:solidFill>
        </p:spPr>
      </p:pic>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a:xfrm>
            <a:off x="3662362" y="1108128"/>
            <a:ext cx="20107276" cy="598230"/>
          </a:xfrm>
        </p:spPr>
        <p:txBody>
          <a:bodyPr>
            <a:normAutofit lnSpcReduction="10000"/>
          </a:bodyPr>
          <a:lstStyle/>
          <a:p>
            <a:r>
              <a:rPr lang="en-US" dirty="0" smtClean="0"/>
              <a:t>Charlotte Pickett, Hayley </a:t>
            </a:r>
            <a:r>
              <a:rPr lang="en-US" dirty="0" err="1" smtClean="0"/>
              <a:t>Rousek</a:t>
            </a:r>
            <a:r>
              <a:rPr lang="en-US" dirty="0" smtClean="0"/>
              <a:t>, W. Suzanne </a:t>
            </a:r>
            <a:r>
              <a:rPr lang="en-US" dirty="0" err="1" smtClean="0"/>
              <a:t>Eidson</a:t>
            </a:r>
            <a:r>
              <a:rPr lang="en-US" dirty="0" smtClean="0"/>
              <a:t>-Ton</a:t>
            </a:r>
            <a:r>
              <a:rPr lang="en-US" smtClean="0"/>
              <a:t>, MD</a:t>
            </a:r>
            <a:endParaRPr lang="en-US" dirty="0"/>
          </a:p>
        </p:txBody>
      </p:sp>
      <p:sp>
        <p:nvSpPr>
          <p:cNvPr id="224" name="Text Placeholder 223"/>
          <p:cNvSpPr>
            <a:spLocks noGrp="1"/>
          </p:cNvSpPr>
          <p:nvPr>
            <p:ph type="body" sz="quarter" idx="184"/>
          </p:nvPr>
        </p:nvSpPr>
        <p:spPr>
          <a:xfrm>
            <a:off x="3662362" y="1707718"/>
            <a:ext cx="20107276" cy="634555"/>
          </a:xfrm>
        </p:spPr>
        <p:txBody>
          <a:bodyPr/>
          <a:lstStyle/>
          <a:p>
            <a:r>
              <a:rPr lang="en-US" dirty="0" smtClean="0"/>
              <a:t>UC Davis School of Medicine and the Rural Program in Medical Education </a:t>
            </a:r>
            <a:endParaRPr lang="en-US" dirty="0"/>
          </a:p>
        </p:txBody>
      </p:sp>
      <p:sp>
        <p:nvSpPr>
          <p:cNvPr id="225" name="Text Placeholder 224"/>
          <p:cNvSpPr>
            <a:spLocks noGrp="1"/>
          </p:cNvSpPr>
          <p:nvPr>
            <p:ph type="body" sz="quarter" idx="185"/>
          </p:nvPr>
        </p:nvSpPr>
        <p:spPr>
          <a:xfrm>
            <a:off x="2069732" y="257769"/>
            <a:ext cx="23292537" cy="1061446"/>
          </a:xfrm>
        </p:spPr>
        <p:txBody>
          <a:bodyPr>
            <a:normAutofit/>
          </a:bodyPr>
          <a:lstStyle/>
          <a:p>
            <a:r>
              <a:rPr lang="en-US" dirty="0" smtClean="0"/>
              <a:t>Medical Students</a:t>
            </a:r>
            <a:r>
              <a:rPr lang="en-US" dirty="0"/>
              <a:t>’ </a:t>
            </a:r>
            <a:r>
              <a:rPr lang="en-US" dirty="0" smtClean="0"/>
              <a:t>Insights </a:t>
            </a:r>
            <a:r>
              <a:rPr lang="en-US" dirty="0"/>
              <a:t>on </a:t>
            </a:r>
            <a:r>
              <a:rPr lang="en-US" dirty="0" smtClean="0"/>
              <a:t>International </a:t>
            </a:r>
            <a:r>
              <a:rPr lang="en-US" dirty="0"/>
              <a:t>E</a:t>
            </a:r>
            <a:r>
              <a:rPr lang="en-US" dirty="0" smtClean="0"/>
              <a:t>xperiences </a:t>
            </a:r>
            <a:r>
              <a:rPr lang="en-US" dirty="0"/>
              <a:t>and their R</a:t>
            </a:r>
            <a:r>
              <a:rPr lang="en-US" dirty="0" smtClean="0"/>
              <a:t>ole </a:t>
            </a:r>
            <a:r>
              <a:rPr lang="en-US" dirty="0"/>
              <a:t>in </a:t>
            </a:r>
            <a:r>
              <a:rPr lang="en-US" dirty="0" smtClean="0"/>
              <a:t>Medical </a:t>
            </a:r>
            <a:r>
              <a:rPr lang="en-US" dirty="0"/>
              <a:t>E</a:t>
            </a:r>
            <a:r>
              <a:rPr lang="en-US" dirty="0" smtClean="0"/>
              <a:t>ducation</a:t>
            </a:r>
            <a:endParaRPr lang="en-US" dirty="0"/>
          </a:p>
        </p:txBody>
      </p:sp>
      <p:pic>
        <p:nvPicPr>
          <p:cNvPr id="17" name="Picture Placeholder 16"/>
          <p:cNvPicPr preferRelativeResize="0">
            <a:picLocks noGrp="1" noChangeAspect="1"/>
          </p:cNvPicPr>
          <p:nvPr>
            <p:ph type="pic" sz="quarter" idx="132"/>
          </p:nvPr>
        </p:nvPicPr>
        <p:blipFill>
          <a:blip r:embed="rId6">
            <a:extLst>
              <a:ext uri="{28A0092B-C50C-407E-A947-70E740481C1C}">
                <a14:useLocalDpi xmlns:a14="http://schemas.microsoft.com/office/drawing/2010/main" val="0"/>
              </a:ext>
            </a:extLst>
          </a:blip>
          <a:stretch>
            <a:fillRect/>
          </a:stretch>
        </p:blipFill>
        <p:spPr>
          <a:xfrm>
            <a:off x="4326285" y="7449124"/>
            <a:ext cx="2520370" cy="1649325"/>
          </a:xfrm>
        </p:spPr>
      </p:pic>
      <p:pic>
        <p:nvPicPr>
          <p:cNvPr id="68" name="Picture Placeholder 67" descr="IMG_3368.JPG"/>
          <p:cNvPicPr>
            <a:picLocks noGrp="1" noChangeAspect="1"/>
          </p:cNvPicPr>
          <p:nvPr>
            <p:ph type="pic" sz="quarter" idx="130"/>
          </p:nvPr>
        </p:nvPicPr>
        <p:blipFill rotWithShape="1">
          <a:blip r:embed="rId7" cstate="print">
            <a:extLst>
              <a:ext uri="{28A0092B-C50C-407E-A947-70E740481C1C}">
                <a14:useLocalDpi xmlns:a14="http://schemas.microsoft.com/office/drawing/2010/main" val="0"/>
              </a:ext>
            </a:extLst>
          </a:blip>
          <a:srcRect t="1876" r="12740" b="1876"/>
          <a:stretch/>
        </p:blipFill>
        <p:spPr>
          <a:xfrm rot="16200000">
            <a:off x="16802502" y="12141198"/>
            <a:ext cx="3898171" cy="2866487"/>
          </a:xfrm>
          <a:prstGeom prst="rect">
            <a:avLst/>
          </a:prstGeom>
          <a:ln>
            <a:noFill/>
          </a:ln>
        </p:spPr>
      </p:pic>
      <p:pic>
        <p:nvPicPr>
          <p:cNvPr id="8" name="Picture Placeholder 7"/>
          <p:cNvPicPr preferRelativeResize="0">
            <a:picLocks noGrp="1" noChangeAspect="1"/>
          </p:cNvPicPr>
          <p:nvPr>
            <p:ph type="pic" sz="quarter" idx="133"/>
          </p:nvPr>
        </p:nvPicPr>
        <p:blipFill rotWithShape="1">
          <a:blip r:embed="rId8">
            <a:extLst>
              <a:ext uri="{28A0092B-C50C-407E-A947-70E740481C1C}">
                <a14:useLocalDpi xmlns:a14="http://schemas.microsoft.com/office/drawing/2010/main" val="0"/>
              </a:ext>
            </a:extLst>
          </a:blip>
          <a:srcRect l="9631" t="1" b="443"/>
          <a:stretch/>
        </p:blipFill>
        <p:spPr>
          <a:xfrm>
            <a:off x="7241977" y="3077904"/>
            <a:ext cx="6274162" cy="3888073"/>
          </a:xfrm>
        </p:spPr>
      </p:pic>
      <p:pic>
        <p:nvPicPr>
          <p:cNvPr id="13" name="Picture Placeholder 12"/>
          <p:cNvPicPr>
            <a:picLocks noGrp="1" noChangeAspect="1"/>
          </p:cNvPicPr>
          <p:nvPr>
            <p:ph type="pic" sz="quarter" idx="134"/>
          </p:nvPr>
        </p:nvPicPr>
        <p:blipFill rotWithShape="1">
          <a:blip r:embed="rId9">
            <a:extLst>
              <a:ext uri="{28A0092B-C50C-407E-A947-70E740481C1C}">
                <a14:useLocalDpi xmlns:a14="http://schemas.microsoft.com/office/drawing/2010/main" val="0"/>
              </a:ext>
            </a:extLst>
          </a:blip>
          <a:srcRect l="16219" r="10956" b="1590"/>
          <a:stretch/>
        </p:blipFill>
        <p:spPr>
          <a:xfrm>
            <a:off x="598568" y="13691176"/>
            <a:ext cx="2498169" cy="1898897"/>
          </a:xfrm>
        </p:spPr>
      </p:pic>
      <p:pic>
        <p:nvPicPr>
          <p:cNvPr id="20" name="Picture Placeholder 19"/>
          <p:cNvPicPr preferRelativeResize="0">
            <a:picLocks noGrp="1" noChangeAspect="1"/>
          </p:cNvPicPr>
          <p:nvPr>
            <p:ph type="pic" sz="quarter" idx="131"/>
          </p:nvPr>
        </p:nvPicPr>
        <p:blipFill>
          <a:blip r:embed="rId10">
            <a:extLst>
              <a:ext uri="{28A0092B-C50C-407E-A947-70E740481C1C}">
                <a14:useLocalDpi xmlns:a14="http://schemas.microsoft.com/office/drawing/2010/main" val="0"/>
              </a:ext>
            </a:extLst>
          </a:blip>
          <a:stretch>
            <a:fillRect/>
          </a:stretch>
        </p:blipFill>
        <p:spPr>
          <a:xfrm>
            <a:off x="9918277" y="13001456"/>
            <a:ext cx="3597254" cy="2603374"/>
          </a:xfrm>
          <a:solidFill>
            <a:schemeClr val="accent3">
              <a:lumMod val="60000"/>
              <a:lumOff val="40000"/>
              <a:alpha val="50000"/>
            </a:schemeClr>
          </a:solidFill>
        </p:spPr>
      </p:pic>
      <p:pic>
        <p:nvPicPr>
          <p:cNvPr id="19" name="Picture Placeholder 18"/>
          <p:cNvPicPr preferRelativeResize="0">
            <a:picLocks noGrp="1" noChangeAspect="1"/>
          </p:cNvPicPr>
          <p:nvPr>
            <p:ph type="pic" sz="quarter" idx="129"/>
          </p:nvPr>
        </p:nvPicPr>
        <p:blipFill>
          <a:blip r:embed="rId11">
            <a:extLst>
              <a:ext uri="{28A0092B-C50C-407E-A947-70E740481C1C}">
                <a14:useLocalDpi xmlns:a14="http://schemas.microsoft.com/office/drawing/2010/main" val="0"/>
              </a:ext>
            </a:extLst>
          </a:blip>
          <a:stretch>
            <a:fillRect/>
          </a:stretch>
        </p:blipFill>
        <p:spPr>
          <a:xfrm>
            <a:off x="9926314" y="7394661"/>
            <a:ext cx="3597254" cy="4401610"/>
          </a:xfrm>
          <a:solidFill>
            <a:schemeClr val="accent3">
              <a:lumMod val="60000"/>
              <a:lumOff val="40000"/>
              <a:alpha val="50000"/>
            </a:schemeClr>
          </a:solidFill>
        </p:spPr>
      </p:pic>
      <p:pic>
        <p:nvPicPr>
          <p:cNvPr id="22" name="Picture Placeholder 21"/>
          <p:cNvPicPr preferRelativeResize="0">
            <a:picLocks noGrp="1" noChangeAspect="1"/>
          </p:cNvPicPr>
          <p:nvPr>
            <p:ph type="pic" sz="quarter" idx="128"/>
          </p:nvPr>
        </p:nvPicPr>
        <p:blipFill>
          <a:blip r:embed="rId12">
            <a:extLst>
              <a:ext uri="{28A0092B-C50C-407E-A947-70E740481C1C}">
                <a14:useLocalDpi xmlns:a14="http://schemas.microsoft.com/office/drawing/2010/main" val="0"/>
              </a:ext>
            </a:extLst>
          </a:blip>
          <a:stretch>
            <a:fillRect/>
          </a:stretch>
        </p:blipFill>
        <p:spPr>
          <a:xfrm>
            <a:off x="7241977" y="10279618"/>
            <a:ext cx="2677671" cy="2944716"/>
          </a:xfrm>
          <a:solidFill>
            <a:schemeClr val="accent3">
              <a:lumMod val="60000"/>
              <a:lumOff val="40000"/>
              <a:alpha val="50000"/>
            </a:schemeClr>
          </a:solidFill>
        </p:spPr>
      </p:pic>
      <p:sp>
        <p:nvSpPr>
          <p:cNvPr id="23" name="TextBox 22"/>
          <p:cNvSpPr txBox="1"/>
          <p:nvPr/>
        </p:nvSpPr>
        <p:spPr>
          <a:xfrm>
            <a:off x="10242620" y="12137253"/>
            <a:ext cx="2964642" cy="523220"/>
          </a:xfrm>
          <a:prstGeom prst="rect">
            <a:avLst/>
          </a:prstGeom>
          <a:noFill/>
        </p:spPr>
        <p:txBody>
          <a:bodyPr wrap="square" rtlCol="0">
            <a:spAutoFit/>
          </a:bodyPr>
          <a:lstStyle/>
          <a:p>
            <a:r>
              <a:rPr lang="en-US" sz="1400" dirty="0" smtClean="0"/>
              <a:t>“It taught me a lot about how much you can do with very little.”[P2]</a:t>
            </a:r>
            <a:endParaRPr lang="en-US" sz="1400" dirty="0"/>
          </a:p>
        </p:txBody>
      </p:sp>
      <p:sp>
        <p:nvSpPr>
          <p:cNvPr id="70" name="Text Placeholder 192"/>
          <p:cNvSpPr>
            <a:spLocks noGrp="1"/>
          </p:cNvSpPr>
          <p:nvPr>
            <p:ph type="body" sz="quarter" idx="120"/>
          </p:nvPr>
        </p:nvSpPr>
        <p:spPr>
          <a:xfrm>
            <a:off x="7297174" y="14023109"/>
            <a:ext cx="2559710" cy="910126"/>
          </a:xfrm>
        </p:spPr>
        <p:txBody>
          <a:bodyPr/>
          <a:lstStyle/>
          <a:p>
            <a:r>
              <a:rPr lang="en-US" dirty="0" smtClean="0"/>
              <a:t>“Just recognizing we’re going there to learn, rather than fix the world.”[P5]</a:t>
            </a:r>
            <a:endParaRPr lang="en-US" dirty="0"/>
          </a:p>
        </p:txBody>
      </p:sp>
    </p:spTree>
    <p:extLst>
      <p:ext uri="{BB962C8B-B14F-4D97-AF65-F5344CB8AC3E}">
        <p14:creationId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2141</TotalTime>
  <Words>1146</Words>
  <Application>Microsoft Macintosh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Calibri</vt:lpstr>
      <vt:lpstr>Trebuchet MS</vt:lpstr>
      <vt:lpstr>Arial</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Charlotte M Pickett</cp:lastModifiedBy>
  <cp:revision>65</cp:revision>
  <dcterms:created xsi:type="dcterms:W3CDTF">2012-02-06T18:46:22Z</dcterms:created>
  <dcterms:modified xsi:type="dcterms:W3CDTF">2016-02-23T18:40:05Z</dcterms:modified>
</cp:coreProperties>
</file>