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5" autoAdjust="0"/>
    <p:restoredTop sz="94706" autoAdjust="0"/>
  </p:normalViewPr>
  <p:slideViewPr>
    <p:cSldViewPr snapToGrid="0" snapToObjects="1" showGuides="1">
      <p:cViewPr>
        <p:scale>
          <a:sx n="100" d="100"/>
          <a:sy n="100" d="100"/>
        </p:scale>
        <p:origin x="4304" y="64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2/19/16</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3" name="Picture Placeholder 2"/>
          <p:cNvSpPr>
            <a:spLocks noGrp="1"/>
          </p:cNvSpPr>
          <p:nvPr>
            <p:ph type="pic" sz="quarter" idx="186"/>
          </p:nvPr>
        </p:nvSpPr>
        <p:spPr>
          <a:xfrm>
            <a:off x="10467975" y="4425950"/>
            <a:ext cx="3617913" cy="3290888"/>
          </a:xfrm>
          <a:prstGeom prst="rect">
            <a:avLst/>
          </a:prstGeom>
        </p:spPr>
        <p:txBody>
          <a:bodyPr vert="horz"/>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aid.nih.gov/topics/foodAllergy/understanding/Pages/whatIsIt.aspx" TargetMode="External"/><Relationship Id="rId4" Type="http://schemas.openxmlformats.org/officeDocument/2006/relationships/hyperlink" Target="http://www.niaid.nih.gov/topics/foodallergy/research/pages/reportfoodallergy.aspx" TargetMode="External"/><Relationship Id="rId5" Type="http://schemas.openxmlformats.org/officeDocument/2006/relationships/hyperlink" Target="http://acaai.org/allergies/types/food-allergies" TargetMode="External"/><Relationship Id="rId6" Type="http://schemas.openxmlformats.org/officeDocument/2006/relationships/image" Target="../media/image5.emf"/><Relationship Id="rId7" Type="http://schemas.openxmlformats.org/officeDocument/2006/relationships/image" Target="../media/image6.tiff"/><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p:cNvSpPr>
            <a:spLocks noGrp="1"/>
          </p:cNvSpPr>
          <p:nvPr>
            <p:ph type="body" sz="quarter" idx="10"/>
          </p:nvPr>
        </p:nvSpPr>
        <p:spPr>
          <a:xfrm>
            <a:off x="565116" y="3354109"/>
            <a:ext cx="8494548" cy="2418231"/>
          </a:xfrm>
        </p:spPr>
        <p:txBody>
          <a:bodyPr/>
          <a:lstStyle/>
          <a:p>
            <a:pPr algn="just"/>
            <a:r>
              <a:rPr lang="en-US" dirty="0"/>
              <a:t>Shellfish allergies are among the most prevalent types of food </a:t>
            </a:r>
            <a:r>
              <a:rPr lang="en-US" dirty="0" smtClean="0"/>
              <a:t>allergies, </a:t>
            </a:r>
            <a:r>
              <a:rPr lang="en-US" dirty="0"/>
              <a:t>in both adults and children. The most commonly studied and understood shellfish allergen is </a:t>
            </a:r>
            <a:r>
              <a:rPr lang="en-US" dirty="0" err="1"/>
              <a:t>tropmoyosin</a:t>
            </a:r>
            <a:r>
              <a:rPr lang="en-US" dirty="0" smtClean="0"/>
              <a:t>, of </a:t>
            </a:r>
            <a:r>
              <a:rPr lang="en-US" dirty="0"/>
              <a:t>around 34-40 </a:t>
            </a:r>
            <a:r>
              <a:rPr lang="en-US" dirty="0" err="1"/>
              <a:t>kDa</a:t>
            </a:r>
            <a:r>
              <a:rPr lang="en-US" dirty="0"/>
              <a:t>. However, recent </a:t>
            </a:r>
            <a:r>
              <a:rPr lang="en-US" dirty="0" smtClean="0"/>
              <a:t>reports </a:t>
            </a:r>
            <a:r>
              <a:rPr lang="en-US" dirty="0"/>
              <a:t>have suggested that </a:t>
            </a:r>
            <a:r>
              <a:rPr lang="en-US" dirty="0" smtClean="0"/>
              <a:t>shellfish allergy patients may also be allergic to other larger shellfish allergens. </a:t>
            </a:r>
            <a:r>
              <a:rPr lang="en-US" dirty="0"/>
              <a:t>In this preliminary study, we investigated the possibility of </a:t>
            </a:r>
            <a:r>
              <a:rPr lang="en-US" dirty="0" smtClean="0"/>
              <a:t>high </a:t>
            </a:r>
            <a:r>
              <a:rPr lang="en-US" dirty="0"/>
              <a:t>molecular weight allergens in shrimp. </a:t>
            </a:r>
            <a:r>
              <a:rPr lang="en-US" dirty="0" smtClean="0"/>
              <a:t>Using sera </a:t>
            </a:r>
            <a:r>
              <a:rPr lang="en-US" dirty="0"/>
              <a:t>of patients with known shellfish </a:t>
            </a:r>
            <a:r>
              <a:rPr lang="en-US" dirty="0" smtClean="0"/>
              <a:t>allergies and healthy volunteers without seafood allergies, </a:t>
            </a:r>
            <a:r>
              <a:rPr lang="en-US" dirty="0"/>
              <a:t>Western </a:t>
            </a:r>
            <a:r>
              <a:rPr lang="en-US" dirty="0" smtClean="0"/>
              <a:t>blots were used </a:t>
            </a:r>
            <a:r>
              <a:rPr lang="en-US" dirty="0"/>
              <a:t>to </a:t>
            </a:r>
            <a:r>
              <a:rPr lang="en-US" dirty="0" smtClean="0"/>
              <a:t>analyze for </a:t>
            </a:r>
            <a:r>
              <a:rPr lang="en-US" dirty="0" err="1" smtClean="0"/>
              <a:t>IgE</a:t>
            </a:r>
            <a:r>
              <a:rPr lang="en-US" dirty="0" smtClean="0"/>
              <a:t> </a:t>
            </a:r>
            <a:r>
              <a:rPr lang="en-US" dirty="0"/>
              <a:t>antibodies </a:t>
            </a:r>
            <a:r>
              <a:rPr lang="en-US" dirty="0" smtClean="0"/>
              <a:t>against shrimp extracts. Our data clearly demonstrated that </a:t>
            </a:r>
            <a:r>
              <a:rPr lang="en-US" dirty="0" err="1" smtClean="0"/>
              <a:t>IgE</a:t>
            </a:r>
            <a:r>
              <a:rPr lang="en-US" dirty="0" smtClean="0"/>
              <a:t> from shellfish allergic subjects recognize a number of high molecular weight shrimp proteins. Future work is directed to identify these </a:t>
            </a:r>
            <a:r>
              <a:rPr lang="en-US" dirty="0"/>
              <a:t>high molecular </a:t>
            </a:r>
            <a:r>
              <a:rPr lang="en-US" dirty="0" smtClean="0"/>
              <a:t>weight </a:t>
            </a:r>
            <a:r>
              <a:rPr lang="en-US" dirty="0" err="1" smtClean="0"/>
              <a:t>IgE</a:t>
            </a:r>
            <a:r>
              <a:rPr lang="en-US" dirty="0" smtClean="0"/>
              <a:t> reactive shellfish proteins at the molecular level and lay the groundwork for a more comprehensive panel of shellfish allergens for </a:t>
            </a:r>
            <a:r>
              <a:rPr lang="en-US" dirty="0" err="1" smtClean="0"/>
              <a:t>immunodiagnosis</a:t>
            </a:r>
            <a:r>
              <a:rPr lang="en-US" dirty="0" smtClean="0"/>
              <a:t> of shellfish allergy. </a:t>
            </a:r>
            <a:endParaRPr lang="en-US" dirty="0"/>
          </a:p>
        </p:txBody>
      </p:sp>
      <p:sp>
        <p:nvSpPr>
          <p:cNvPr id="56" name="Text Placeholder 55"/>
          <p:cNvSpPr>
            <a:spLocks noGrp="1"/>
          </p:cNvSpPr>
          <p:nvPr>
            <p:ph type="body" sz="quarter" idx="11"/>
          </p:nvPr>
        </p:nvSpPr>
        <p:spPr/>
        <p:txBody>
          <a:bodyPr/>
          <a:lstStyle/>
          <a:p>
            <a:r>
              <a:rPr lang="en-US" dirty="0" smtClean="0"/>
              <a:t>ABSTRACT</a:t>
            </a:r>
            <a:endParaRPr lang="en-US" dirty="0"/>
          </a:p>
        </p:txBody>
      </p:sp>
      <p:sp>
        <p:nvSpPr>
          <p:cNvPr id="59" name="Text Placeholder 58"/>
          <p:cNvSpPr>
            <a:spLocks noGrp="1"/>
          </p:cNvSpPr>
          <p:nvPr>
            <p:ph type="body" sz="quarter" idx="19"/>
          </p:nvPr>
        </p:nvSpPr>
        <p:spPr>
          <a:xfrm>
            <a:off x="552779" y="6379078"/>
            <a:ext cx="8495540" cy="7545785"/>
          </a:xfrm>
        </p:spPr>
        <p:txBody>
          <a:bodyPr/>
          <a:lstStyle/>
          <a:p>
            <a:pPr algn="just"/>
            <a:r>
              <a:rPr lang="en-US" dirty="0"/>
              <a:t>The National Institute of Allergy and Infectious Diseases (NIAID) defines food allergies as “abnormal response[s] to food, triggered by the body’s immune system” [1]. In allergic individuals, the immune system perceives certain foods as allergens, stimulating the production and release of </a:t>
            </a:r>
            <a:r>
              <a:rPr lang="en-US" dirty="0" err="1"/>
              <a:t>IgE</a:t>
            </a:r>
            <a:r>
              <a:rPr lang="en-US" dirty="0"/>
              <a:t> [2]</a:t>
            </a:r>
            <a:r>
              <a:rPr lang="en-US" dirty="0" smtClean="0"/>
              <a:t>.The </a:t>
            </a:r>
            <a:r>
              <a:rPr lang="en-US" dirty="0"/>
              <a:t>circulating </a:t>
            </a:r>
            <a:r>
              <a:rPr lang="en-US" dirty="0" err="1"/>
              <a:t>IgE</a:t>
            </a:r>
            <a:r>
              <a:rPr lang="en-US" dirty="0"/>
              <a:t> binds to and activates mast cells in the tissues and basophils in the blood [2]</a:t>
            </a:r>
            <a:r>
              <a:rPr lang="en-US" dirty="0" smtClean="0"/>
              <a:t>. </a:t>
            </a:r>
            <a:r>
              <a:rPr lang="en-US" dirty="0"/>
              <a:t>Subsequent exposure and binding of the food allergen to these sensitized basophils and mast cells triggers the release of compounds such as histamine, </a:t>
            </a:r>
            <a:r>
              <a:rPr lang="en-US" dirty="0" err="1"/>
              <a:t>leukotrienes</a:t>
            </a:r>
            <a:r>
              <a:rPr lang="en-US" dirty="0"/>
              <a:t>, and cytokines [2]. Clinically, this immune response can manifest as anything from mild pruritus to a severe, life-threatening event such as anaphylaxis [1, 2]. </a:t>
            </a:r>
            <a:endParaRPr lang="en-US" dirty="0" smtClean="0"/>
          </a:p>
          <a:p>
            <a:pPr algn="just"/>
            <a:endParaRPr lang="en-US" dirty="0"/>
          </a:p>
          <a:p>
            <a:pPr algn="just"/>
            <a:r>
              <a:rPr lang="en-US" dirty="0"/>
              <a:t>Rather than being an isolated condition, food allergies are quite common. They are estimated to affect 6-10% of children and 1-2% of adults worldwide [3]. Around 90% of food allergies are attributed to only eight types of food: eggs, milk, peanuts, tree nuts, fish, shellfish, wheat, and soy [4]. Of these, the foods that most commonly induce an allergic response are peanuts and tree nuts in children – and shellfish in adults [5]. In fact, shellfish allergies represent one of the most common food allergies in the world. They affect up to 1.4% of the world’s population, and up to 2% of the US population [6, 7]</a:t>
            </a:r>
            <a:r>
              <a:rPr lang="en-US" dirty="0" smtClean="0"/>
              <a:t>.</a:t>
            </a:r>
          </a:p>
          <a:p>
            <a:pPr algn="just"/>
            <a:endParaRPr lang="en-US" dirty="0"/>
          </a:p>
          <a:p>
            <a:pPr algn="just"/>
            <a:r>
              <a:rPr lang="en-US" dirty="0"/>
              <a:t>Advances in molecular biology, biochemistry, and bioinformatics have greatly facilitated identification of shellfish allergens at the molecular level. The most well known and characterized of these is </a:t>
            </a:r>
            <a:r>
              <a:rPr lang="en-US" dirty="0" err="1"/>
              <a:t>tropomyosin</a:t>
            </a:r>
            <a:r>
              <a:rPr lang="en-US" dirty="0"/>
              <a:t>. </a:t>
            </a:r>
            <a:r>
              <a:rPr lang="en-US" dirty="0" err="1"/>
              <a:t>Tropomyosin</a:t>
            </a:r>
            <a:r>
              <a:rPr lang="en-US" dirty="0"/>
              <a:t> is a low molecular weight, heat stable protein of 34-40 </a:t>
            </a:r>
            <a:r>
              <a:rPr lang="en-US" dirty="0" err="1"/>
              <a:t>kDa</a:t>
            </a:r>
            <a:r>
              <a:rPr lang="en-US" dirty="0"/>
              <a:t> found in the muscle of several varieties of shellfish, including crab, lobster, and shrimp [8-10]. It is composed of two α-helices in a coil-coil formation, with five major </a:t>
            </a:r>
            <a:r>
              <a:rPr lang="en-US" dirty="0" err="1"/>
              <a:t>IgE</a:t>
            </a:r>
            <a:r>
              <a:rPr lang="en-US" dirty="0"/>
              <a:t> binding regions [10]. </a:t>
            </a:r>
            <a:endParaRPr lang="en-US" dirty="0" smtClean="0"/>
          </a:p>
          <a:p>
            <a:pPr algn="just"/>
            <a:endParaRPr lang="en-US" dirty="0"/>
          </a:p>
          <a:p>
            <a:pPr algn="just"/>
            <a:r>
              <a:rPr lang="en-US" dirty="0"/>
              <a:t>Recent research has suggested that </a:t>
            </a:r>
            <a:r>
              <a:rPr lang="en-US" dirty="0" err="1"/>
              <a:t>tropomyosin</a:t>
            </a:r>
            <a:r>
              <a:rPr lang="en-US" dirty="0"/>
              <a:t> may not be the only allergenic protein in shellfish. There may be high molecular weight </a:t>
            </a:r>
            <a:r>
              <a:rPr lang="en-US" dirty="0" smtClean="0"/>
              <a:t>shellfish allergens</a:t>
            </a:r>
            <a:r>
              <a:rPr lang="en-US" dirty="0"/>
              <a:t>. In a study performed by </a:t>
            </a:r>
            <a:r>
              <a:rPr lang="en-US" dirty="0" err="1"/>
              <a:t>Sahabudin</a:t>
            </a:r>
            <a:r>
              <a:rPr lang="en-US" dirty="0"/>
              <a:t> et. al,  a novel 75 </a:t>
            </a:r>
            <a:r>
              <a:rPr lang="en-US" dirty="0" err="1"/>
              <a:t>kDa</a:t>
            </a:r>
            <a:r>
              <a:rPr lang="en-US" dirty="0"/>
              <a:t> protein was identified as a major allergen in black tiger prawns [11]. Another study by Lee </a:t>
            </a:r>
            <a:r>
              <a:rPr lang="en-US" dirty="0" smtClean="0"/>
              <a:t>et. </a:t>
            </a:r>
            <a:r>
              <a:rPr lang="en-US" dirty="0"/>
              <a:t>al. has </a:t>
            </a:r>
            <a:r>
              <a:rPr lang="en-US" dirty="0" smtClean="0"/>
              <a:t>revealed </a:t>
            </a:r>
            <a:r>
              <a:rPr lang="en-US" dirty="0"/>
              <a:t>possible allergens of 71 and 82 </a:t>
            </a:r>
            <a:r>
              <a:rPr lang="en-US" dirty="0" err="1"/>
              <a:t>kDa</a:t>
            </a:r>
            <a:r>
              <a:rPr lang="en-US" dirty="0"/>
              <a:t> in common whelk [12]</a:t>
            </a:r>
            <a:r>
              <a:rPr lang="en-US" dirty="0" smtClean="0"/>
              <a:t>.</a:t>
            </a:r>
          </a:p>
          <a:p>
            <a:pPr algn="just"/>
            <a:endParaRPr lang="en-US" dirty="0"/>
          </a:p>
          <a:p>
            <a:pPr algn="just"/>
            <a:r>
              <a:rPr lang="en-US" dirty="0" smtClean="0"/>
              <a:t>The objective </a:t>
            </a:r>
            <a:r>
              <a:rPr lang="en-US" dirty="0"/>
              <a:t>of this </a:t>
            </a:r>
            <a:r>
              <a:rPr lang="en-US" dirty="0" smtClean="0"/>
              <a:t>study </a:t>
            </a:r>
            <a:r>
              <a:rPr lang="en-US" dirty="0"/>
              <a:t>was to investigate the possibility of high molecular weight allergens in shrimp.</a:t>
            </a:r>
          </a:p>
          <a:p>
            <a:endParaRPr lang="en-US" dirty="0"/>
          </a:p>
        </p:txBody>
      </p:sp>
      <p:sp>
        <p:nvSpPr>
          <p:cNvPr id="60" name="Text Placeholder 59"/>
          <p:cNvSpPr>
            <a:spLocks noGrp="1"/>
          </p:cNvSpPr>
          <p:nvPr>
            <p:ph type="body" sz="quarter" idx="20"/>
          </p:nvPr>
        </p:nvSpPr>
        <p:spPr>
          <a:xfrm>
            <a:off x="565116" y="5967483"/>
            <a:ext cx="8483203" cy="382517"/>
          </a:xfrm>
        </p:spPr>
        <p:txBody>
          <a:bodyPr/>
          <a:lstStyle/>
          <a:p>
            <a:r>
              <a:rPr lang="en-US" dirty="0" smtClean="0"/>
              <a:t>BACKGROUND AND OBJECTIVE</a:t>
            </a:r>
            <a:endParaRPr lang="en-US" dirty="0"/>
          </a:p>
        </p:txBody>
      </p:sp>
      <p:sp>
        <p:nvSpPr>
          <p:cNvPr id="61" name="Text Placeholder 60"/>
          <p:cNvSpPr>
            <a:spLocks noGrp="1"/>
          </p:cNvSpPr>
          <p:nvPr>
            <p:ph type="body" sz="quarter" idx="21"/>
          </p:nvPr>
        </p:nvSpPr>
        <p:spPr>
          <a:xfrm>
            <a:off x="9471422" y="11491062"/>
            <a:ext cx="8482209" cy="4529578"/>
          </a:xfrm>
        </p:spPr>
        <p:txBody>
          <a:bodyPr/>
          <a:lstStyle/>
          <a:p>
            <a:r>
              <a:rPr lang="en-US" b="1" i="1" dirty="0" smtClean="0"/>
              <a:t>WESTERN BLOT</a:t>
            </a:r>
            <a:endParaRPr lang="en-US" dirty="0"/>
          </a:p>
          <a:p>
            <a:r>
              <a:rPr lang="en-US" dirty="0" smtClean="0"/>
              <a:t>200 micrograms of shrimp extract were </a:t>
            </a:r>
            <a:r>
              <a:rPr lang="en-US" dirty="0"/>
              <a:t>resolved by gel electrophoresis using </a:t>
            </a:r>
            <a:r>
              <a:rPr lang="en-US" dirty="0" err="1"/>
              <a:t>NuPage</a:t>
            </a:r>
            <a:r>
              <a:rPr lang="en-US" dirty="0"/>
              <a:t> 4-12% </a:t>
            </a:r>
            <a:r>
              <a:rPr lang="en-US" dirty="0" err="1"/>
              <a:t>Bis-Tris</a:t>
            </a:r>
            <a:r>
              <a:rPr lang="en-US" dirty="0"/>
              <a:t> gel. The gel was then transferred onto a nitrocellulose membrane overnight. Multiple 3-4mm strips were cut from the membrane. The strips were then blocked with 3% BSA for 1 hour. </a:t>
            </a:r>
          </a:p>
          <a:p>
            <a:r>
              <a:rPr lang="en-US" dirty="0"/>
              <a:t> </a:t>
            </a:r>
          </a:p>
          <a:p>
            <a:r>
              <a:rPr lang="en-US" dirty="0"/>
              <a:t>The sera of patients with </a:t>
            </a:r>
            <a:r>
              <a:rPr lang="en-US" dirty="0" smtClean="0"/>
              <a:t>shellfish </a:t>
            </a:r>
            <a:r>
              <a:rPr lang="en-US" dirty="0"/>
              <a:t>allergies served as the primary antibody. The sera was diluted to 1:10 with 3% </a:t>
            </a:r>
            <a:r>
              <a:rPr lang="en-US" dirty="0" smtClean="0"/>
              <a:t>BSA in PBS. </a:t>
            </a:r>
            <a:r>
              <a:rPr lang="en-US" dirty="0"/>
              <a:t>The diluted sera were </a:t>
            </a:r>
            <a:r>
              <a:rPr lang="en-US" dirty="0" smtClean="0"/>
              <a:t>incubated at 4</a:t>
            </a:r>
            <a:r>
              <a:rPr lang="en-US" baseline="30000" dirty="0" smtClean="0"/>
              <a:t>o</a:t>
            </a:r>
            <a:r>
              <a:rPr lang="en-US" dirty="0" smtClean="0"/>
              <a:t>C </a:t>
            </a:r>
            <a:r>
              <a:rPr lang="en-US" dirty="0"/>
              <a:t>overnight with the BSA-blocked strips.</a:t>
            </a:r>
          </a:p>
          <a:p>
            <a:r>
              <a:rPr lang="en-US" dirty="0"/>
              <a:t> </a:t>
            </a:r>
          </a:p>
          <a:p>
            <a:r>
              <a:rPr lang="en-US" dirty="0"/>
              <a:t>Following overnight incubation, the strips were washed three times with 0.1</a:t>
            </a:r>
            <a:r>
              <a:rPr lang="en-US" dirty="0" smtClean="0"/>
              <a:t>% PBS</a:t>
            </a:r>
            <a:r>
              <a:rPr lang="en-US" dirty="0"/>
              <a:t>-Tween. Antihuman </a:t>
            </a:r>
            <a:r>
              <a:rPr lang="en-US" dirty="0" err="1"/>
              <a:t>IgE</a:t>
            </a:r>
            <a:r>
              <a:rPr lang="en-US" dirty="0"/>
              <a:t> diluted to 1:10000 with 3% BSA served as the secondary antibody. The strips and the secondary antibody were incubated for 1 </a:t>
            </a:r>
            <a:r>
              <a:rPr lang="en-US" dirty="0" smtClean="0"/>
              <a:t>hour at room temperature, </a:t>
            </a:r>
            <a:r>
              <a:rPr lang="en-US" dirty="0"/>
              <a:t>before being washed three times with 0.1% PBS-Tween.</a:t>
            </a:r>
          </a:p>
          <a:p>
            <a:r>
              <a:rPr lang="en-US" dirty="0"/>
              <a:t> </a:t>
            </a:r>
          </a:p>
          <a:p>
            <a:r>
              <a:rPr lang="en-US" dirty="0"/>
              <a:t>The strips were then treated with </a:t>
            </a:r>
            <a:r>
              <a:rPr lang="en-US" dirty="0" err="1"/>
              <a:t>SuperSignal</a:t>
            </a:r>
            <a:r>
              <a:rPr lang="en-US" dirty="0"/>
              <a:t> West Pico Substrate according to manufacturer directions and visualized with </a:t>
            </a:r>
            <a:r>
              <a:rPr lang="en-US" dirty="0" err="1" smtClean="0"/>
              <a:t>FujiFilm</a:t>
            </a:r>
            <a:r>
              <a:rPr lang="en-US" dirty="0" smtClean="0"/>
              <a:t> LAS-4000 Imager under the </a:t>
            </a:r>
            <a:r>
              <a:rPr lang="en-US" dirty="0" err="1" smtClean="0"/>
              <a:t>chemiluminescence</a:t>
            </a:r>
            <a:r>
              <a:rPr lang="en-US" dirty="0" smtClean="0"/>
              <a:t> setting.</a:t>
            </a:r>
            <a:r>
              <a:rPr lang="en-US" dirty="0"/>
              <a:t> </a:t>
            </a:r>
            <a:endParaRPr lang="en-US" dirty="0" smtClean="0"/>
          </a:p>
          <a:p>
            <a:endParaRPr lang="en-US" dirty="0"/>
          </a:p>
          <a:p>
            <a:r>
              <a:rPr lang="en-US" dirty="0" smtClean="0"/>
              <a:t>A total of 88 unique sera samples were examined and imaged.</a:t>
            </a:r>
          </a:p>
        </p:txBody>
      </p:sp>
      <p:sp>
        <p:nvSpPr>
          <p:cNvPr id="62" name="Text Placeholder 61"/>
          <p:cNvSpPr>
            <a:spLocks noGrp="1"/>
          </p:cNvSpPr>
          <p:nvPr>
            <p:ph type="body" sz="quarter" idx="22"/>
          </p:nvPr>
        </p:nvSpPr>
        <p:spPr>
          <a:xfrm>
            <a:off x="9471422" y="11108545"/>
            <a:ext cx="8482209" cy="408790"/>
          </a:xfrm>
        </p:spPr>
        <p:txBody>
          <a:bodyPr/>
          <a:lstStyle/>
          <a:p>
            <a:r>
              <a:rPr lang="en-US" dirty="0" smtClean="0"/>
              <a:t>MATERIALS AND METHODS (CONTINUED)</a:t>
            </a:r>
            <a:endParaRPr lang="en-US" dirty="0"/>
          </a:p>
        </p:txBody>
      </p:sp>
      <p:sp>
        <p:nvSpPr>
          <p:cNvPr id="64" name="Text Placeholder 63"/>
          <p:cNvSpPr>
            <a:spLocks noGrp="1"/>
          </p:cNvSpPr>
          <p:nvPr>
            <p:ph type="body" sz="quarter" idx="24"/>
          </p:nvPr>
        </p:nvSpPr>
        <p:spPr/>
        <p:txBody>
          <a:bodyPr/>
          <a:lstStyle/>
          <a:p>
            <a:r>
              <a:rPr lang="en-US" dirty="0" smtClean="0"/>
              <a:t>RESULTS</a:t>
            </a:r>
            <a:endParaRPr lang="en-US" dirty="0"/>
          </a:p>
        </p:txBody>
      </p:sp>
      <p:sp>
        <p:nvSpPr>
          <p:cNvPr id="66" name="Text Placeholder 65"/>
          <p:cNvSpPr>
            <a:spLocks noGrp="1"/>
          </p:cNvSpPr>
          <p:nvPr>
            <p:ph type="body" sz="quarter" idx="26"/>
          </p:nvPr>
        </p:nvSpPr>
        <p:spPr>
          <a:xfrm>
            <a:off x="18372337" y="3354109"/>
            <a:ext cx="8485018" cy="2719852"/>
          </a:xfrm>
        </p:spPr>
        <p:txBody>
          <a:bodyPr/>
          <a:lstStyle/>
          <a:p>
            <a:r>
              <a:rPr lang="en-US" dirty="0" smtClean="0"/>
              <a:t>As evidenced by the Western blots, there are multiple high molecular weight proteins that react with </a:t>
            </a:r>
            <a:r>
              <a:rPr lang="en-US" dirty="0" err="1" smtClean="0"/>
              <a:t>IgE</a:t>
            </a:r>
            <a:r>
              <a:rPr lang="en-US" dirty="0" smtClean="0"/>
              <a:t> antibodies in the sera of patients with shellfish allergies. This further validates the findings of previous studies that there are high molecular weight allergens capable of potentially inducing a Type I hypersensitivity reaction other than </a:t>
            </a:r>
            <a:r>
              <a:rPr lang="en-US" dirty="0" err="1" smtClean="0"/>
              <a:t>tropomyosin</a:t>
            </a:r>
            <a:r>
              <a:rPr lang="en-US" dirty="0" smtClean="0"/>
              <a:t>. Of particular interest, this study identified previously unreported high molecular weight </a:t>
            </a:r>
            <a:r>
              <a:rPr lang="en-US" dirty="0" err="1" smtClean="0"/>
              <a:t>IgE</a:t>
            </a:r>
            <a:r>
              <a:rPr lang="en-US" dirty="0" smtClean="0"/>
              <a:t> reactive proteins at approximately 98 </a:t>
            </a:r>
            <a:r>
              <a:rPr lang="en-US" dirty="0" err="1" smtClean="0"/>
              <a:t>KDa</a:t>
            </a:r>
            <a:r>
              <a:rPr lang="en-US" dirty="0" smtClean="0"/>
              <a:t>. </a:t>
            </a:r>
          </a:p>
          <a:p>
            <a:endParaRPr lang="en-US" dirty="0"/>
          </a:p>
          <a:p>
            <a:r>
              <a:rPr lang="en-US" dirty="0" smtClean="0"/>
              <a:t>Future work will be focused on confirming these observations with a larger cohort of subjects and identifying these high molecular weight allergens at the molecular level by a combination of 2D gel electrophoresis, MALDI-TOF mass spectrometry and protein databases mining.</a:t>
            </a:r>
            <a:r>
              <a:rPr lang="en-US" dirty="0"/>
              <a:t> </a:t>
            </a:r>
            <a:r>
              <a:rPr lang="en-US" dirty="0" smtClean="0"/>
              <a:t>Identification of </a:t>
            </a:r>
            <a:r>
              <a:rPr lang="en-US" dirty="0" smtClean="0"/>
              <a:t>novel allergens can lead to improvement in the clinical diagnosis with component resolved </a:t>
            </a:r>
            <a:r>
              <a:rPr lang="en-US" dirty="0"/>
              <a:t>diagnosis </a:t>
            </a:r>
            <a:r>
              <a:rPr lang="en-US" dirty="0" smtClean="0"/>
              <a:t>and individualized immunotherapy for shrimp allergies.</a:t>
            </a:r>
          </a:p>
        </p:txBody>
      </p:sp>
      <p:sp>
        <p:nvSpPr>
          <p:cNvPr id="67" name="Text Placeholder 66"/>
          <p:cNvSpPr>
            <a:spLocks noGrp="1"/>
          </p:cNvSpPr>
          <p:nvPr>
            <p:ph type="body" sz="quarter" idx="27"/>
          </p:nvPr>
        </p:nvSpPr>
        <p:spPr>
          <a:xfrm>
            <a:off x="18375482" y="6299200"/>
            <a:ext cx="8485018" cy="382517"/>
          </a:xfrm>
        </p:spPr>
        <p:txBody>
          <a:bodyPr/>
          <a:lstStyle/>
          <a:p>
            <a:r>
              <a:rPr lang="en-US" dirty="0" smtClean="0"/>
              <a:t>REFERENCES</a:t>
            </a:r>
            <a:endParaRPr lang="en-US" dirty="0"/>
          </a:p>
        </p:txBody>
      </p:sp>
      <p:sp>
        <p:nvSpPr>
          <p:cNvPr id="68" name="Text Placeholder 67"/>
          <p:cNvSpPr>
            <a:spLocks noGrp="1"/>
          </p:cNvSpPr>
          <p:nvPr>
            <p:ph type="body" sz="quarter" idx="28"/>
          </p:nvPr>
        </p:nvSpPr>
        <p:spPr>
          <a:xfrm>
            <a:off x="18372337" y="6708867"/>
            <a:ext cx="8488163" cy="6382391"/>
          </a:xfrm>
        </p:spPr>
        <p:txBody>
          <a:bodyPr/>
          <a:lstStyle/>
          <a:p>
            <a:r>
              <a:rPr lang="en-US" sz="1200" dirty="0"/>
              <a:t>1</a:t>
            </a:r>
            <a:r>
              <a:rPr lang="en-US" dirty="0"/>
              <a:t>.	National Institute of Allergy and Infectious Diseases. </a:t>
            </a:r>
            <a:r>
              <a:rPr lang="en-US" i="1" dirty="0"/>
              <a:t>What Is Food Allergy?</a:t>
            </a:r>
            <a:r>
              <a:rPr lang="en-US" dirty="0"/>
              <a:t> [Website] 2010  [cited 2016 2 Feb]; Available from: </a:t>
            </a:r>
            <a:r>
              <a:rPr lang="en-US" u="sng" dirty="0">
                <a:hlinkClick r:id="rId3"/>
              </a:rPr>
              <a:t>http://www.niaid.nih.gov/topics/foodAllergy/understanding/Pages/whatIsIt.aspx</a:t>
            </a:r>
            <a:r>
              <a:rPr lang="en-US" dirty="0"/>
              <a:t>.</a:t>
            </a:r>
          </a:p>
          <a:p>
            <a:r>
              <a:rPr lang="en-US" dirty="0"/>
              <a:t>2.	National Institute of Allergy and Infectious Diseases. </a:t>
            </a:r>
            <a:r>
              <a:rPr lang="en-US" i="1" dirty="0"/>
              <a:t>Report of the NIH Expert Panel on Food Allergy Research</a:t>
            </a:r>
            <a:r>
              <a:rPr lang="en-US" dirty="0"/>
              <a:t>. [Website] 2006  [cited 2016 2 Feb]; Available from: </a:t>
            </a:r>
            <a:r>
              <a:rPr lang="en-US" u="sng" dirty="0">
                <a:hlinkClick r:id="rId4"/>
              </a:rPr>
              <a:t>http://www.niaid.nih.gov/topics/foodallergy/research/pages/reportfoodallergy.aspx</a:t>
            </a:r>
            <a:r>
              <a:rPr lang="en-US" dirty="0"/>
              <a:t>.</a:t>
            </a:r>
          </a:p>
          <a:p>
            <a:r>
              <a:rPr lang="en-US" dirty="0"/>
              <a:t>3.	</a:t>
            </a:r>
            <a:r>
              <a:rPr lang="en-US" dirty="0" err="1"/>
              <a:t>Sicherer</a:t>
            </a:r>
            <a:r>
              <a:rPr lang="en-US" dirty="0"/>
              <a:t>, S.H., </a:t>
            </a:r>
            <a:r>
              <a:rPr lang="en-US" i="1" dirty="0"/>
              <a:t>Epidemiology of food allergy.</a:t>
            </a:r>
            <a:r>
              <a:rPr lang="en-US" dirty="0"/>
              <a:t> J Allergy </a:t>
            </a:r>
            <a:r>
              <a:rPr lang="en-US" dirty="0" err="1"/>
              <a:t>Clin</a:t>
            </a:r>
            <a:r>
              <a:rPr lang="en-US" dirty="0"/>
              <a:t> </a:t>
            </a:r>
            <a:r>
              <a:rPr lang="en-US" dirty="0" err="1"/>
              <a:t>Immunol</a:t>
            </a:r>
            <a:r>
              <a:rPr lang="en-US" dirty="0"/>
              <a:t>, 2011. </a:t>
            </a:r>
            <a:r>
              <a:rPr lang="en-US" b="1" dirty="0"/>
              <a:t>127</a:t>
            </a:r>
            <a:r>
              <a:rPr lang="en-US" dirty="0"/>
              <a:t>(3): p. 594-602.</a:t>
            </a:r>
          </a:p>
          <a:p>
            <a:r>
              <a:rPr lang="en-US" dirty="0"/>
              <a:t>4.	American College of Allergy, A.I. </a:t>
            </a:r>
            <a:r>
              <a:rPr lang="en-US" i="1" dirty="0"/>
              <a:t>Food Allergies | Causes, Symptoms, &amp; Treatment | ACAAI</a:t>
            </a:r>
            <a:r>
              <a:rPr lang="en-US" dirty="0"/>
              <a:t>. 2014  [cited 2016 2 Feb]; Available from: </a:t>
            </a:r>
            <a:r>
              <a:rPr lang="en-US" u="sng" dirty="0">
                <a:hlinkClick r:id="rId5"/>
              </a:rPr>
              <a:t>http://acaai.org/allergies/types/food-allergies</a:t>
            </a:r>
            <a:r>
              <a:rPr lang="en-US" dirty="0"/>
              <a:t>.</a:t>
            </a:r>
          </a:p>
          <a:p>
            <a:r>
              <a:rPr lang="en-US" dirty="0"/>
              <a:t>5.	</a:t>
            </a:r>
            <a:r>
              <a:rPr lang="en-US" dirty="0" err="1"/>
              <a:t>Sicherer</a:t>
            </a:r>
            <a:r>
              <a:rPr lang="en-US" dirty="0"/>
              <a:t>, S.H. and H.A. Sampson, </a:t>
            </a:r>
            <a:r>
              <a:rPr lang="en-US" i="1" dirty="0"/>
              <a:t>9. Food allergy.</a:t>
            </a:r>
            <a:r>
              <a:rPr lang="en-US" dirty="0"/>
              <a:t> J Allergy </a:t>
            </a:r>
            <a:r>
              <a:rPr lang="en-US" dirty="0" err="1"/>
              <a:t>Clin</a:t>
            </a:r>
            <a:r>
              <a:rPr lang="en-US" dirty="0"/>
              <a:t> </a:t>
            </a:r>
            <a:r>
              <a:rPr lang="en-US" dirty="0" err="1"/>
              <a:t>Immunol</a:t>
            </a:r>
            <a:r>
              <a:rPr lang="en-US" dirty="0"/>
              <a:t>, 2006. </a:t>
            </a:r>
            <a:r>
              <a:rPr lang="en-US" b="1" dirty="0"/>
              <a:t>117</a:t>
            </a:r>
            <a:r>
              <a:rPr lang="en-US" dirty="0"/>
              <a:t>(2 </a:t>
            </a:r>
            <a:r>
              <a:rPr lang="en-US" dirty="0" err="1"/>
              <a:t>Suppl</a:t>
            </a:r>
            <a:r>
              <a:rPr lang="en-US" dirty="0"/>
              <a:t> Mini-Primer): p. S470-5.</a:t>
            </a:r>
          </a:p>
          <a:p>
            <a:r>
              <a:rPr lang="en-US" dirty="0"/>
              <a:t>6.	</a:t>
            </a:r>
            <a:r>
              <a:rPr lang="en-US" dirty="0" err="1"/>
              <a:t>Sicherer</a:t>
            </a:r>
            <a:r>
              <a:rPr lang="en-US" dirty="0"/>
              <a:t>, S.H., A. Munoz-Furlong, and H.A. Sampson, </a:t>
            </a:r>
            <a:r>
              <a:rPr lang="en-US" i="1" dirty="0"/>
              <a:t>Prevalence of seafood allergy in the United States determined by a random telephone survey.</a:t>
            </a:r>
            <a:r>
              <a:rPr lang="en-US" dirty="0"/>
              <a:t> J Allergy </a:t>
            </a:r>
            <a:r>
              <a:rPr lang="en-US" dirty="0" err="1"/>
              <a:t>Clin</a:t>
            </a:r>
            <a:r>
              <a:rPr lang="en-US" dirty="0"/>
              <a:t> </a:t>
            </a:r>
            <a:r>
              <a:rPr lang="en-US" dirty="0" err="1"/>
              <a:t>Immunol</a:t>
            </a:r>
            <a:r>
              <a:rPr lang="en-US" dirty="0"/>
              <a:t>, 2004. </a:t>
            </a:r>
            <a:r>
              <a:rPr lang="en-US" b="1" dirty="0"/>
              <a:t>114</a:t>
            </a:r>
            <a:r>
              <a:rPr lang="en-US" dirty="0"/>
              <a:t>(1): p. 159-65.</a:t>
            </a:r>
          </a:p>
          <a:p>
            <a:r>
              <a:rPr lang="en-US" dirty="0"/>
              <a:t>7.	Rona, R.J., et al., </a:t>
            </a:r>
            <a:r>
              <a:rPr lang="en-US" i="1" dirty="0"/>
              <a:t>The prevalence of food allergy: a meta-analysis.</a:t>
            </a:r>
            <a:r>
              <a:rPr lang="en-US" dirty="0"/>
              <a:t> J Allergy </a:t>
            </a:r>
            <a:r>
              <a:rPr lang="en-US" dirty="0" err="1"/>
              <a:t>Clin</a:t>
            </a:r>
            <a:r>
              <a:rPr lang="en-US" dirty="0"/>
              <a:t> </a:t>
            </a:r>
            <a:r>
              <a:rPr lang="en-US" dirty="0" err="1"/>
              <a:t>Immunol</a:t>
            </a:r>
            <a:r>
              <a:rPr lang="en-US" dirty="0"/>
              <a:t>, 2007. </a:t>
            </a:r>
            <a:r>
              <a:rPr lang="en-US" b="1" dirty="0"/>
              <a:t>120</a:t>
            </a:r>
            <a:r>
              <a:rPr lang="en-US" dirty="0"/>
              <a:t>(3): p. 638-46.</a:t>
            </a:r>
          </a:p>
          <a:p>
            <a:r>
              <a:rPr lang="en-US" dirty="0"/>
              <a:t>8.	Leung, N.Y., et al., </a:t>
            </a:r>
            <a:r>
              <a:rPr lang="en-US" i="1" dirty="0"/>
              <a:t>Current immunological and molecular biological perspectives on seafood allergy: a comprehensive review.</a:t>
            </a:r>
            <a:r>
              <a:rPr lang="en-US" dirty="0"/>
              <a:t> </a:t>
            </a:r>
            <a:r>
              <a:rPr lang="en-US" dirty="0" err="1"/>
              <a:t>Clin</a:t>
            </a:r>
            <a:r>
              <a:rPr lang="en-US" dirty="0"/>
              <a:t> Rev Allergy </a:t>
            </a:r>
            <a:r>
              <a:rPr lang="en-US" dirty="0" err="1"/>
              <a:t>Immunol</a:t>
            </a:r>
            <a:r>
              <a:rPr lang="en-US" dirty="0"/>
              <a:t>, 2014. </a:t>
            </a:r>
            <a:r>
              <a:rPr lang="en-US" b="1" dirty="0"/>
              <a:t>46</a:t>
            </a:r>
            <a:r>
              <a:rPr lang="en-US" dirty="0"/>
              <a:t>(3): p. 180-97.</a:t>
            </a:r>
          </a:p>
          <a:p>
            <a:r>
              <a:rPr lang="en-US" dirty="0"/>
              <a:t>9.	Shanti, K.N., et al., </a:t>
            </a:r>
            <a:r>
              <a:rPr lang="en-US" i="1" dirty="0"/>
              <a:t>Identification of </a:t>
            </a:r>
            <a:r>
              <a:rPr lang="en-US" i="1" dirty="0" err="1"/>
              <a:t>tropomyosin</a:t>
            </a:r>
            <a:r>
              <a:rPr lang="en-US" i="1" dirty="0"/>
              <a:t> as the major shrimp allergen and characterization of its </a:t>
            </a:r>
            <a:r>
              <a:rPr lang="en-US" i="1" dirty="0" err="1"/>
              <a:t>IgE</a:t>
            </a:r>
            <a:r>
              <a:rPr lang="en-US" i="1" dirty="0"/>
              <a:t>-binding epitopes.</a:t>
            </a:r>
            <a:r>
              <a:rPr lang="en-US" dirty="0"/>
              <a:t> J </a:t>
            </a:r>
            <a:r>
              <a:rPr lang="en-US" dirty="0" err="1"/>
              <a:t>Immunol</a:t>
            </a:r>
            <a:r>
              <a:rPr lang="en-US" dirty="0"/>
              <a:t>, 1993. </a:t>
            </a:r>
            <a:r>
              <a:rPr lang="en-US" b="1" dirty="0"/>
              <a:t>151</a:t>
            </a:r>
            <a:r>
              <a:rPr lang="en-US" dirty="0"/>
              <a:t>(10): p. 5354-63.</a:t>
            </a:r>
          </a:p>
          <a:p>
            <a:r>
              <a:rPr lang="en-US" dirty="0"/>
              <a:t>10</a:t>
            </a:r>
            <a:r>
              <a:rPr lang="en-US" dirty="0" smtClean="0"/>
              <a:t>.Lehrer</a:t>
            </a:r>
            <a:r>
              <a:rPr lang="en-US" dirty="0"/>
              <a:t>, S.B., R. </a:t>
            </a:r>
            <a:r>
              <a:rPr lang="en-US" dirty="0" err="1"/>
              <a:t>Ayuso</a:t>
            </a:r>
            <a:r>
              <a:rPr lang="en-US" dirty="0"/>
              <a:t>, and G. Reese, </a:t>
            </a:r>
            <a:r>
              <a:rPr lang="en-US" i="1" dirty="0"/>
              <a:t>Seafood allergy and allergens: a review.</a:t>
            </a:r>
            <a:r>
              <a:rPr lang="en-US" dirty="0"/>
              <a:t> Mar </a:t>
            </a:r>
            <a:r>
              <a:rPr lang="en-US" dirty="0" err="1"/>
              <a:t>Biotechnol</a:t>
            </a:r>
            <a:r>
              <a:rPr lang="en-US" dirty="0"/>
              <a:t> (NY), 2003. </a:t>
            </a:r>
            <a:r>
              <a:rPr lang="en-US" b="1" dirty="0"/>
              <a:t>5</a:t>
            </a:r>
            <a:r>
              <a:rPr lang="en-US" dirty="0"/>
              <a:t>(4): p. 339-48.</a:t>
            </a:r>
          </a:p>
          <a:p>
            <a:r>
              <a:rPr lang="en-US" dirty="0"/>
              <a:t>11</a:t>
            </a:r>
            <a:r>
              <a:rPr lang="en-US" dirty="0" smtClean="0"/>
              <a:t>.Sahabudin</a:t>
            </a:r>
            <a:r>
              <a:rPr lang="en-US" dirty="0"/>
              <a:t>, S., et al., </a:t>
            </a:r>
            <a:r>
              <a:rPr lang="en-US" i="1" dirty="0"/>
              <a:t>Identification of Major and Minor Allergens of Black Tiger Prawn (</a:t>
            </a:r>
            <a:r>
              <a:rPr lang="en-US" i="1" dirty="0" err="1"/>
              <a:t>Penaeus</a:t>
            </a:r>
            <a:r>
              <a:rPr lang="en-US" i="1" dirty="0"/>
              <a:t> </a:t>
            </a:r>
            <a:r>
              <a:rPr lang="en-US" i="1" dirty="0" err="1"/>
              <a:t>monodon</a:t>
            </a:r>
            <a:r>
              <a:rPr lang="en-US" i="1" dirty="0"/>
              <a:t>) and King Prawn (</a:t>
            </a:r>
            <a:r>
              <a:rPr lang="en-US" i="1" dirty="0" err="1"/>
              <a:t>Penaeus</a:t>
            </a:r>
            <a:r>
              <a:rPr lang="en-US" i="1" dirty="0"/>
              <a:t> </a:t>
            </a:r>
            <a:r>
              <a:rPr lang="en-US" i="1" dirty="0" err="1"/>
              <a:t>latisulcatus</a:t>
            </a:r>
            <a:r>
              <a:rPr lang="en-US" i="1" dirty="0"/>
              <a:t>).</a:t>
            </a:r>
            <a:r>
              <a:rPr lang="en-US" dirty="0"/>
              <a:t> Malays J Med </a:t>
            </a:r>
            <a:r>
              <a:rPr lang="en-US" dirty="0" err="1"/>
              <a:t>Sci</a:t>
            </a:r>
            <a:r>
              <a:rPr lang="en-US" dirty="0"/>
              <a:t>, 2011. </a:t>
            </a:r>
            <a:r>
              <a:rPr lang="en-US" b="1" dirty="0"/>
              <a:t>18</a:t>
            </a:r>
            <a:r>
              <a:rPr lang="en-US" dirty="0"/>
              <a:t>(3): p. 27-32.</a:t>
            </a:r>
          </a:p>
          <a:p>
            <a:r>
              <a:rPr lang="en-US" dirty="0"/>
              <a:t>12</a:t>
            </a:r>
            <a:r>
              <a:rPr lang="en-US" dirty="0" smtClean="0"/>
              <a:t>.Lee</a:t>
            </a:r>
            <a:r>
              <a:rPr lang="en-US" dirty="0"/>
              <a:t>, B.J. and H.S. Park, </a:t>
            </a:r>
            <a:r>
              <a:rPr lang="en-US" i="1" dirty="0"/>
              <a:t>Common whelk (</a:t>
            </a:r>
            <a:r>
              <a:rPr lang="en-US" i="1" dirty="0" err="1"/>
              <a:t>Buccinum</a:t>
            </a:r>
            <a:r>
              <a:rPr lang="en-US" i="1" dirty="0"/>
              <a:t> </a:t>
            </a:r>
            <a:r>
              <a:rPr lang="en-US" i="1" dirty="0" err="1"/>
              <a:t>undatum</a:t>
            </a:r>
            <a:r>
              <a:rPr lang="en-US" i="1" dirty="0"/>
              <a:t>) allergy: identification of </a:t>
            </a:r>
            <a:r>
              <a:rPr lang="en-US" i="1" dirty="0" err="1"/>
              <a:t>IgE</a:t>
            </a:r>
            <a:r>
              <a:rPr lang="en-US" i="1" dirty="0"/>
              <a:t>-binding components and effects of heating and digestive enzymes.</a:t>
            </a:r>
            <a:r>
              <a:rPr lang="en-US" dirty="0"/>
              <a:t> J Korean Med </a:t>
            </a:r>
            <a:r>
              <a:rPr lang="en-US" dirty="0" err="1"/>
              <a:t>Sci</a:t>
            </a:r>
            <a:r>
              <a:rPr lang="en-US" dirty="0"/>
              <a:t>, 2004. </a:t>
            </a:r>
            <a:r>
              <a:rPr lang="en-US" b="1" dirty="0"/>
              <a:t>19</a:t>
            </a:r>
            <a:r>
              <a:rPr lang="en-US" dirty="0"/>
              <a:t>(6): p. 793-9.</a:t>
            </a:r>
          </a:p>
          <a:p>
            <a:endParaRPr lang="en-US" dirty="0"/>
          </a:p>
        </p:txBody>
      </p:sp>
      <p:sp>
        <p:nvSpPr>
          <p:cNvPr id="69" name="Text Placeholder 68"/>
          <p:cNvSpPr>
            <a:spLocks noGrp="1"/>
          </p:cNvSpPr>
          <p:nvPr>
            <p:ph type="body" sz="quarter" idx="29"/>
          </p:nvPr>
        </p:nvSpPr>
        <p:spPr>
          <a:xfrm>
            <a:off x="18366047" y="12909953"/>
            <a:ext cx="8485018" cy="382517"/>
          </a:xfrm>
        </p:spPr>
        <p:txBody>
          <a:bodyPr/>
          <a:lstStyle/>
          <a:p>
            <a:r>
              <a:rPr lang="en-US" dirty="0" smtClean="0"/>
              <a:t>ACKNOWLEDGEMENTS</a:t>
            </a:r>
            <a:endParaRPr lang="en-US" dirty="0"/>
          </a:p>
        </p:txBody>
      </p:sp>
      <p:sp>
        <p:nvSpPr>
          <p:cNvPr id="70" name="Text Placeholder 69"/>
          <p:cNvSpPr>
            <a:spLocks noGrp="1"/>
          </p:cNvSpPr>
          <p:nvPr>
            <p:ph type="body" sz="quarter" idx="30"/>
          </p:nvPr>
        </p:nvSpPr>
        <p:spPr>
          <a:xfrm>
            <a:off x="18372337" y="13292470"/>
            <a:ext cx="8488163" cy="1427191"/>
          </a:xfrm>
        </p:spPr>
        <p:txBody>
          <a:bodyPr/>
          <a:lstStyle/>
          <a:p>
            <a:r>
              <a:rPr lang="en-US" dirty="0" smtClean="0"/>
              <a:t>This project was generously funded by the Medical Student Research Fellowship at the University of California, Davis School of Medicine and the Division of Rheumatology, Allergy, and Clinical Immunology at the University of California, Davis. </a:t>
            </a:r>
          </a:p>
          <a:p>
            <a:endParaRPr lang="en-US" dirty="0" smtClean="0"/>
          </a:p>
          <a:p>
            <a:endParaRPr lang="en-US" dirty="0"/>
          </a:p>
        </p:txBody>
      </p:sp>
      <p:pic>
        <p:nvPicPr>
          <p:cNvPr id="18" name="Picture Placeholder 17" descr="PastedGraphic-1.pdf"/>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12100" r="-12100"/>
          <a:stretch>
            <a:fillRect/>
          </a:stretch>
        </p:blipFill>
        <p:spPr>
          <a:xfrm>
            <a:off x="24098250" y="190806"/>
            <a:ext cx="2762250" cy="2079625"/>
          </a:xfrm>
        </p:spPr>
      </p:pic>
      <p:sp>
        <p:nvSpPr>
          <p:cNvPr id="108" name="Text Placeholder 107"/>
          <p:cNvSpPr>
            <a:spLocks noGrp="1"/>
          </p:cNvSpPr>
          <p:nvPr>
            <p:ph type="body" sz="quarter" idx="150"/>
          </p:nvPr>
        </p:nvSpPr>
        <p:spPr>
          <a:xfrm>
            <a:off x="3327400" y="1078170"/>
            <a:ext cx="20442238" cy="598230"/>
          </a:xfrm>
        </p:spPr>
        <p:txBody>
          <a:bodyPr/>
          <a:lstStyle/>
          <a:p>
            <a:pPr algn="l"/>
            <a:r>
              <a:rPr lang="en-US" dirty="0" smtClean="0"/>
              <a:t>Jacqueline Hsieh, Benjamin Lam, Iris </a:t>
            </a:r>
            <a:r>
              <a:rPr lang="en-US" dirty="0" err="1" smtClean="0"/>
              <a:t>Nkamba</a:t>
            </a:r>
            <a:r>
              <a:rPr lang="en-US" dirty="0" smtClean="0"/>
              <a:t>, Shang An </a:t>
            </a:r>
            <a:r>
              <a:rPr lang="en-US" dirty="0" err="1" smtClean="0"/>
              <a:t>Shu</a:t>
            </a:r>
            <a:r>
              <a:rPr lang="en-US" dirty="0" smtClean="0"/>
              <a:t>, David Yang and  Patrick S.C. Leung</a:t>
            </a:r>
            <a:endParaRPr lang="en-US" dirty="0"/>
          </a:p>
        </p:txBody>
      </p:sp>
      <p:sp>
        <p:nvSpPr>
          <p:cNvPr id="109" name="Text Placeholder 108"/>
          <p:cNvSpPr>
            <a:spLocks noGrp="1"/>
          </p:cNvSpPr>
          <p:nvPr>
            <p:ph type="body" sz="quarter" idx="184"/>
          </p:nvPr>
        </p:nvSpPr>
        <p:spPr/>
        <p:txBody>
          <a:bodyPr/>
          <a:lstStyle/>
          <a:p>
            <a:r>
              <a:rPr lang="en-US" dirty="0" smtClean="0"/>
              <a:t>School of Medicine, University of California, Davis, CA 95616</a:t>
            </a:r>
            <a:endParaRPr lang="en-US" dirty="0"/>
          </a:p>
        </p:txBody>
      </p:sp>
      <p:sp>
        <p:nvSpPr>
          <p:cNvPr id="110" name="Text Placeholder 109"/>
          <p:cNvSpPr>
            <a:spLocks noGrp="1"/>
          </p:cNvSpPr>
          <p:nvPr>
            <p:ph type="body" sz="quarter" idx="185"/>
          </p:nvPr>
        </p:nvSpPr>
        <p:spPr/>
        <p:txBody>
          <a:bodyPr/>
          <a:lstStyle/>
          <a:p>
            <a:r>
              <a:rPr lang="en-US" dirty="0" smtClean="0"/>
              <a:t>Preliminary investigation of high molecular weight allergens in shrimp</a:t>
            </a:r>
            <a:endParaRPr lang="en-US" dirty="0"/>
          </a:p>
        </p:txBody>
      </p:sp>
      <p:sp>
        <p:nvSpPr>
          <p:cNvPr id="71" name="Text Placeholder 70"/>
          <p:cNvSpPr>
            <a:spLocks noGrp="1"/>
          </p:cNvSpPr>
          <p:nvPr>
            <p:ph type="body" sz="quarter" idx="95"/>
          </p:nvPr>
        </p:nvSpPr>
        <p:spPr/>
        <p:txBody>
          <a:bodyPr/>
          <a:lstStyle/>
          <a:p>
            <a:endParaRPr lang="en-US"/>
          </a:p>
        </p:txBody>
      </p:sp>
      <p:sp>
        <p:nvSpPr>
          <p:cNvPr id="72" name="Text Placeholder 71"/>
          <p:cNvSpPr>
            <a:spLocks noGrp="1"/>
          </p:cNvSpPr>
          <p:nvPr>
            <p:ph type="body" sz="quarter" idx="107"/>
          </p:nvPr>
        </p:nvSpPr>
        <p:spPr/>
        <p:txBody>
          <a:bodyPr/>
          <a:lstStyle/>
          <a:p>
            <a:endParaRPr lang="en-US"/>
          </a:p>
        </p:txBody>
      </p:sp>
      <p:sp>
        <p:nvSpPr>
          <p:cNvPr id="74" name="Text Placeholder 73"/>
          <p:cNvSpPr>
            <a:spLocks noGrp="1"/>
          </p:cNvSpPr>
          <p:nvPr>
            <p:ph type="body" sz="quarter" idx="116"/>
          </p:nvPr>
        </p:nvSpPr>
        <p:spPr/>
        <p:txBody>
          <a:bodyPr/>
          <a:lstStyle/>
          <a:p>
            <a:endParaRPr lang="en-US"/>
          </a:p>
        </p:txBody>
      </p:sp>
      <p:sp>
        <p:nvSpPr>
          <p:cNvPr id="75" name="Text Placeholder 74"/>
          <p:cNvSpPr>
            <a:spLocks noGrp="1"/>
          </p:cNvSpPr>
          <p:nvPr>
            <p:ph type="body" sz="quarter" idx="117"/>
          </p:nvPr>
        </p:nvSpPr>
        <p:spPr/>
        <p:txBody>
          <a:bodyPr/>
          <a:lstStyle/>
          <a:p>
            <a:endParaRPr lang="en-US"/>
          </a:p>
        </p:txBody>
      </p:sp>
      <p:sp>
        <p:nvSpPr>
          <p:cNvPr id="76" name="Text Placeholder 75"/>
          <p:cNvSpPr>
            <a:spLocks noGrp="1"/>
          </p:cNvSpPr>
          <p:nvPr>
            <p:ph type="body" sz="quarter" idx="118"/>
          </p:nvPr>
        </p:nvSpPr>
        <p:spPr/>
        <p:txBody>
          <a:bodyPr/>
          <a:lstStyle/>
          <a:p>
            <a:endParaRPr lang="en-US"/>
          </a:p>
        </p:txBody>
      </p:sp>
      <p:sp>
        <p:nvSpPr>
          <p:cNvPr id="77" name="Text Placeholder 76"/>
          <p:cNvSpPr>
            <a:spLocks noGrp="1"/>
          </p:cNvSpPr>
          <p:nvPr>
            <p:ph type="body" sz="quarter" idx="119"/>
          </p:nvPr>
        </p:nvSpPr>
        <p:spPr/>
        <p:txBody>
          <a:bodyPr/>
          <a:lstStyle/>
          <a:p>
            <a:endParaRPr lang="en-US"/>
          </a:p>
        </p:txBody>
      </p:sp>
      <p:sp>
        <p:nvSpPr>
          <p:cNvPr id="78" name="Text Placeholder 77"/>
          <p:cNvSpPr>
            <a:spLocks noGrp="1"/>
          </p:cNvSpPr>
          <p:nvPr>
            <p:ph type="body" sz="quarter" idx="120"/>
          </p:nvPr>
        </p:nvSpPr>
        <p:spPr/>
        <p:txBody>
          <a:bodyPr/>
          <a:lstStyle/>
          <a:p>
            <a:endParaRPr lang="en-US"/>
          </a:p>
        </p:txBody>
      </p:sp>
      <p:sp>
        <p:nvSpPr>
          <p:cNvPr id="79" name="Text Placeholder 78"/>
          <p:cNvSpPr>
            <a:spLocks noGrp="1"/>
          </p:cNvSpPr>
          <p:nvPr>
            <p:ph type="body" sz="quarter" idx="121"/>
          </p:nvPr>
        </p:nvSpPr>
        <p:spPr/>
        <p:txBody>
          <a:bodyPr/>
          <a:lstStyle/>
          <a:p>
            <a:endParaRPr lang="en-US"/>
          </a:p>
        </p:txBody>
      </p:sp>
      <p:sp>
        <p:nvSpPr>
          <p:cNvPr id="80" name="Text Placeholder 79"/>
          <p:cNvSpPr>
            <a:spLocks noGrp="1"/>
          </p:cNvSpPr>
          <p:nvPr>
            <p:ph type="body" sz="quarter" idx="122"/>
          </p:nvPr>
        </p:nvSpPr>
        <p:spPr/>
        <p:txBody>
          <a:bodyPr/>
          <a:lstStyle/>
          <a:p>
            <a:endParaRPr lang="en-US"/>
          </a:p>
        </p:txBody>
      </p:sp>
      <p:sp>
        <p:nvSpPr>
          <p:cNvPr id="81" name="Text Placeholder 80"/>
          <p:cNvSpPr>
            <a:spLocks noGrp="1"/>
          </p:cNvSpPr>
          <p:nvPr>
            <p:ph type="body" sz="quarter" idx="123"/>
          </p:nvPr>
        </p:nvSpPr>
        <p:spPr/>
        <p:txBody>
          <a:bodyPr/>
          <a:lstStyle/>
          <a:p>
            <a:endParaRPr lang="en-US"/>
          </a:p>
        </p:txBody>
      </p:sp>
      <p:sp>
        <p:nvSpPr>
          <p:cNvPr id="82" name="Text Placeholder 81"/>
          <p:cNvSpPr>
            <a:spLocks noGrp="1"/>
          </p:cNvSpPr>
          <p:nvPr>
            <p:ph type="body" sz="quarter" idx="124"/>
          </p:nvPr>
        </p:nvSpPr>
        <p:spPr/>
        <p:txBody>
          <a:bodyPr/>
          <a:lstStyle/>
          <a:p>
            <a:endParaRPr lang="en-US"/>
          </a:p>
        </p:txBody>
      </p:sp>
      <p:sp>
        <p:nvSpPr>
          <p:cNvPr id="83" name="Text Placeholder 82"/>
          <p:cNvSpPr>
            <a:spLocks noGrp="1"/>
          </p:cNvSpPr>
          <p:nvPr>
            <p:ph type="body" sz="quarter" idx="125"/>
          </p:nvPr>
        </p:nvSpPr>
        <p:spPr/>
        <p:txBody>
          <a:bodyPr/>
          <a:lstStyle/>
          <a:p>
            <a:endParaRPr lang="en-US"/>
          </a:p>
        </p:txBody>
      </p:sp>
      <p:sp>
        <p:nvSpPr>
          <p:cNvPr id="73" name="Picture Placeholder 72"/>
          <p:cNvSpPr>
            <a:spLocks noGrp="1"/>
          </p:cNvSpPr>
          <p:nvPr>
            <p:ph type="pic" sz="quarter" idx="115"/>
          </p:nvPr>
        </p:nvSpPr>
        <p:spPr/>
      </p:sp>
      <p:sp>
        <p:nvSpPr>
          <p:cNvPr id="84" name="Picture Placeholder 83"/>
          <p:cNvSpPr>
            <a:spLocks noGrp="1"/>
          </p:cNvSpPr>
          <p:nvPr>
            <p:ph type="pic" sz="quarter" idx="126"/>
          </p:nvPr>
        </p:nvSpPr>
        <p:spPr/>
      </p:sp>
      <p:sp>
        <p:nvSpPr>
          <p:cNvPr id="85" name="Picture Placeholder 84"/>
          <p:cNvSpPr>
            <a:spLocks noGrp="1"/>
          </p:cNvSpPr>
          <p:nvPr>
            <p:ph type="pic" sz="quarter" idx="127"/>
          </p:nvPr>
        </p:nvSpPr>
        <p:spPr/>
      </p:sp>
      <p:sp>
        <p:nvSpPr>
          <p:cNvPr id="86" name="Picture Placeholder 85"/>
          <p:cNvSpPr>
            <a:spLocks noGrp="1"/>
          </p:cNvSpPr>
          <p:nvPr>
            <p:ph type="pic" sz="quarter" idx="128"/>
          </p:nvPr>
        </p:nvSpPr>
        <p:spPr/>
      </p:sp>
      <p:sp>
        <p:nvSpPr>
          <p:cNvPr id="87" name="Picture Placeholder 86"/>
          <p:cNvSpPr>
            <a:spLocks noGrp="1"/>
          </p:cNvSpPr>
          <p:nvPr>
            <p:ph type="pic" sz="quarter" idx="129"/>
          </p:nvPr>
        </p:nvSpPr>
        <p:spPr/>
      </p:sp>
      <p:sp>
        <p:nvSpPr>
          <p:cNvPr id="88" name="Picture Placeholder 87"/>
          <p:cNvSpPr>
            <a:spLocks noGrp="1"/>
          </p:cNvSpPr>
          <p:nvPr>
            <p:ph type="pic" sz="quarter" idx="130"/>
          </p:nvPr>
        </p:nvSpPr>
        <p:spPr/>
      </p:sp>
      <p:sp>
        <p:nvSpPr>
          <p:cNvPr id="89" name="Picture Placeholder 88"/>
          <p:cNvSpPr>
            <a:spLocks noGrp="1"/>
          </p:cNvSpPr>
          <p:nvPr>
            <p:ph type="pic" sz="quarter" idx="131"/>
          </p:nvPr>
        </p:nvSpPr>
        <p:spPr/>
      </p:sp>
      <p:sp>
        <p:nvSpPr>
          <p:cNvPr id="90" name="Picture Placeholder 89"/>
          <p:cNvSpPr>
            <a:spLocks noGrp="1"/>
          </p:cNvSpPr>
          <p:nvPr>
            <p:ph type="pic" sz="quarter" idx="132"/>
          </p:nvPr>
        </p:nvSpPr>
        <p:spPr/>
      </p:sp>
      <p:sp>
        <p:nvSpPr>
          <p:cNvPr id="91" name="Picture Placeholder 90"/>
          <p:cNvSpPr>
            <a:spLocks noGrp="1"/>
          </p:cNvSpPr>
          <p:nvPr>
            <p:ph type="pic" sz="quarter" idx="133"/>
          </p:nvPr>
        </p:nvSpPr>
        <p:spPr/>
      </p:sp>
      <p:sp>
        <p:nvSpPr>
          <p:cNvPr id="92" name="Picture Placeholder 91"/>
          <p:cNvSpPr>
            <a:spLocks noGrp="1"/>
          </p:cNvSpPr>
          <p:nvPr>
            <p:ph type="pic" sz="quarter" idx="134"/>
          </p:nvPr>
        </p:nvSpPr>
        <p:spPr/>
      </p:sp>
      <p:sp>
        <p:nvSpPr>
          <p:cNvPr id="93" name="Picture Placeholder 92"/>
          <p:cNvSpPr>
            <a:spLocks noGrp="1"/>
          </p:cNvSpPr>
          <p:nvPr>
            <p:ph type="pic" sz="quarter" idx="135"/>
          </p:nvPr>
        </p:nvSpPr>
        <p:spPr/>
      </p:sp>
      <p:sp>
        <p:nvSpPr>
          <p:cNvPr id="94" name="Text Placeholder 93"/>
          <p:cNvSpPr>
            <a:spLocks noGrp="1"/>
          </p:cNvSpPr>
          <p:nvPr>
            <p:ph type="body" sz="quarter" idx="136"/>
          </p:nvPr>
        </p:nvSpPr>
        <p:spPr/>
        <p:txBody>
          <a:bodyPr/>
          <a:lstStyle/>
          <a:p>
            <a:endParaRPr lang="en-US"/>
          </a:p>
        </p:txBody>
      </p:sp>
      <p:sp>
        <p:nvSpPr>
          <p:cNvPr id="95" name="Text Placeholder 94"/>
          <p:cNvSpPr>
            <a:spLocks noGrp="1"/>
          </p:cNvSpPr>
          <p:nvPr>
            <p:ph type="body" sz="quarter" idx="137"/>
          </p:nvPr>
        </p:nvSpPr>
        <p:spPr/>
        <p:txBody>
          <a:bodyPr/>
          <a:lstStyle/>
          <a:p>
            <a:endParaRPr lang="en-US"/>
          </a:p>
        </p:txBody>
      </p:sp>
      <p:sp>
        <p:nvSpPr>
          <p:cNvPr id="96" name="Text Placeholder 95"/>
          <p:cNvSpPr>
            <a:spLocks noGrp="1"/>
          </p:cNvSpPr>
          <p:nvPr>
            <p:ph type="body" sz="quarter" idx="138"/>
          </p:nvPr>
        </p:nvSpPr>
        <p:spPr/>
        <p:txBody>
          <a:bodyPr/>
          <a:lstStyle/>
          <a:p>
            <a:endParaRPr lang="en-US"/>
          </a:p>
        </p:txBody>
      </p:sp>
      <p:sp>
        <p:nvSpPr>
          <p:cNvPr id="97" name="Text Placeholder 96"/>
          <p:cNvSpPr>
            <a:spLocks noGrp="1"/>
          </p:cNvSpPr>
          <p:nvPr>
            <p:ph type="body" sz="quarter" idx="139"/>
          </p:nvPr>
        </p:nvSpPr>
        <p:spPr/>
        <p:txBody>
          <a:bodyPr/>
          <a:lstStyle/>
          <a:p>
            <a:endParaRPr lang="en-US"/>
          </a:p>
        </p:txBody>
      </p:sp>
      <p:sp>
        <p:nvSpPr>
          <p:cNvPr id="98" name="Text Placeholder 97"/>
          <p:cNvSpPr>
            <a:spLocks noGrp="1"/>
          </p:cNvSpPr>
          <p:nvPr>
            <p:ph type="body" sz="quarter" idx="140"/>
          </p:nvPr>
        </p:nvSpPr>
        <p:spPr/>
        <p:txBody>
          <a:bodyPr/>
          <a:lstStyle/>
          <a:p>
            <a:endParaRPr lang="en-US"/>
          </a:p>
        </p:txBody>
      </p:sp>
      <p:sp>
        <p:nvSpPr>
          <p:cNvPr id="99" name="Text Placeholder 98"/>
          <p:cNvSpPr>
            <a:spLocks noGrp="1"/>
          </p:cNvSpPr>
          <p:nvPr>
            <p:ph type="body" sz="quarter" idx="141"/>
          </p:nvPr>
        </p:nvSpPr>
        <p:spPr/>
        <p:txBody>
          <a:bodyPr/>
          <a:lstStyle/>
          <a:p>
            <a:endParaRPr lang="en-US"/>
          </a:p>
        </p:txBody>
      </p:sp>
      <p:sp>
        <p:nvSpPr>
          <p:cNvPr id="100" name="Text Placeholder 99"/>
          <p:cNvSpPr>
            <a:spLocks noGrp="1"/>
          </p:cNvSpPr>
          <p:nvPr>
            <p:ph type="body" sz="quarter" idx="142"/>
          </p:nvPr>
        </p:nvSpPr>
        <p:spPr/>
        <p:txBody>
          <a:bodyPr/>
          <a:lstStyle/>
          <a:p>
            <a:endParaRPr lang="en-US"/>
          </a:p>
        </p:txBody>
      </p:sp>
      <p:sp>
        <p:nvSpPr>
          <p:cNvPr id="101" name="Text Placeholder 100"/>
          <p:cNvSpPr>
            <a:spLocks noGrp="1"/>
          </p:cNvSpPr>
          <p:nvPr>
            <p:ph type="body" sz="quarter" idx="143"/>
          </p:nvPr>
        </p:nvSpPr>
        <p:spPr/>
        <p:txBody>
          <a:bodyPr/>
          <a:lstStyle/>
          <a:p>
            <a:endParaRPr lang="en-US"/>
          </a:p>
        </p:txBody>
      </p:sp>
      <p:sp>
        <p:nvSpPr>
          <p:cNvPr id="102" name="Text Placeholder 101"/>
          <p:cNvSpPr>
            <a:spLocks noGrp="1"/>
          </p:cNvSpPr>
          <p:nvPr>
            <p:ph type="body" sz="quarter" idx="144"/>
          </p:nvPr>
        </p:nvSpPr>
        <p:spPr/>
        <p:txBody>
          <a:bodyPr/>
          <a:lstStyle/>
          <a:p>
            <a:endParaRPr lang="en-US"/>
          </a:p>
        </p:txBody>
      </p:sp>
      <p:sp>
        <p:nvSpPr>
          <p:cNvPr id="103" name="Text Placeholder 102"/>
          <p:cNvSpPr>
            <a:spLocks noGrp="1"/>
          </p:cNvSpPr>
          <p:nvPr>
            <p:ph type="body" sz="quarter" idx="145"/>
          </p:nvPr>
        </p:nvSpPr>
        <p:spPr/>
        <p:txBody>
          <a:bodyPr/>
          <a:lstStyle/>
          <a:p>
            <a:endParaRPr lang="en-US"/>
          </a:p>
        </p:txBody>
      </p:sp>
      <p:sp>
        <p:nvSpPr>
          <p:cNvPr id="104" name="Text Placeholder 103"/>
          <p:cNvSpPr>
            <a:spLocks noGrp="1"/>
          </p:cNvSpPr>
          <p:nvPr>
            <p:ph type="body" sz="quarter" idx="146"/>
          </p:nvPr>
        </p:nvSpPr>
        <p:spPr/>
        <p:txBody>
          <a:bodyPr/>
          <a:lstStyle/>
          <a:p>
            <a:endParaRPr lang="en-US"/>
          </a:p>
        </p:txBody>
      </p:sp>
      <p:sp>
        <p:nvSpPr>
          <p:cNvPr id="105" name="Text Placeholder 104"/>
          <p:cNvSpPr>
            <a:spLocks noGrp="1"/>
          </p:cNvSpPr>
          <p:nvPr>
            <p:ph type="body" sz="quarter" idx="147"/>
          </p:nvPr>
        </p:nvSpPr>
        <p:spPr/>
        <p:txBody>
          <a:bodyPr/>
          <a:lstStyle/>
          <a:p>
            <a:endParaRPr lang="en-US"/>
          </a:p>
        </p:txBody>
      </p:sp>
      <p:sp>
        <p:nvSpPr>
          <p:cNvPr id="106" name="Text Placeholder 105"/>
          <p:cNvSpPr>
            <a:spLocks noGrp="1"/>
          </p:cNvSpPr>
          <p:nvPr>
            <p:ph type="body" sz="quarter" idx="148"/>
          </p:nvPr>
        </p:nvSpPr>
        <p:spPr/>
        <p:txBody>
          <a:bodyPr/>
          <a:lstStyle/>
          <a:p>
            <a:endParaRPr lang="en-US"/>
          </a:p>
        </p:txBody>
      </p:sp>
      <p:sp>
        <p:nvSpPr>
          <p:cNvPr id="107" name="Text Placeholder 106"/>
          <p:cNvSpPr>
            <a:spLocks noGrp="1"/>
          </p:cNvSpPr>
          <p:nvPr>
            <p:ph type="body" sz="quarter" idx="149"/>
          </p:nvPr>
        </p:nvSpPr>
        <p:spPr/>
        <p:txBody>
          <a:bodyPr/>
          <a:lstStyle/>
          <a:p>
            <a:endParaRPr lang="en-US"/>
          </a:p>
        </p:txBody>
      </p:sp>
      <p:sp>
        <p:nvSpPr>
          <p:cNvPr id="111" name="Text Placeholder 110"/>
          <p:cNvSpPr>
            <a:spLocks noGrp="1"/>
          </p:cNvSpPr>
          <p:nvPr>
            <p:ph type="body" sz="quarter" idx="25"/>
          </p:nvPr>
        </p:nvSpPr>
        <p:spPr/>
        <p:txBody>
          <a:bodyPr/>
          <a:lstStyle/>
          <a:p>
            <a:r>
              <a:rPr lang="en-US" dirty="0" smtClean="0"/>
              <a:t>CONCLUSIONS AND FUTURE RESEARCH</a:t>
            </a:r>
            <a:endParaRPr lang="en-US" dirty="0"/>
          </a:p>
        </p:txBody>
      </p:sp>
      <p:pic>
        <p:nvPicPr>
          <p:cNvPr id="123" name="Picture 122" descr="Cropped 60s-5-19-15.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6070" y="3558618"/>
            <a:ext cx="4524264" cy="3748431"/>
          </a:xfrm>
          <a:prstGeom prst="rect">
            <a:avLst/>
          </a:prstGeom>
          <a:ln w="28575" cmpd="sng">
            <a:solidFill>
              <a:schemeClr val="tx1"/>
            </a:solidFill>
          </a:ln>
        </p:spPr>
      </p:pic>
      <p:sp>
        <p:nvSpPr>
          <p:cNvPr id="2" name="TextBox 1"/>
          <p:cNvSpPr txBox="1"/>
          <p:nvPr/>
        </p:nvSpPr>
        <p:spPr>
          <a:xfrm>
            <a:off x="21598467" y="6350000"/>
            <a:ext cx="184666" cy="846386"/>
          </a:xfrm>
          <a:prstGeom prst="rect">
            <a:avLst/>
          </a:prstGeom>
          <a:noFill/>
        </p:spPr>
        <p:txBody>
          <a:bodyPr wrap="none" rtlCol="0">
            <a:spAutoFit/>
          </a:bodyPr>
          <a:lstStyle/>
          <a:p>
            <a:endParaRPr lang="en-US"/>
          </a:p>
        </p:txBody>
      </p:sp>
      <p:sp>
        <p:nvSpPr>
          <p:cNvPr id="112" name="Text Placeholder 61"/>
          <p:cNvSpPr txBox="1">
            <a:spLocks/>
          </p:cNvSpPr>
          <p:nvPr/>
        </p:nvSpPr>
        <p:spPr>
          <a:xfrm>
            <a:off x="577456" y="13787011"/>
            <a:ext cx="8482209" cy="382517"/>
          </a:xfrm>
          <a:prstGeom prst="rect">
            <a:avLst/>
          </a:prstGeom>
          <a:solidFill>
            <a:srgbClr val="002855"/>
          </a:solid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mtClean="0"/>
              <a:t>MATERIALS AND METHODS</a:t>
            </a:r>
            <a:endParaRPr lang="en-US" dirty="0"/>
          </a:p>
        </p:txBody>
      </p:sp>
      <p:sp>
        <p:nvSpPr>
          <p:cNvPr id="113" name="Text Placeholder 60"/>
          <p:cNvSpPr txBox="1">
            <a:spLocks/>
          </p:cNvSpPr>
          <p:nvPr/>
        </p:nvSpPr>
        <p:spPr>
          <a:xfrm>
            <a:off x="571500" y="14194928"/>
            <a:ext cx="8482209" cy="164263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b="1" i="1" dirty="0" smtClean="0"/>
              <a:t>PREPARATION OF SHRIMP EXTRACT</a:t>
            </a:r>
            <a:endParaRPr lang="en-US" dirty="0" smtClean="0"/>
          </a:p>
          <a:p>
            <a:pPr algn="just"/>
            <a:r>
              <a:rPr lang="en-US" dirty="0" smtClean="0"/>
              <a:t> Fresh shrimp was purchased from local supermarkets. 20 gram of peeled raw shrimp were diced into small pieces, homogenized in phosphate buffered saline (PBS), rocked overnight at 4</a:t>
            </a:r>
            <a:r>
              <a:rPr lang="en-US" baseline="30000" dirty="0" smtClean="0"/>
              <a:t>o</a:t>
            </a:r>
            <a:r>
              <a:rPr lang="en-US" dirty="0" smtClean="0"/>
              <a:t>C  and thereafter centrifuged at 6000xg for 20 minutes at 4</a:t>
            </a:r>
            <a:r>
              <a:rPr lang="en-US" baseline="30000" dirty="0" smtClean="0"/>
              <a:t>o</a:t>
            </a:r>
            <a:r>
              <a:rPr lang="en-US" dirty="0" smtClean="0"/>
              <a:t>C. The protein concentration of the supernatant was determined by BCA assay and stored afterwards at -20</a:t>
            </a:r>
            <a:r>
              <a:rPr lang="en-US" baseline="30000" dirty="0"/>
              <a:t>o</a:t>
            </a:r>
            <a:r>
              <a:rPr lang="en-US" dirty="0" smtClean="0"/>
              <a:t>C.</a:t>
            </a:r>
          </a:p>
          <a:p>
            <a:pPr algn="just"/>
            <a:r>
              <a:rPr lang="en-US" b="1" dirty="0" smtClean="0"/>
              <a:t> </a:t>
            </a:r>
            <a:endParaRPr lang="en-US" dirty="0" smtClean="0"/>
          </a:p>
        </p:txBody>
      </p:sp>
      <p:pic>
        <p:nvPicPr>
          <p:cNvPr id="5" name="Picture 4" descr="Screen Shot 2016-02-18 at 1.17.3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3369" y="7530748"/>
            <a:ext cx="5562557" cy="3276952"/>
          </a:xfrm>
          <a:prstGeom prst="rect">
            <a:avLst/>
          </a:prstGeom>
          <a:ln w="28575" cmpd="sng">
            <a:solidFill>
              <a:schemeClr val="tx1"/>
            </a:solidFill>
          </a:ln>
        </p:spPr>
      </p:pic>
      <p:sp>
        <p:nvSpPr>
          <p:cNvPr id="6" name="TextBox 5"/>
          <p:cNvSpPr txBox="1"/>
          <p:nvPr/>
        </p:nvSpPr>
        <p:spPr>
          <a:xfrm>
            <a:off x="9779000" y="3694513"/>
            <a:ext cx="4521200" cy="246221"/>
          </a:xfrm>
          <a:prstGeom prst="rect">
            <a:avLst/>
          </a:prstGeom>
          <a:noFill/>
        </p:spPr>
        <p:txBody>
          <a:bodyPr wrap="square" rtlCol="0">
            <a:spAutoFit/>
          </a:bodyPr>
          <a:lstStyle/>
          <a:p>
            <a:r>
              <a:rPr lang="en-US" sz="1000" b="1" dirty="0" smtClean="0"/>
              <a:t>1        2     3       4        5        6         7     8        9        10      11     12         13      14      15</a:t>
            </a:r>
            <a:endParaRPr lang="en-US" sz="1000" b="1" dirty="0"/>
          </a:p>
        </p:txBody>
      </p:sp>
      <p:sp>
        <p:nvSpPr>
          <p:cNvPr id="7" name="TextBox 6"/>
          <p:cNvSpPr txBox="1"/>
          <p:nvPr/>
        </p:nvSpPr>
        <p:spPr>
          <a:xfrm>
            <a:off x="9666070" y="6599163"/>
            <a:ext cx="1600200" cy="707886"/>
          </a:xfrm>
          <a:prstGeom prst="rect">
            <a:avLst/>
          </a:prstGeom>
          <a:noFill/>
        </p:spPr>
        <p:txBody>
          <a:bodyPr wrap="square" rtlCol="0">
            <a:spAutoFit/>
          </a:bodyPr>
          <a:lstStyle/>
          <a:p>
            <a:r>
              <a:rPr lang="en-US" sz="4000" dirty="0" smtClean="0"/>
              <a:t>A</a:t>
            </a:r>
            <a:endParaRPr lang="en-US" sz="4000" dirty="0"/>
          </a:p>
        </p:txBody>
      </p:sp>
      <p:sp>
        <p:nvSpPr>
          <p:cNvPr id="8" name="TextBox 7"/>
          <p:cNvSpPr txBox="1"/>
          <p:nvPr/>
        </p:nvSpPr>
        <p:spPr>
          <a:xfrm>
            <a:off x="9653369" y="10099814"/>
            <a:ext cx="1752600" cy="707886"/>
          </a:xfrm>
          <a:prstGeom prst="rect">
            <a:avLst/>
          </a:prstGeom>
          <a:noFill/>
        </p:spPr>
        <p:txBody>
          <a:bodyPr wrap="square" rtlCol="0">
            <a:spAutoFit/>
          </a:bodyPr>
          <a:lstStyle/>
          <a:p>
            <a:r>
              <a:rPr lang="en-US" sz="4000" dirty="0" smtClean="0"/>
              <a:t>B</a:t>
            </a:r>
            <a:endParaRPr lang="en-US" sz="4000" dirty="0"/>
          </a:p>
        </p:txBody>
      </p:sp>
      <p:sp>
        <p:nvSpPr>
          <p:cNvPr id="9" name="TextBox 8"/>
          <p:cNvSpPr txBox="1"/>
          <p:nvPr/>
        </p:nvSpPr>
        <p:spPr>
          <a:xfrm>
            <a:off x="14300200" y="3451354"/>
            <a:ext cx="3517900" cy="4185761"/>
          </a:xfrm>
          <a:prstGeom prst="rect">
            <a:avLst/>
          </a:prstGeom>
          <a:noFill/>
        </p:spPr>
        <p:txBody>
          <a:bodyPr wrap="square" rtlCol="0">
            <a:spAutoFit/>
          </a:bodyPr>
          <a:lstStyle/>
          <a:p>
            <a:pPr algn="just"/>
            <a:r>
              <a:rPr lang="en-US" sz="1400" b="1" dirty="0" smtClean="0">
                <a:latin typeface="Trebuchet MS"/>
                <a:cs typeface="Trebuchet MS"/>
              </a:rPr>
              <a:t>A</a:t>
            </a:r>
            <a:r>
              <a:rPr lang="en-US" sz="1400" dirty="0" smtClean="0">
                <a:latin typeface="Trebuchet MS"/>
                <a:cs typeface="Trebuchet MS"/>
              </a:rPr>
              <a:t>: Western blot showing the presence of high molecular weight </a:t>
            </a:r>
            <a:r>
              <a:rPr lang="en-US" sz="1400" dirty="0" err="1" smtClean="0">
                <a:latin typeface="Trebuchet MS"/>
                <a:cs typeface="Trebuchet MS"/>
              </a:rPr>
              <a:t>IgE</a:t>
            </a:r>
            <a:r>
              <a:rPr lang="en-US" sz="1400" dirty="0" smtClean="0">
                <a:latin typeface="Trebuchet MS"/>
                <a:cs typeface="Trebuchet MS"/>
              </a:rPr>
              <a:t> reactive shrimp proteins recognized by sera of patients with known shellfish allergies. Lanes 1-12: </a:t>
            </a:r>
            <a:r>
              <a:rPr lang="en-US" sz="1400" dirty="0" err="1" smtClean="0">
                <a:latin typeface="Trebuchet MS"/>
                <a:cs typeface="Trebuchet MS"/>
              </a:rPr>
              <a:t>IgE</a:t>
            </a:r>
            <a:r>
              <a:rPr lang="en-US" sz="1400" dirty="0" smtClean="0">
                <a:latin typeface="Trebuchet MS"/>
                <a:cs typeface="Trebuchet MS"/>
              </a:rPr>
              <a:t> reactivity in sera from patients with known shrimp allergies. Lane 13: Positive control. Lane 14: Negative control. Lane 15: Blank. Green arrow: Approximately 38 </a:t>
            </a:r>
            <a:r>
              <a:rPr lang="en-US" sz="1400" dirty="0" err="1" smtClean="0">
                <a:latin typeface="Trebuchet MS"/>
                <a:cs typeface="Trebuchet MS"/>
              </a:rPr>
              <a:t>kDa</a:t>
            </a:r>
            <a:r>
              <a:rPr lang="en-US" sz="1400" dirty="0" smtClean="0">
                <a:latin typeface="Trebuchet MS"/>
                <a:cs typeface="Trebuchet MS"/>
              </a:rPr>
              <a:t>. Yellow arrow: Approximately 98 </a:t>
            </a:r>
            <a:r>
              <a:rPr lang="en-US" sz="1400" dirty="0" err="1" smtClean="0">
                <a:latin typeface="Trebuchet MS"/>
                <a:cs typeface="Trebuchet MS"/>
              </a:rPr>
              <a:t>kDa</a:t>
            </a:r>
            <a:r>
              <a:rPr lang="en-US" sz="1400" dirty="0" smtClean="0">
                <a:latin typeface="Trebuchet MS"/>
                <a:cs typeface="Trebuchet MS"/>
              </a:rPr>
              <a:t>.</a:t>
            </a:r>
            <a:endParaRPr lang="en-US" sz="1400" dirty="0" smtClean="0">
              <a:latin typeface="Trebuchet MS"/>
              <a:cs typeface="Trebuchet MS"/>
            </a:endParaRPr>
          </a:p>
          <a:p>
            <a:pPr algn="just"/>
            <a:endParaRPr lang="en-US" sz="1400" dirty="0">
              <a:latin typeface="Trebuchet MS"/>
              <a:cs typeface="Trebuchet MS"/>
            </a:endParaRPr>
          </a:p>
          <a:p>
            <a:pPr algn="just"/>
            <a:r>
              <a:rPr lang="en-US" sz="1400" b="1" dirty="0" smtClean="0">
                <a:latin typeface="Trebuchet MS"/>
                <a:cs typeface="Trebuchet MS"/>
              </a:rPr>
              <a:t>B</a:t>
            </a:r>
            <a:r>
              <a:rPr lang="en-US" sz="1400" dirty="0" smtClean="0">
                <a:latin typeface="Trebuchet MS"/>
                <a:cs typeface="Trebuchet MS"/>
              </a:rPr>
              <a:t>: </a:t>
            </a:r>
            <a:r>
              <a:rPr lang="en-US" sz="1400" dirty="0">
                <a:latin typeface="Trebuchet MS"/>
                <a:cs typeface="Trebuchet MS"/>
              </a:rPr>
              <a:t>Western blot showing the presence of high molecular weight </a:t>
            </a:r>
            <a:r>
              <a:rPr lang="en-US" sz="1400" dirty="0" err="1">
                <a:latin typeface="Trebuchet MS"/>
                <a:cs typeface="Trebuchet MS"/>
              </a:rPr>
              <a:t>IgE</a:t>
            </a:r>
            <a:r>
              <a:rPr lang="en-US" sz="1400" dirty="0">
                <a:latin typeface="Trebuchet MS"/>
                <a:cs typeface="Trebuchet MS"/>
              </a:rPr>
              <a:t> reactive shrimp protein </a:t>
            </a:r>
            <a:r>
              <a:rPr lang="en-US" sz="1400" dirty="0" smtClean="0">
                <a:latin typeface="Trebuchet MS"/>
                <a:cs typeface="Trebuchet MS"/>
              </a:rPr>
              <a:t>recognized by sera </a:t>
            </a:r>
            <a:r>
              <a:rPr lang="en-US" sz="1400" dirty="0">
                <a:latin typeface="Trebuchet MS"/>
                <a:cs typeface="Trebuchet MS"/>
              </a:rPr>
              <a:t>of patients with known shellfish allergies. </a:t>
            </a:r>
            <a:r>
              <a:rPr lang="en-US" sz="1400" dirty="0" smtClean="0">
                <a:latin typeface="Trebuchet MS"/>
                <a:cs typeface="Trebuchet MS"/>
              </a:rPr>
              <a:t>Lanes </a:t>
            </a:r>
            <a:r>
              <a:rPr lang="en-US" sz="1400" dirty="0">
                <a:latin typeface="Trebuchet MS"/>
                <a:cs typeface="Trebuchet MS"/>
              </a:rPr>
              <a:t>1</a:t>
            </a:r>
            <a:r>
              <a:rPr lang="en-US" sz="1400" dirty="0" smtClean="0">
                <a:latin typeface="Trebuchet MS"/>
                <a:cs typeface="Trebuchet MS"/>
              </a:rPr>
              <a:t>-21: </a:t>
            </a:r>
            <a:r>
              <a:rPr lang="en-US" sz="1400" dirty="0" err="1">
                <a:latin typeface="Trebuchet MS"/>
                <a:cs typeface="Trebuchet MS"/>
              </a:rPr>
              <a:t>IgE</a:t>
            </a:r>
            <a:r>
              <a:rPr lang="en-US" sz="1400" dirty="0">
                <a:latin typeface="Trebuchet MS"/>
                <a:cs typeface="Trebuchet MS"/>
              </a:rPr>
              <a:t> reactivity in sera from patients with known shrimp allergies. </a:t>
            </a:r>
            <a:r>
              <a:rPr lang="en-US" sz="1400" dirty="0" smtClean="0">
                <a:latin typeface="Trebuchet MS"/>
                <a:cs typeface="Trebuchet MS"/>
              </a:rPr>
              <a:t>Lanes 22-24: Blanks. Blue </a:t>
            </a:r>
            <a:r>
              <a:rPr lang="en-US" sz="1400" dirty="0" smtClean="0">
                <a:latin typeface="Trebuchet MS"/>
                <a:cs typeface="Trebuchet MS"/>
              </a:rPr>
              <a:t>arrow: </a:t>
            </a:r>
            <a:r>
              <a:rPr lang="en-US" sz="1400" dirty="0" err="1" smtClean="0">
                <a:latin typeface="Trebuchet MS"/>
                <a:cs typeface="Trebuchet MS"/>
              </a:rPr>
              <a:t>Approxi</a:t>
            </a:r>
            <a:r>
              <a:rPr lang="en-US" sz="1400" dirty="0" smtClean="0">
                <a:latin typeface="Trebuchet MS"/>
                <a:cs typeface="Trebuchet MS"/>
              </a:rPr>
              <a:t>-</a:t>
            </a:r>
            <a:endParaRPr lang="en-US" sz="1400" dirty="0">
              <a:latin typeface="Trebuchet MS"/>
              <a:cs typeface="Trebuchet MS"/>
            </a:endParaRPr>
          </a:p>
          <a:p>
            <a:pPr algn="just"/>
            <a:endParaRPr lang="en-US" sz="1400" dirty="0" smtClean="0">
              <a:latin typeface="Trebuchet MS"/>
              <a:cs typeface="Trebuchet MS"/>
            </a:endParaRPr>
          </a:p>
        </p:txBody>
      </p:sp>
      <p:sp>
        <p:nvSpPr>
          <p:cNvPr id="11" name="Right Arrow 10"/>
          <p:cNvSpPr/>
          <p:nvPr/>
        </p:nvSpPr>
        <p:spPr>
          <a:xfrm>
            <a:off x="10305217" y="5791957"/>
            <a:ext cx="273883" cy="1000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Arrow 114"/>
          <p:cNvSpPr/>
          <p:nvPr/>
        </p:nvSpPr>
        <p:spPr>
          <a:xfrm>
            <a:off x="12896017" y="5791957"/>
            <a:ext cx="273883" cy="1000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ight Arrow 115"/>
          <p:cNvSpPr/>
          <p:nvPr/>
        </p:nvSpPr>
        <p:spPr>
          <a:xfrm>
            <a:off x="12311817" y="4572758"/>
            <a:ext cx="273883" cy="10008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9" name="Right Arrow 118"/>
          <p:cNvSpPr/>
          <p:nvPr/>
        </p:nvSpPr>
        <p:spPr>
          <a:xfrm rot="10800000">
            <a:off x="14190334" y="9651999"/>
            <a:ext cx="273883" cy="10008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0" name="Right Arrow 119"/>
          <p:cNvSpPr/>
          <p:nvPr/>
        </p:nvSpPr>
        <p:spPr>
          <a:xfrm rot="10800000">
            <a:off x="11922550" y="9651240"/>
            <a:ext cx="273883" cy="10008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1" name="Right Arrow 120"/>
          <p:cNvSpPr/>
          <p:nvPr/>
        </p:nvSpPr>
        <p:spPr>
          <a:xfrm rot="10800000">
            <a:off x="10017550" y="9652000"/>
            <a:ext cx="273883" cy="10008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4" name="Right Arrow 123"/>
          <p:cNvSpPr/>
          <p:nvPr/>
        </p:nvSpPr>
        <p:spPr>
          <a:xfrm rot="10800000">
            <a:off x="10017551" y="8914642"/>
            <a:ext cx="273883" cy="10008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15265400" y="7335924"/>
            <a:ext cx="2552700" cy="307777"/>
          </a:xfrm>
          <a:prstGeom prst="rect">
            <a:avLst/>
          </a:prstGeom>
          <a:noFill/>
        </p:spPr>
        <p:txBody>
          <a:bodyPr wrap="square" rtlCol="0">
            <a:spAutoFit/>
          </a:bodyPr>
          <a:lstStyle/>
          <a:p>
            <a:pPr algn="just"/>
            <a:endParaRPr lang="en-US" sz="1400" dirty="0">
              <a:latin typeface="Trebuchet MS"/>
              <a:cs typeface="Trebuchet MS"/>
            </a:endParaRPr>
          </a:p>
        </p:txBody>
      </p:sp>
      <p:sp>
        <p:nvSpPr>
          <p:cNvPr id="127" name="Right Arrow 126"/>
          <p:cNvSpPr/>
          <p:nvPr/>
        </p:nvSpPr>
        <p:spPr>
          <a:xfrm rot="10800000">
            <a:off x="11922549" y="8914642"/>
            <a:ext cx="273883" cy="10008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1" name="Right Arrow 130"/>
          <p:cNvSpPr/>
          <p:nvPr/>
        </p:nvSpPr>
        <p:spPr>
          <a:xfrm rot="10800000">
            <a:off x="14190334" y="8914642"/>
            <a:ext cx="273883" cy="10008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extBox 2"/>
          <p:cNvSpPr txBox="1"/>
          <p:nvPr/>
        </p:nvSpPr>
        <p:spPr>
          <a:xfrm>
            <a:off x="15379700" y="7297472"/>
            <a:ext cx="2438400" cy="523220"/>
          </a:xfrm>
          <a:prstGeom prst="rect">
            <a:avLst/>
          </a:prstGeom>
          <a:noFill/>
        </p:spPr>
        <p:txBody>
          <a:bodyPr wrap="square" rtlCol="0">
            <a:spAutoFit/>
          </a:bodyPr>
          <a:lstStyle/>
          <a:p>
            <a:pPr algn="just"/>
            <a:r>
              <a:rPr lang="en-US" sz="1400" dirty="0" err="1" smtClean="0">
                <a:latin typeface="Trebuchet MS"/>
                <a:cs typeface="Trebuchet MS"/>
              </a:rPr>
              <a:t>mately</a:t>
            </a:r>
            <a:r>
              <a:rPr lang="en-US" sz="1400" dirty="0" smtClean="0">
                <a:latin typeface="Trebuchet MS"/>
                <a:cs typeface="Trebuchet MS"/>
              </a:rPr>
              <a:t> 39 </a:t>
            </a:r>
            <a:r>
              <a:rPr lang="en-US" sz="1400" dirty="0" err="1" smtClean="0">
                <a:latin typeface="Trebuchet MS"/>
                <a:cs typeface="Trebuchet MS"/>
              </a:rPr>
              <a:t>kDa</a:t>
            </a:r>
            <a:r>
              <a:rPr lang="en-US" sz="1400" dirty="0" smtClean="0">
                <a:latin typeface="Trebuchet MS"/>
                <a:cs typeface="Trebuchet MS"/>
              </a:rPr>
              <a:t>. Pink arrow: Approximately 97 </a:t>
            </a:r>
            <a:r>
              <a:rPr lang="en-US" sz="1400" dirty="0" err="1" smtClean="0">
                <a:latin typeface="Trebuchet MS"/>
                <a:cs typeface="Trebuchet MS"/>
              </a:rPr>
              <a:t>kDa</a:t>
            </a:r>
            <a:r>
              <a:rPr lang="en-US" sz="1400" dirty="0" smtClean="0">
                <a:latin typeface="Trebuchet MS"/>
                <a:cs typeface="Trebuchet MS"/>
              </a:rPr>
              <a:t>. </a:t>
            </a:r>
            <a:endParaRPr lang="en-US" sz="1400" dirty="0">
              <a:latin typeface="Trebuchet MS"/>
              <a:cs typeface="Trebuchet MS"/>
            </a:endParaRPr>
          </a:p>
        </p:txBody>
      </p:sp>
    </p:spTree>
    <p:extLst>
      <p:ext uri="{BB962C8B-B14F-4D97-AF65-F5344CB8AC3E}">
        <p14:creationId xmlns:p14="http://schemas.microsoft.com/office/powerpoint/2010/main" val="913239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788</TotalTime>
  <Words>1094</Words>
  <Application>Microsoft Macintosh PowerPoint</Application>
  <PresentationFormat>Custom</PresentationFormat>
  <Paragraphs>58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Jacqueline Hsieh</cp:lastModifiedBy>
  <cp:revision>129</cp:revision>
  <dcterms:created xsi:type="dcterms:W3CDTF">2012-02-06T18:46:22Z</dcterms:created>
  <dcterms:modified xsi:type="dcterms:W3CDTF">2016-02-19T18:30:29Z</dcterms:modified>
</cp:coreProperties>
</file>