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7" r:id="rId2"/>
    <p:sldMasterId id="2147483653" r:id="rId3"/>
  </p:sldMasterIdLst>
  <p:notesMasterIdLst>
    <p:notesMasterId r:id="rId5"/>
  </p:notesMasterIdLst>
  <p:sldIdLst>
    <p:sldId id="256" r:id="rId4"/>
  </p:sldIdLst>
  <p:sldSz cx="27432000" cy="16459200"/>
  <p:notesSz cx="6858000" cy="9144000"/>
  <p:defaultTextStyle>
    <a:defPPr>
      <a:defRPr lang="en-US"/>
    </a:defPPr>
    <a:lvl1pPr marL="0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53972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507943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761915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5015886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269858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523830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777801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10031773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E9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11" autoAdjust="0"/>
    <p:restoredTop sz="96387" autoAdjust="0"/>
  </p:normalViewPr>
  <p:slideViewPr>
    <p:cSldViewPr snapToGrid="0" snapToObjects="1" showGuides="1">
      <p:cViewPr>
        <p:scale>
          <a:sx n="54" d="100"/>
          <a:sy n="54" d="100"/>
        </p:scale>
        <p:origin x="584" y="-88"/>
      </p:cViewPr>
      <p:guideLst>
        <p:guide orient="horz" pos="1659"/>
        <p:guide orient="horz" pos="144"/>
        <p:guide orient="horz" pos="10080"/>
        <p:guide orient="horz"/>
        <p:guide pos="363"/>
        <p:guide pos="1691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commentAuthors" Target="commentAuthors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ediedeniro:Desktop:Trab%20Study%20Data%20Collection%20-%20Main%20Documents%20:Master%20spreadsheets%206/2/15:Graphs%20for%20June2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Arial"/>
                <a:cs typeface="Arial"/>
              </a:defRPr>
            </a:pPr>
            <a:r>
              <a:rPr lang="en-US" sz="1600" dirty="0" smtClean="0">
                <a:latin typeface="Arial"/>
                <a:cs typeface="Arial"/>
              </a:rPr>
              <a:t>Figure 2.  Change in IOP over</a:t>
            </a:r>
            <a:r>
              <a:rPr lang="en-US" sz="1600" baseline="0" dirty="0" smtClean="0">
                <a:latin typeface="Arial"/>
                <a:cs typeface="Arial"/>
              </a:rPr>
              <a:t> Time</a:t>
            </a:r>
            <a:endParaRPr lang="en-US" sz="1600" dirty="0">
              <a:latin typeface="Arial"/>
              <a:cs typeface="Arial"/>
            </a:endParaRPr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0.129393990338506"/>
          <c:y val="0.0361007067589809"/>
          <c:w val="0.749157311040449"/>
          <c:h val="0.75791711181787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Pseudophakic</c:v>
                </c:pt>
              </c:strCache>
            </c:strRef>
          </c:tx>
          <c:spPr>
            <a:ln>
              <a:solidFill>
                <a:srgbClr val="0000FF"/>
              </a:solidFill>
            </a:ln>
          </c:spPr>
          <c:xVal>
            <c:numRef>
              <c:f>Sheet1!$B$1:$I$1</c:f>
              <c:numCache>
                <c:formatCode>General</c:formatCode>
                <c:ptCount val="8"/>
                <c:pt idx="0">
                  <c:v>0.0</c:v>
                </c:pt>
                <c:pt idx="1">
                  <c:v>3.0</c:v>
                </c:pt>
                <c:pt idx="2">
                  <c:v>6.0</c:v>
                </c:pt>
                <c:pt idx="3">
                  <c:v>12.0</c:v>
                </c:pt>
                <c:pt idx="4">
                  <c:v>18.0</c:v>
                </c:pt>
                <c:pt idx="5">
                  <c:v>24.0</c:v>
                </c:pt>
                <c:pt idx="6">
                  <c:v>36.0</c:v>
                </c:pt>
                <c:pt idx="7">
                  <c:v>48.0</c:v>
                </c:pt>
              </c:numCache>
            </c:numRef>
          </c:xVal>
          <c:yVal>
            <c:numRef>
              <c:f>Sheet1!$B$2:$I$2</c:f>
              <c:numCache>
                <c:formatCode>General</c:formatCode>
                <c:ptCount val="8"/>
                <c:pt idx="0">
                  <c:v>23.22727272727273</c:v>
                </c:pt>
                <c:pt idx="1">
                  <c:v>11.84</c:v>
                </c:pt>
                <c:pt idx="2">
                  <c:v>11.375</c:v>
                </c:pt>
                <c:pt idx="3">
                  <c:v>10.11111111111111</c:v>
                </c:pt>
                <c:pt idx="4">
                  <c:v>10.73333333333333</c:v>
                </c:pt>
                <c:pt idx="5">
                  <c:v>11.2857142857143</c:v>
                </c:pt>
                <c:pt idx="6">
                  <c:v>13.5</c:v>
                </c:pt>
                <c:pt idx="7">
                  <c:v>10.42857142857143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Phakic</c:v>
                </c:pt>
              </c:strCache>
            </c:strRef>
          </c:tx>
          <c:xVal>
            <c:numRef>
              <c:f>Sheet1!$B$1:$I$1</c:f>
              <c:numCache>
                <c:formatCode>General</c:formatCode>
                <c:ptCount val="8"/>
                <c:pt idx="0">
                  <c:v>0.0</c:v>
                </c:pt>
                <c:pt idx="1">
                  <c:v>3.0</c:v>
                </c:pt>
                <c:pt idx="2">
                  <c:v>6.0</c:v>
                </c:pt>
                <c:pt idx="3">
                  <c:v>12.0</c:v>
                </c:pt>
                <c:pt idx="4">
                  <c:v>18.0</c:v>
                </c:pt>
                <c:pt idx="5">
                  <c:v>24.0</c:v>
                </c:pt>
                <c:pt idx="6">
                  <c:v>36.0</c:v>
                </c:pt>
                <c:pt idx="7">
                  <c:v>48.0</c:v>
                </c:pt>
              </c:numCache>
            </c:numRef>
          </c:xVal>
          <c:yVal>
            <c:numRef>
              <c:f>Sheet1!$B$3:$I$3</c:f>
              <c:numCache>
                <c:formatCode>General</c:formatCode>
                <c:ptCount val="8"/>
                <c:pt idx="0">
                  <c:v>25.42857142857143</c:v>
                </c:pt>
                <c:pt idx="1">
                  <c:v>10.95652173913044</c:v>
                </c:pt>
                <c:pt idx="2">
                  <c:v>10.67857142857143</c:v>
                </c:pt>
                <c:pt idx="3">
                  <c:v>11.31666666666667</c:v>
                </c:pt>
                <c:pt idx="4">
                  <c:v>11.27272727272727</c:v>
                </c:pt>
                <c:pt idx="5">
                  <c:v>11.81395348837209</c:v>
                </c:pt>
                <c:pt idx="6">
                  <c:v>12.1875</c:v>
                </c:pt>
                <c:pt idx="7">
                  <c:v>12.0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98200984"/>
        <c:axId val="2099173784"/>
      </c:scatterChart>
      <c:valAx>
        <c:axId val="20982009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500"/>
                </a:pPr>
                <a:r>
                  <a:rPr lang="en-US" sz="1500" dirty="0" smtClean="0"/>
                  <a:t>Months after </a:t>
                </a:r>
                <a:r>
                  <a:rPr lang="en-US" sz="1500" dirty="0" err="1" smtClean="0"/>
                  <a:t>Trabeculectomy</a:t>
                </a:r>
                <a:endParaRPr lang="en-US" sz="15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099173784"/>
        <c:crosses val="autoZero"/>
        <c:crossBetween val="midCat"/>
      </c:valAx>
      <c:valAx>
        <c:axId val="209917378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500"/>
                </a:pPr>
                <a:r>
                  <a:rPr lang="en-US" sz="1500" dirty="0" smtClean="0"/>
                  <a:t>Mean</a:t>
                </a:r>
                <a:r>
                  <a:rPr lang="en-US" sz="1500" baseline="0" dirty="0" smtClean="0"/>
                  <a:t> IOP</a:t>
                </a:r>
                <a:endParaRPr lang="en-US" sz="15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098200984"/>
        <c:crosses val="autoZero"/>
        <c:crossBetween val="midCat"/>
      </c:valAx>
      <c:spPr>
        <a:solidFill>
          <a:schemeClr val="bg1"/>
        </a:solidFill>
        <a:ln>
          <a:solidFill>
            <a:srgbClr val="0000FF"/>
          </a:solidFill>
        </a:ln>
      </c:spPr>
    </c:plotArea>
    <c:legend>
      <c:legendPos val="r"/>
      <c:layout>
        <c:manualLayout>
          <c:xMode val="edge"/>
          <c:yMode val="edge"/>
          <c:x val="0.64663217204335"/>
          <c:y val="0.20217817072697"/>
          <c:w val="0.234205429375539"/>
          <c:h val="0.228619806496422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2/22/16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71500" y="685800"/>
            <a:ext cx="5715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657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1pPr>
    <a:lvl2pPr marL="1253972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2pPr>
    <a:lvl3pPr marL="2507943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3pPr>
    <a:lvl4pPr marL="3761915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4pPr>
    <a:lvl5pPr marL="5015886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5pPr>
    <a:lvl6pPr marL="6269858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6pPr>
    <a:lvl7pPr marL="7523830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7pPr>
    <a:lvl8pPr marL="8777801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8pPr>
    <a:lvl9pPr marL="10031773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65116" y="3063161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76461" y="2649220"/>
            <a:ext cx="6280547" cy="428684"/>
          </a:xfrm>
          <a:prstGeom prst="rect">
            <a:avLst/>
          </a:prstGeom>
          <a:noFill/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INTRODUCTION or ABSTRACT</a:t>
            </a:r>
            <a:endParaRPr lang="en-US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57150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409825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76461" y="7268816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OBJECTIVES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7241978" y="3063161"/>
            <a:ext cx="628054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7241977" y="2649220"/>
            <a:ext cx="6280547" cy="428684"/>
          </a:xfrm>
          <a:prstGeom prst="rect">
            <a:avLst/>
          </a:prstGeom>
          <a:noFill/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MATERIALS &amp; METHODS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3911462" y="3063161"/>
            <a:ext cx="628054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3906500" y="2649220"/>
            <a:ext cx="6286500" cy="428684"/>
          </a:xfrm>
          <a:prstGeom prst="rect">
            <a:avLst/>
          </a:prstGeom>
          <a:noFill/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RESULTS</a:t>
            </a:r>
            <a:endParaRPr 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0575984" y="2649220"/>
            <a:ext cx="6279386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CONCLUSIONS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0575984" y="3063161"/>
            <a:ext cx="627938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0575984" y="7298928"/>
            <a:ext cx="6279386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REFERENCES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0574412" y="7749540"/>
            <a:ext cx="628253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0575984" y="13002260"/>
            <a:ext cx="6279386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ACKNOWLEDGEMENTS  or  CONTACT</a:t>
            </a:r>
            <a:endParaRPr lang="en-US" dirty="0"/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0574412" y="13432552"/>
            <a:ext cx="628253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111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0" name="Text Placeholder 3"/>
          <p:cNvSpPr>
            <a:spLocks noGrp="1"/>
          </p:cNvSpPr>
          <p:nvPr>
            <p:ph type="body" sz="quarter" idx="96" hasCustomPrompt="1"/>
          </p:nvPr>
        </p:nvSpPr>
        <p:spPr>
          <a:xfrm>
            <a:off x="565116" y="7699295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103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3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4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5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6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7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8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9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61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3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4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5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6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7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9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5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8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12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21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62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3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4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5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6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7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8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9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0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1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2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3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4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5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6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3662362" y="1078170"/>
            <a:ext cx="20107276" cy="59823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3600">
                <a:solidFill>
                  <a:schemeClr val="bg1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authors</a:t>
            </a:r>
            <a:endParaRPr lang="en-US" dirty="0"/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3662362" y="1676399"/>
            <a:ext cx="20107276" cy="63455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2800">
                <a:solidFill>
                  <a:schemeClr val="bg1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affiliations</a:t>
            </a:r>
            <a:endParaRPr lang="en-US" dirty="0"/>
          </a:p>
        </p:txBody>
      </p:sp>
      <p:sp>
        <p:nvSpPr>
          <p:cNvPr id="78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3662362" y="232386"/>
            <a:ext cx="20107276" cy="834414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4800">
                <a:solidFill>
                  <a:schemeClr val="bg1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title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65116" y="3063161"/>
            <a:ext cx="849454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76461" y="2632869"/>
            <a:ext cx="8483204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INTRODUCTION or ABSTRACT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76461" y="9035724"/>
            <a:ext cx="849554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88799" y="8621486"/>
            <a:ext cx="8483203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OBJECTIVES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471422" y="10733346"/>
            <a:ext cx="8482209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9471422" y="10286703"/>
            <a:ext cx="848220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MATERIALS &amp; METHODS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9476384" y="3087450"/>
            <a:ext cx="8482209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9471422" y="2632869"/>
            <a:ext cx="8487172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RESULTS</a:t>
            </a:r>
            <a:endParaRPr 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8372337" y="2632869"/>
            <a:ext cx="8485018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CONCLUSIONS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18372337" y="3063161"/>
            <a:ext cx="848501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18372337" y="8605432"/>
            <a:ext cx="8485018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REFERENCES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18369192" y="9056044"/>
            <a:ext cx="8488163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18372337" y="12839700"/>
            <a:ext cx="8485018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ACKNOWLEDGEMENTS  or  CONTACT</a:t>
            </a:r>
            <a:endParaRPr lang="en-US" dirty="0"/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18372337" y="13290312"/>
            <a:ext cx="8488163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60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57150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61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409825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72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3662362" y="1078170"/>
            <a:ext cx="20107276" cy="59823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3600">
                <a:solidFill>
                  <a:schemeClr val="bg1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authors</a:t>
            </a:r>
            <a:endParaRPr lang="en-US" dirty="0"/>
          </a:p>
        </p:txBody>
      </p:sp>
      <p:sp>
        <p:nvSpPr>
          <p:cNvPr id="75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3662362" y="1676399"/>
            <a:ext cx="20107276" cy="63455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2800">
                <a:solidFill>
                  <a:schemeClr val="bg1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affiliations</a:t>
            </a:r>
            <a:endParaRPr lang="en-US" dirty="0"/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3662362" y="232386"/>
            <a:ext cx="20107276" cy="834414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4800">
                <a:solidFill>
                  <a:schemeClr val="bg1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title</a:t>
            </a:r>
            <a:endParaRPr lang="en-US" dirty="0"/>
          </a:p>
        </p:txBody>
      </p:sp>
      <p:sp>
        <p:nvSpPr>
          <p:cNvPr id="63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6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69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8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9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0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1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2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3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4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5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6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7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8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9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0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1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3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4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5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6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7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8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99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0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1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2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3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4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12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13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32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33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34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35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36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cent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68308" y="3063161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70789" y="2632869"/>
            <a:ext cx="6280547" cy="428684"/>
          </a:xfrm>
          <a:prstGeom prst="rect">
            <a:avLst/>
          </a:prstGeom>
          <a:noFill/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INTRODUCTION or ABSTRACT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67812" y="7540814"/>
            <a:ext cx="628650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70293" y="7106256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OBJECTIVES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7241977" y="3079512"/>
            <a:ext cx="1295003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7241977" y="2632869"/>
            <a:ext cx="12950031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(header)  MATERIALS &amp; METHODS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7241977" y="10987984"/>
            <a:ext cx="1295003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7241977" y="10537372"/>
            <a:ext cx="12950031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RESULTS</a:t>
            </a:r>
            <a:endParaRPr 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0600583" y="2632869"/>
            <a:ext cx="6279386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CONCLUSIONS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0600583" y="3083481"/>
            <a:ext cx="627938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0600583" y="7136368"/>
            <a:ext cx="6279386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REFERENCES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0599011" y="7586980"/>
            <a:ext cx="628253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0600583" y="12839700"/>
            <a:ext cx="6279386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ACKNOWLEDGEMENTS  or  CONTACT</a:t>
            </a:r>
            <a:endParaRPr lang="en-US" dirty="0"/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0599011" y="13290312"/>
            <a:ext cx="628253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58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57150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59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409825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83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3662362" y="1078170"/>
            <a:ext cx="20107276" cy="59823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3600">
                <a:solidFill>
                  <a:schemeClr val="bg1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authors</a:t>
            </a:r>
            <a:endParaRPr lang="en-US" dirty="0"/>
          </a:p>
        </p:txBody>
      </p:sp>
      <p:sp>
        <p:nvSpPr>
          <p:cNvPr id="84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3662362" y="1676399"/>
            <a:ext cx="20107276" cy="63455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2800">
                <a:solidFill>
                  <a:schemeClr val="bg1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affiliations</a:t>
            </a:r>
            <a:endParaRPr lang="en-US" dirty="0"/>
          </a:p>
        </p:txBody>
      </p:sp>
      <p:sp>
        <p:nvSpPr>
          <p:cNvPr id="85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3662362" y="232386"/>
            <a:ext cx="20107276" cy="834414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4800">
                <a:solidFill>
                  <a:schemeClr val="bg1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title</a:t>
            </a:r>
            <a:endParaRPr lang="en-US" dirty="0"/>
          </a:p>
        </p:txBody>
      </p:sp>
      <p:sp>
        <p:nvSpPr>
          <p:cNvPr id="70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81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2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6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7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90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02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03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04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05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06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07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08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09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10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11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12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13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14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15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16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17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18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19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26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27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28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29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30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31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32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33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34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35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36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6494189" y="10198548"/>
            <a:ext cx="6281539" cy="428684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2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hyperlink" Target="http://www.facebook.com/pages/PosterPresentationscom/217914411419?v=app_4949752878&amp;ref=ts" TargetMode="External"/><Relationship Id="rId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hyperlink" Target="http://www.facebook.com/pages/PosterPresentationscom/217914411419?v=app_4949752878&amp;ref=ts" TargetMode="External"/><Relationship Id="rId5" Type="http://schemas.openxmlformats.org/officeDocument/2006/relationships/image" Target="../media/image3.jpeg"/><Relationship Id="rId6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hyperlink" Target="http://www.facebook.com/pages/PosterPresentationscom/217914411419?v=app_4949752878&amp;ref=ts" TargetMode="External"/><Relationship Id="rId5" Type="http://schemas.openxmlformats.org/officeDocument/2006/relationships/image" Target="../media/image3.jpeg"/><Relationship Id="rId6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2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5000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33"/>
          <p:cNvSpPr>
            <a:spLocks noChangeArrowheads="1"/>
          </p:cNvSpPr>
          <p:nvPr userDrawn="1"/>
        </p:nvSpPr>
        <p:spPr bwMode="auto">
          <a:xfrm>
            <a:off x="20570825" y="2649220"/>
            <a:ext cx="6286500" cy="13373100"/>
          </a:xfrm>
          <a:prstGeom prst="roundRect">
            <a:avLst>
              <a:gd name="adj" fmla="val 7616"/>
            </a:avLst>
          </a:prstGeom>
          <a:gradFill>
            <a:gsLst>
              <a:gs pos="0">
                <a:srgbClr val="CDD2DE"/>
              </a:gs>
              <a:gs pos="0">
                <a:schemeClr val="tx2">
                  <a:lumMod val="40000"/>
                  <a:lumOff val="60000"/>
                </a:schemeClr>
              </a:gs>
              <a:gs pos="100000">
                <a:srgbClr val="F3F5FA"/>
              </a:gs>
            </a:gsLst>
            <a:lin ang="162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-6501493" y="-9798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/>
            <a:r>
              <a:rPr lang="en-US" sz="2500" b="1" dirty="0" smtClean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2500" b="1" baseline="0" dirty="0" smtClean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2500" b="1" dirty="0" smtClean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23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1800" b="1" dirty="0" smtClean="0">
              <a:latin typeface="Trebuchet MS" pitchFamily="34" charset="0"/>
            </a:endParaRPr>
          </a:p>
          <a:p>
            <a:pPr defTabSz="3765639"/>
            <a:r>
              <a:rPr lang="en-US" sz="1800" dirty="0" smtClean="0">
                <a:latin typeface="Trebuchet MS" pitchFamily="34" charset="0"/>
              </a:rPr>
              <a:t>This PowerPoint</a:t>
            </a:r>
            <a:r>
              <a:rPr lang="en-US" sz="1800" baseline="0" dirty="0" smtClean="0">
                <a:latin typeface="Trebuchet MS" pitchFamily="34" charset="0"/>
              </a:rPr>
              <a:t> </a:t>
            </a:r>
            <a:r>
              <a:rPr lang="en-US" sz="1800" dirty="0" smtClean="0">
                <a:latin typeface="Trebuchet MS" pitchFamily="34" charset="0"/>
              </a:rPr>
              <a:t>2007 template produces</a:t>
            </a:r>
            <a:r>
              <a:rPr lang="en-US" sz="1800" baseline="0" dirty="0" smtClean="0">
                <a:latin typeface="Trebuchet MS" pitchFamily="34" charset="0"/>
              </a:rPr>
              <a:t> </a:t>
            </a:r>
            <a:r>
              <a:rPr lang="en-US" sz="1800" dirty="0" smtClean="0">
                <a:latin typeface="Trebuchet MS" pitchFamily="34" charset="0"/>
              </a:rPr>
              <a:t>a 36”x60” professional  poster</a:t>
            </a:r>
            <a:r>
              <a:rPr lang="en-US" sz="1800" smtClean="0">
                <a:latin typeface="Trebuchet MS" pitchFamily="34" charset="0"/>
              </a:rPr>
              <a:t>. You</a:t>
            </a:r>
            <a:r>
              <a:rPr lang="en-US" sz="1800" baseline="0" smtClean="0">
                <a:latin typeface="Trebuchet MS" pitchFamily="34" charset="0"/>
              </a:rPr>
              <a:t> can u</a:t>
            </a:r>
            <a:r>
              <a:rPr lang="en-US" sz="1800" smtClean="0">
                <a:latin typeface="Trebuchet MS" pitchFamily="34" charset="0"/>
              </a:rPr>
              <a:t>se</a:t>
            </a:r>
            <a:r>
              <a:rPr lang="en-US" sz="1800" baseline="0" smtClean="0">
                <a:latin typeface="Trebuchet MS" pitchFamily="34" charset="0"/>
              </a:rPr>
              <a:t> it to create your research poster and </a:t>
            </a:r>
            <a:r>
              <a:rPr lang="en-US" sz="1800" smtClean="0">
                <a:latin typeface="Trebuchet MS" pitchFamily="34" charset="0"/>
              </a:rPr>
              <a:t>save valuable time placing titles, subtitles,</a:t>
            </a:r>
            <a:r>
              <a:rPr lang="en-US" sz="1800" baseline="0" smtClean="0">
                <a:latin typeface="Trebuchet MS" pitchFamily="34" charset="0"/>
              </a:rPr>
              <a:t> text, and graphics</a:t>
            </a:r>
            <a:r>
              <a:rPr lang="en-US" sz="1800" smtClean="0">
                <a:latin typeface="Trebuchet MS" pitchFamily="34" charset="0"/>
              </a:rPr>
              <a:t>. </a:t>
            </a:r>
            <a:endParaRPr lang="en-US" sz="1800" dirty="0" smtClean="0">
              <a:latin typeface="Trebuchet MS" pitchFamily="34" charset="0"/>
            </a:endParaRPr>
          </a:p>
          <a:p>
            <a:pPr defTabSz="4389219"/>
            <a:endParaRPr lang="en-US" sz="1800" dirty="0" smtClean="0">
              <a:latin typeface="Trebuchet MS" pitchFamily="34" charset="0"/>
            </a:endParaRPr>
          </a:p>
          <a:p>
            <a:pPr defTabSz="4389219"/>
            <a:r>
              <a:rPr lang="en-US" sz="1800" dirty="0" smtClean="0">
                <a:latin typeface="Trebuchet MS" pitchFamily="34" charset="0"/>
              </a:rPr>
              <a:t>We provide a series of online tutorials that will guide you through the poster design process and answer your poster production questions. </a:t>
            </a:r>
          </a:p>
          <a:p>
            <a:pPr defTabSz="4389219"/>
            <a:endParaRPr lang="en-US" sz="1800" dirty="0" smtClean="0">
              <a:latin typeface="Trebuchet MS" pitchFamily="34" charset="0"/>
            </a:endParaRPr>
          </a:p>
          <a:p>
            <a:pPr defTabSz="4389219"/>
            <a:r>
              <a:rPr lang="en-US" sz="1800" dirty="0" smtClean="0">
                <a:latin typeface="Trebuchet MS" pitchFamily="34" charset="0"/>
              </a:rPr>
              <a:t>To view our template tutorials, go online to </a:t>
            </a:r>
            <a:r>
              <a:rPr lang="en-US" sz="1800" b="1" dirty="0" smtClean="0">
                <a:solidFill>
                  <a:srgbClr val="FFFF00"/>
                </a:solidFill>
                <a:latin typeface="Trebuchet MS" pitchFamily="34" charset="0"/>
              </a:rPr>
              <a:t>PosterPresentations.com </a:t>
            </a:r>
            <a:r>
              <a:rPr lang="en-US" sz="1800" dirty="0" smtClean="0">
                <a:latin typeface="Trebuchet MS" pitchFamily="34" charset="0"/>
              </a:rPr>
              <a:t>and click on </a:t>
            </a:r>
            <a:r>
              <a:rPr lang="en-US" sz="1800" dirty="0" smtClean="0">
                <a:solidFill>
                  <a:srgbClr val="FFFF00"/>
                </a:solidFill>
                <a:latin typeface="Trebuchet MS" pitchFamily="34" charset="0"/>
              </a:rPr>
              <a:t>HELP DESK.</a:t>
            </a:r>
          </a:p>
          <a:p>
            <a:pPr defTabSz="4389219"/>
            <a:endParaRPr lang="en-US" sz="1800" dirty="0" smtClean="0">
              <a:latin typeface="Trebuchet MS" pitchFamily="34" charset="0"/>
            </a:endParaRPr>
          </a:p>
          <a:p>
            <a:pPr defTabSz="4389219"/>
            <a:r>
              <a:rPr lang="en-US" sz="1800" dirty="0" smtClean="0">
                <a:latin typeface="Trebuchet MS" pitchFamily="34" charset="0"/>
              </a:rPr>
              <a:t>When</a:t>
            </a:r>
            <a:r>
              <a:rPr lang="en-US" sz="1800" baseline="0" dirty="0" smtClean="0">
                <a:latin typeface="Trebuchet MS" pitchFamily="34" charset="0"/>
              </a:rPr>
              <a:t> you are ready to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baseline="0" dirty="0" smtClean="0">
                <a:latin typeface="Trebuchet MS" pitchFamily="34" charset="0"/>
              </a:rPr>
              <a:t> print your poster</a:t>
            </a:r>
            <a:r>
              <a:rPr lang="en-US" sz="1800" dirty="0" smtClean="0">
                <a:latin typeface="Trebuchet MS" pitchFamily="34" charset="0"/>
              </a:rPr>
              <a:t>,</a:t>
            </a:r>
            <a:r>
              <a:rPr lang="en-US" sz="1800" baseline="0" dirty="0" smtClean="0">
                <a:latin typeface="Trebuchet MS" pitchFamily="34" charset="0"/>
              </a:rPr>
              <a:t> go online to</a:t>
            </a:r>
            <a:r>
              <a:rPr lang="en-US" sz="2000" baseline="0" dirty="0" smtClean="0">
                <a:latin typeface="Trebuchet MS" pitchFamily="34" charset="0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2400" b="1" dirty="0" smtClean="0">
                <a:solidFill>
                  <a:schemeClr val="bg1"/>
                </a:solidFill>
                <a:latin typeface="Trebuchet MS" pitchFamily="34" charset="0"/>
              </a:rPr>
              <a:t>.</a:t>
            </a:r>
            <a:r>
              <a:rPr lang="en-US" sz="1800" dirty="0" smtClean="0">
                <a:latin typeface="Trebuchet MS" pitchFamily="34" charset="0"/>
              </a:rPr>
              <a:t/>
            </a:r>
            <a:br>
              <a:rPr lang="en-US" sz="1800" dirty="0" smtClean="0">
                <a:latin typeface="Trebuchet MS" pitchFamily="34" charset="0"/>
              </a:rPr>
            </a:br>
            <a:endParaRPr lang="en-US" sz="1800" dirty="0" smtClean="0">
              <a:latin typeface="Trebuchet MS" pitchFamily="34" charset="0"/>
            </a:endParaRPr>
          </a:p>
          <a:p>
            <a:pPr algn="l" defTabSz="3765639"/>
            <a:r>
              <a:rPr lang="en-US" sz="1800" b="1" dirty="0" smtClean="0">
                <a:solidFill>
                  <a:schemeClr val="bg1"/>
                </a:solidFill>
                <a:latin typeface="Trebuchet MS" pitchFamily="34" charset="0"/>
              </a:rPr>
              <a:t>Need</a:t>
            </a:r>
            <a:r>
              <a:rPr lang="en-US" sz="1800" b="1" baseline="0" dirty="0" smtClean="0">
                <a:solidFill>
                  <a:schemeClr val="bg1"/>
                </a:solidFill>
                <a:latin typeface="Trebuchet MS" pitchFamily="34" charset="0"/>
              </a:rPr>
              <a:t> Assistance?  </a:t>
            </a:r>
            <a:r>
              <a:rPr lang="en-US" sz="2400" b="1" baseline="0" dirty="0" smtClean="0">
                <a:solidFill>
                  <a:srgbClr val="FFFF00"/>
                </a:solidFill>
                <a:latin typeface="Trebuchet MS" pitchFamily="34" charset="0"/>
              </a:rPr>
              <a:t>Call  us at </a:t>
            </a:r>
            <a:r>
              <a:rPr lang="en-US" sz="2400" b="1" dirty="0" smtClean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2508125"/>
            <a:r>
              <a:rPr lang="en-US" sz="1800" dirty="0" smtClean="0">
                <a:latin typeface="Trebuchet MS" pitchFamily="34" charset="0"/>
              </a:rPr>
              <a:t> </a:t>
            </a:r>
            <a:endParaRPr lang="en-US" sz="23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2500" b="1" dirty="0" smtClean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25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>
                <a:latin typeface="Trebuchet MS" pitchFamily="34" charset="0"/>
              </a:rPr>
              <a:t>To</a:t>
            </a:r>
            <a:r>
              <a:rPr lang="en-US" sz="1800" baseline="0" dirty="0" smtClean="0">
                <a:latin typeface="Trebuchet MS" pitchFamily="34" charset="0"/>
              </a:rPr>
              <a:t> add text, c</a:t>
            </a:r>
            <a:r>
              <a:rPr lang="en-US" sz="1800" dirty="0" smtClean="0">
                <a:latin typeface="Trebuchet MS" pitchFamily="34" charset="0"/>
              </a:rPr>
              <a:t>lick inside</a:t>
            </a:r>
            <a:r>
              <a:rPr lang="en-US" sz="1800" baseline="0" dirty="0" smtClean="0">
                <a:latin typeface="Trebuchet MS" pitchFamily="34" charset="0"/>
              </a:rPr>
              <a:t> a placeholder on the poster and type or paste your text.  To move a placeholder, click it </a:t>
            </a:r>
            <a:r>
              <a:rPr lang="en-US" sz="1800" u="sng" baseline="0" dirty="0" smtClean="0">
                <a:latin typeface="Trebuchet MS" pitchFamily="34" charset="0"/>
              </a:rPr>
              <a:t>once</a:t>
            </a:r>
            <a:r>
              <a:rPr lang="en-US" sz="1800" baseline="0" dirty="0" smtClean="0">
                <a:latin typeface="Trebuchet MS" pitchFamily="34" charset="0"/>
              </a:rPr>
              <a:t> (to select it).  Place your cursor on its frame, and your cursor will change to this symbol       .  Click </a:t>
            </a:r>
            <a:r>
              <a:rPr lang="en-US" sz="1800" u="sng" baseline="0" dirty="0" smtClean="0">
                <a:latin typeface="Trebuchet MS" pitchFamily="34" charset="0"/>
              </a:rPr>
              <a:t>once</a:t>
            </a:r>
            <a:r>
              <a:rPr lang="en-US" sz="1800" baseline="0" dirty="0" smtClean="0">
                <a:latin typeface="Trebuchet MS" pitchFamily="34" charset="0"/>
              </a:rPr>
              <a:t> and drag it to a new location where you can resize it. </a:t>
            </a:r>
          </a:p>
          <a:p>
            <a:pPr defTabSz="3765639"/>
            <a:endParaRPr lang="en-US" sz="1800" dirty="0" smtClean="0">
              <a:latin typeface="Trebuchet MS" pitchFamily="34" charset="0"/>
            </a:endParaRPr>
          </a:p>
          <a:p>
            <a:pPr defTabSz="3765639"/>
            <a:r>
              <a:rPr lang="en-US" sz="1800" b="1" dirty="0" smtClean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3765639"/>
            <a:r>
              <a:rPr lang="en-US" sz="1800" baseline="0" dirty="0" smtClean="0">
                <a:latin typeface="Trebuchet MS" pitchFamily="34" charset="0"/>
              </a:rPr>
              <a:t>Click and drag this preformatted section header placeholder to the poster area to add another section header. Use section headers to separate topics or concepts within your presentation. </a:t>
            </a: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defTabSz="4389219"/>
            <a:endParaRPr lang="en-US" sz="1800" dirty="0" smtClean="0">
              <a:latin typeface="Trebuchet MS" pitchFamily="34" charset="0"/>
            </a:endParaRPr>
          </a:p>
          <a:p>
            <a:pPr defTabSz="4389219"/>
            <a:endParaRPr lang="en-US" sz="18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dirty="0" smtClean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4389219"/>
            <a:r>
              <a:rPr lang="en-US" sz="1800" baseline="0" dirty="0" smtClean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defTabSz="4389219"/>
            <a:endParaRPr lang="en-US" sz="18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baseline="0" dirty="0" smtClean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4389219"/>
            <a:r>
              <a:rPr lang="en-US" sz="1800" baseline="0" dirty="0" smtClean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algn="ctr"/>
            <a:endParaRPr lang="en-US" sz="1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dirty="0" smtClean="0">
              <a:latin typeface="Trebuchet MS" pitchFamily="34" charset="0"/>
            </a:endParaRPr>
          </a:p>
          <a:p>
            <a:pPr algn="ctr"/>
            <a:endParaRPr lang="en-US" sz="1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latin typeface="Trebuchet MS" pitchFamily="34" charset="0"/>
            </a:endParaRPr>
          </a:p>
        </p:txBody>
      </p:sp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27432000" cy="24003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2402681"/>
            <a:ext cx="27432000" cy="762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918370" y="1615694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</a:t>
            </a:r>
            <a:r>
              <a:rPr lang="en-US" sz="3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DESIGN © </a:t>
            </a:r>
            <a:r>
              <a:rPr lang="en-US" sz="300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2012</a:t>
            </a:r>
            <a:endParaRPr lang="en-US" sz="300" b="1" dirty="0">
              <a:solidFill>
                <a:schemeClr val="bg1">
                  <a:lumMod val="75000"/>
                </a:schemeClr>
              </a:solidFill>
              <a:latin typeface="Arial" charset="0"/>
            </a:endParaRP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25" name="Rectangle 33"/>
          <p:cNvSpPr>
            <a:spLocks noChangeArrowheads="1"/>
          </p:cNvSpPr>
          <p:nvPr/>
        </p:nvSpPr>
        <p:spPr bwMode="auto">
          <a:xfrm>
            <a:off x="576461" y="2649220"/>
            <a:ext cx="6286500" cy="13373100"/>
          </a:xfrm>
          <a:prstGeom prst="roundRect">
            <a:avLst>
              <a:gd name="adj" fmla="val 7616"/>
            </a:avLst>
          </a:prstGeom>
          <a:gradFill>
            <a:gsLst>
              <a:gs pos="0">
                <a:srgbClr val="CDD2DE"/>
              </a:gs>
              <a:gs pos="0">
                <a:schemeClr val="tx2">
                  <a:lumMod val="40000"/>
                  <a:lumOff val="60000"/>
                </a:schemeClr>
              </a:gs>
              <a:gs pos="100000">
                <a:srgbClr val="F3F5FA"/>
              </a:gs>
            </a:gsLst>
            <a:lin ang="162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7638828" y="0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>
              <a:lnSpc>
                <a:spcPts val="2400"/>
              </a:lnSpc>
            </a:pPr>
            <a:r>
              <a:rPr lang="en-US" sz="2400" b="1" dirty="0" smtClean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2400" b="1" baseline="0" dirty="0" smtClean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2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sz="24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defTabSz="3134780">
              <a:lnSpc>
                <a:spcPts val="2100"/>
              </a:lnSpc>
            </a:pPr>
            <a:endParaRPr lang="en-US" sz="1800" dirty="0" smtClean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r>
              <a:rPr lang="en-US" sz="1800" dirty="0" smtClean="0">
                <a:latin typeface="Trebuchet MS" pitchFamily="34" charset="0"/>
              </a:rPr>
              <a:t>This PowerPoint</a:t>
            </a:r>
            <a:r>
              <a:rPr lang="en-US" sz="1800" baseline="0" dirty="0" smtClean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1800" baseline="0" dirty="0" smtClean="0">
                <a:latin typeface="Trebuchet MS" pitchFamily="34" charset="0"/>
              </a:rPr>
            </a:br>
            <a:r>
              <a:rPr lang="en-US" sz="1800" baseline="0" dirty="0" smtClean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24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24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r>
              <a:rPr lang="en-US" sz="2400" b="1" baseline="0" smtClean="0">
                <a:solidFill>
                  <a:schemeClr val="bg1"/>
                </a:solidFill>
                <a:latin typeface="Trebuchet MS" pitchFamily="34" charset="0"/>
              </a:rPr>
              <a:t>Template </a:t>
            </a:r>
            <a:r>
              <a:rPr lang="en-US" sz="2400" b="1" baseline="0" dirty="0" smtClean="0">
                <a:solidFill>
                  <a:schemeClr val="bg1"/>
                </a:solidFill>
                <a:latin typeface="Trebuchet MS" pitchFamily="34" charset="0"/>
              </a:rPr>
              <a:t>FAQs</a:t>
            </a:r>
            <a:endParaRPr lang="en-US" sz="1800" baseline="0" dirty="0" smtClean="0">
              <a:latin typeface="Trebuchet MS" pitchFamily="34" charset="0"/>
            </a:endParaRPr>
          </a:p>
          <a:p>
            <a:pPr algn="ctr"/>
            <a:endParaRPr lang="en-US" sz="18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 smtClean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2689420"/>
            <a:r>
              <a:rPr lang="en-US" sz="1800" dirty="0" smtClean="0">
                <a:latin typeface="Trebuchet MS" pitchFamily="34" charset="0"/>
              </a:rPr>
              <a:t>Go to the </a:t>
            </a:r>
            <a:r>
              <a:rPr lang="en-US" sz="1800" baseline="0" dirty="0" smtClean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1800" baseline="0" dirty="0" smtClean="0">
                <a:latin typeface="Trebuchet MS" pitchFamily="34" charset="0"/>
              </a:rPr>
            </a:br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endParaRPr lang="en-US" sz="18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2689420"/>
            <a:r>
              <a:rPr lang="en-US" sz="18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2689420"/>
            <a:r>
              <a:rPr lang="en-US" sz="1800" dirty="0" smtClean="0">
                <a:latin typeface="Trebuchet MS" pitchFamily="34" charset="0"/>
              </a:rPr>
              <a:t>This template has four </a:t>
            </a:r>
            <a:r>
              <a:rPr lang="en-US" sz="1800" baseline="0" dirty="0" smtClean="0">
                <a:latin typeface="Trebuchet MS" pitchFamily="34" charset="0"/>
              </a:rPr>
              <a:t>different 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column layouts.   </a:t>
            </a:r>
            <a:r>
              <a:rPr lang="en-US" sz="1800" u="sng" baseline="0" dirty="0" smtClean="0">
                <a:latin typeface="Trebuchet MS" pitchFamily="34" charset="0"/>
              </a:rPr>
              <a:t>Right-click</a:t>
            </a:r>
            <a:r>
              <a:rPr lang="en-US" sz="1800" baseline="0" dirty="0" smtClean="0">
                <a:latin typeface="Trebuchet MS" pitchFamily="34" charset="0"/>
              </a:rPr>
              <a:t> 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your mouse on the background 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and click on LAYOUT to see the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 layout options.  The columns in 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the provided layouts are fixed and cannot be moved but advanced users can modify any layout by going to VIEW and then SLIDE MASTER.</a:t>
            </a: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 smtClean="0"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r>
              <a:rPr lang="en-US" sz="1800" b="1" baseline="0" dirty="0" smtClean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2689420"/>
            <a:r>
              <a:rPr lang="en-US" sz="1800" b="1" u="sng" baseline="0" dirty="0" smtClean="0">
                <a:latin typeface="Trebuchet MS" pitchFamily="34" charset="0"/>
              </a:rPr>
              <a:t>TEXT: </a:t>
            </a:r>
            <a:r>
              <a:rPr lang="en-US" sz="1800" baseline="0" dirty="0" smtClean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2689420"/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 smtClean="0">
                <a:latin typeface="Trebuchet MS" pitchFamily="34" charset="0"/>
              </a:rPr>
              <a:t>PHOTOS: </a:t>
            </a:r>
            <a:r>
              <a:rPr lang="en-US" sz="1800" baseline="0" dirty="0" smtClean="0">
                <a:latin typeface="Trebuchet MS" pitchFamily="34" charset="0"/>
              </a:rPr>
              <a:t>Drag in a picture placeholder, size it </a:t>
            </a:r>
            <a:r>
              <a:rPr lang="en-US" sz="1800" u="sng" baseline="0" dirty="0" smtClean="0">
                <a:latin typeface="Trebuchet MS" pitchFamily="34" charset="0"/>
              </a:rPr>
              <a:t>first</a:t>
            </a:r>
            <a:r>
              <a:rPr lang="en-US" sz="1800" baseline="0" dirty="0" smtClean="0">
                <a:latin typeface="Trebuchet MS" pitchFamily="34" charset="0"/>
              </a:rPr>
              <a:t>, click in it and insert a photo from the menu.</a:t>
            </a:r>
          </a:p>
          <a:p>
            <a:pPr defTabSz="2689420"/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 smtClean="0">
                <a:latin typeface="Trebuchet MS" pitchFamily="34" charset="0"/>
              </a:rPr>
              <a:t>TABLES: </a:t>
            </a:r>
            <a:r>
              <a:rPr lang="en-US" sz="1800" baseline="0" dirty="0" smtClean="0">
                <a:latin typeface="Trebuchet MS" pitchFamily="34" charset="0"/>
              </a:rPr>
              <a:t>You can copy and paste a table from an external document onto this poster template. To adjust the way the text fits within the cells of a table that has been pasted, </a:t>
            </a:r>
            <a:r>
              <a:rPr lang="en-US" sz="1800" u="sng" baseline="0" dirty="0" smtClean="0">
                <a:latin typeface="Trebuchet MS" pitchFamily="34" charset="0"/>
              </a:rPr>
              <a:t>right-click</a:t>
            </a:r>
            <a:r>
              <a:rPr lang="en-US" sz="1800" baseline="0" dirty="0" smtClean="0">
                <a:latin typeface="Trebuchet MS" pitchFamily="34" charset="0"/>
              </a:rPr>
              <a:t> on the table, click FORMAT SHAPE  then click on TEXT BOX and change the INTERNAL MARGIN values to 0.25.</a:t>
            </a:r>
          </a:p>
          <a:p>
            <a:pPr defTabSz="2689420"/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r>
              <a:rPr lang="en-US" sz="18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To change the color scheme of this template go to the DESIGN menu and click on COLORS. You can choose from the provided color combinations or create your own.</a:t>
            </a:r>
          </a:p>
          <a:p>
            <a:pPr defTabSz="3134780"/>
            <a:endParaRPr lang="en-US" sz="1800" baseline="0" dirty="0" smtClean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 smtClean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 smtClean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 smtClean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aseline="0" dirty="0" smtClean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dirty="0" smtClean="0"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2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800" b="1" dirty="0">
              <a:latin typeface="Trebuchet MS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-6481554" y="11860087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07318" y="6276070"/>
            <a:ext cx="2438880" cy="125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2432958" y="7952471"/>
            <a:ext cx="369094" cy="219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44" name="TextBox 43"/>
          <p:cNvSpPr txBox="1"/>
          <p:nvPr/>
        </p:nvSpPr>
        <p:spPr>
          <a:xfrm>
            <a:off x="27877004" y="15329052"/>
            <a:ext cx="5725179" cy="976088"/>
          </a:xfrm>
          <a:prstGeom prst="rect">
            <a:avLst/>
          </a:prstGeom>
          <a:noFill/>
        </p:spPr>
        <p:txBody>
          <a:bodyPr wrap="square" lIns="52249" tIns="26124" rIns="52249" bIns="26124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2000" dirty="0" smtClean="0">
                <a:solidFill>
                  <a:schemeClr val="bg1"/>
                </a:solidFill>
              </a:rPr>
              <a:t>© 2013 PosterPresentations.com</a:t>
            </a:r>
            <a:br>
              <a:rPr lang="en-US" sz="2000" dirty="0" smtClean="0">
                <a:solidFill>
                  <a:schemeClr val="bg1"/>
                </a:solidFill>
              </a:rPr>
            </a:br>
            <a:r>
              <a:rPr lang="en-US" sz="2000" dirty="0" smtClean="0">
                <a:solidFill>
                  <a:schemeClr val="bg1"/>
                </a:solidFill>
              </a:rPr>
              <a:t>    </a:t>
            </a:r>
            <a:r>
              <a:rPr lang="en-US" sz="1800" dirty="0" smtClean="0">
                <a:solidFill>
                  <a:schemeClr val="bg1"/>
                </a:solidFill>
              </a:rPr>
              <a:t>2117 Fourth Street ,</a:t>
            </a:r>
            <a:r>
              <a:rPr lang="en-US" sz="1800" baseline="0" dirty="0" smtClean="0">
                <a:solidFill>
                  <a:schemeClr val="bg1"/>
                </a:solidFill>
              </a:rPr>
              <a:t> Unit C</a:t>
            </a:r>
            <a:br>
              <a:rPr lang="en-US" sz="1800" baseline="0" dirty="0" smtClean="0">
                <a:solidFill>
                  <a:schemeClr val="bg1"/>
                </a:solidFill>
              </a:rPr>
            </a:br>
            <a:r>
              <a:rPr lang="en-US" sz="1800" baseline="0" dirty="0" smtClean="0">
                <a:solidFill>
                  <a:schemeClr val="bg1"/>
                </a:solidFill>
              </a:rPr>
              <a:t>    Berkeley  CA  94710</a:t>
            </a:r>
            <a:br>
              <a:rPr lang="en-US" sz="1800" baseline="0" dirty="0" smtClean="0">
                <a:solidFill>
                  <a:schemeClr val="bg1"/>
                </a:solidFill>
              </a:rPr>
            </a:br>
            <a:r>
              <a:rPr lang="en-US" sz="1800" baseline="0" dirty="0" smtClean="0">
                <a:solidFill>
                  <a:schemeClr val="bg1"/>
                </a:solidFill>
              </a:rPr>
              <a:t>    </a:t>
            </a:r>
            <a:r>
              <a:rPr lang="en-US" sz="1800" b="1" baseline="0" dirty="0" smtClean="0">
                <a:solidFill>
                  <a:srgbClr val="FFFF00"/>
                </a:solidFill>
              </a:rPr>
              <a:t>posterpresenter@gmail.com</a:t>
            </a:r>
            <a:endParaRPr lang="en-US" sz="2000" b="1" dirty="0">
              <a:solidFill>
                <a:srgbClr val="FFFF00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-6223790" y="15575235"/>
            <a:ext cx="5771525" cy="644181"/>
            <a:chOff x="44242388" y="28054064"/>
            <a:chExt cx="9771400" cy="1090621"/>
          </a:xfrm>
        </p:grpSpPr>
        <p:sp>
          <p:nvSpPr>
            <p:cNvPr id="28" name="Rounded Rectangle 27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33" name="Picture 32" descr="http://t2.gstatic.com/images?q=tbn:ANd9GcR4APHC6TT9w54M2zn_pvCiBxUNcspYPoVxirLRphBoJabfSvu7zw">
              <a:hlinkClick r:id="rId5"/>
            </p:cNvPr>
            <p:cNvPicPr>
              <a:picLocks noChangeAspect="1" noChangeArrowheads="1"/>
            </p:cNvPicPr>
            <p:nvPr userDrawn="1"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4341112" y="28126638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35" name="TextBox 32"/>
            <p:cNvSpPr txBox="1"/>
            <p:nvPr userDrawn="1"/>
          </p:nvSpPr>
          <p:spPr>
            <a:xfrm>
              <a:off x="45342599" y="28154099"/>
              <a:ext cx="8671189" cy="885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4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1400" baseline="0" dirty="0" err="1" smtClean="0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14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page. </a:t>
              </a:r>
            </a:p>
            <a:p>
              <a:r>
                <a:rPr lang="en-US" sz="1400" baseline="0" dirty="0" smtClean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400" u="sng" baseline="0" dirty="0" smtClean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4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and click on the FB icon.</a:t>
              </a:r>
              <a:endParaRPr lang="en-US" sz="14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41" name="Straight Connector 40"/>
          <p:cNvCxnSpPr/>
          <p:nvPr/>
        </p:nvCxnSpPr>
        <p:spPr>
          <a:xfrm>
            <a:off x="27638828" y="2544196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7638828" y="15144750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-6472918" y="5874672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33"/>
          <p:cNvSpPr>
            <a:spLocks noChangeArrowheads="1"/>
          </p:cNvSpPr>
          <p:nvPr userDrawn="1"/>
        </p:nvSpPr>
        <p:spPr bwMode="auto">
          <a:xfrm>
            <a:off x="7241249" y="2649220"/>
            <a:ext cx="6286500" cy="13373100"/>
          </a:xfrm>
          <a:prstGeom prst="roundRect">
            <a:avLst>
              <a:gd name="adj" fmla="val 7616"/>
            </a:avLst>
          </a:prstGeom>
          <a:gradFill>
            <a:gsLst>
              <a:gs pos="0">
                <a:srgbClr val="CDD2DE"/>
              </a:gs>
              <a:gs pos="0">
                <a:schemeClr val="tx2">
                  <a:lumMod val="40000"/>
                  <a:lumOff val="60000"/>
                </a:schemeClr>
              </a:gs>
              <a:gs pos="100000">
                <a:srgbClr val="F3F5FA"/>
              </a:gs>
            </a:gsLst>
            <a:lin ang="162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3" name="Rectangle 33"/>
          <p:cNvSpPr>
            <a:spLocks noChangeArrowheads="1"/>
          </p:cNvSpPr>
          <p:nvPr userDrawn="1"/>
        </p:nvSpPr>
        <p:spPr bwMode="auto">
          <a:xfrm>
            <a:off x="13906037" y="2649220"/>
            <a:ext cx="6286500" cy="13373100"/>
          </a:xfrm>
          <a:prstGeom prst="roundRect">
            <a:avLst>
              <a:gd name="adj" fmla="val 7616"/>
            </a:avLst>
          </a:prstGeom>
          <a:gradFill>
            <a:gsLst>
              <a:gs pos="0">
                <a:srgbClr val="CDD2DE"/>
              </a:gs>
              <a:gs pos="0">
                <a:schemeClr val="tx2">
                  <a:lumMod val="40000"/>
                  <a:lumOff val="60000"/>
                </a:schemeClr>
              </a:gs>
              <a:gs pos="100000">
                <a:srgbClr val="F3F5FA"/>
              </a:gs>
            </a:gsLst>
            <a:lin ang="162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" name="Rectangle 29"/>
          <p:cNvSpPr/>
          <p:nvPr userDrawn="1"/>
        </p:nvSpPr>
        <p:spPr>
          <a:xfrm>
            <a:off x="-6491524" y="10199648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2507943" rtl="0" eaLnBrk="1" latinLnBrk="0" hangingPunct="1">
        <a:spcBef>
          <a:spcPct val="0"/>
        </a:spcBef>
        <a:buNone/>
        <a:defRPr sz="50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940479" indent="-940479" algn="l" defTabSz="2507943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04" indent="-783732" algn="l" defTabSz="2507943" rtl="0" eaLnBrk="1" latinLnBrk="0" hangingPunct="1">
        <a:spcBef>
          <a:spcPct val="20000"/>
        </a:spcBef>
        <a:buFont typeface="Arial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134929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4388901" indent="-626986" algn="l" defTabSz="2507943" rtl="0" eaLnBrk="1" latinLnBrk="0" hangingPunct="1">
        <a:spcBef>
          <a:spcPct val="20000"/>
        </a:spcBef>
        <a:buFont typeface="Arial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642872" indent="-626986" algn="l" defTabSz="2507943" rtl="0" eaLnBrk="1" latinLnBrk="0" hangingPunct="1">
        <a:spcBef>
          <a:spcPct val="20000"/>
        </a:spcBef>
        <a:buFont typeface="Arial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896844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150815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404787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658758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53972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50794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61915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15886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269858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52383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777801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1003177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5000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27432000" cy="24003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2402681"/>
            <a:ext cx="27432000" cy="762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938690" y="1611630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</a:t>
            </a:r>
            <a:r>
              <a:rPr lang="en-US" sz="3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DESIGN © </a:t>
            </a:r>
            <a:r>
              <a:rPr lang="en-US" sz="300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2012</a:t>
            </a:r>
            <a:endParaRPr lang="en-US" sz="300" b="1" dirty="0">
              <a:solidFill>
                <a:schemeClr val="bg1">
                  <a:lumMod val="75000"/>
                </a:schemeClr>
              </a:solidFill>
              <a:latin typeface="Arial" charset="0"/>
            </a:endParaRP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grpSp>
        <p:nvGrpSpPr>
          <p:cNvPr id="2" name="Group 1"/>
          <p:cNvGrpSpPr/>
          <p:nvPr userDrawn="1"/>
        </p:nvGrpSpPr>
        <p:grpSpPr>
          <a:xfrm>
            <a:off x="572988" y="2628900"/>
            <a:ext cx="26286024" cy="13373100"/>
            <a:chOff x="571500" y="2628900"/>
            <a:chExt cx="26286024" cy="13373100"/>
          </a:xfrm>
        </p:grpSpPr>
        <p:sp>
          <p:nvSpPr>
            <p:cNvPr id="8" name="Rectangle 33"/>
            <p:cNvSpPr>
              <a:spLocks noChangeArrowheads="1"/>
            </p:cNvSpPr>
            <p:nvPr/>
          </p:nvSpPr>
          <p:spPr bwMode="auto">
            <a:xfrm>
              <a:off x="571500" y="2628900"/>
              <a:ext cx="8490857" cy="13373100"/>
            </a:xfrm>
            <a:prstGeom prst="roundRect">
              <a:avLst>
                <a:gd name="adj" fmla="val 4941"/>
              </a:avLst>
            </a:prstGeom>
            <a:gradFill>
              <a:gsLst>
                <a:gs pos="0">
                  <a:srgbClr val="CDD2DE"/>
                </a:gs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3F5FA"/>
                </a:gs>
              </a:gsLst>
              <a:lin ang="16200000" scaled="1"/>
            </a:gra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52249" tIns="26124" rIns="52249" bIns="26124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1" name="Rectangle 33"/>
            <p:cNvSpPr>
              <a:spLocks noChangeArrowheads="1"/>
            </p:cNvSpPr>
            <p:nvPr userDrawn="1"/>
          </p:nvSpPr>
          <p:spPr bwMode="auto">
            <a:xfrm>
              <a:off x="9469084" y="2628900"/>
              <a:ext cx="8490857" cy="13373100"/>
            </a:xfrm>
            <a:prstGeom prst="roundRect">
              <a:avLst>
                <a:gd name="adj" fmla="val 4941"/>
              </a:avLst>
            </a:prstGeom>
            <a:gradFill>
              <a:gsLst>
                <a:gs pos="0">
                  <a:srgbClr val="CDD2DE"/>
                </a:gs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3F5FA"/>
                </a:gs>
              </a:gsLst>
              <a:lin ang="16200000" scaled="1"/>
            </a:gra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52249" tIns="26124" rIns="52249" bIns="26124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2" name="Rectangle 33"/>
            <p:cNvSpPr>
              <a:spLocks noChangeArrowheads="1"/>
            </p:cNvSpPr>
            <p:nvPr userDrawn="1"/>
          </p:nvSpPr>
          <p:spPr bwMode="auto">
            <a:xfrm>
              <a:off x="18366667" y="2628900"/>
              <a:ext cx="8490857" cy="13373100"/>
            </a:xfrm>
            <a:prstGeom prst="roundRect">
              <a:avLst>
                <a:gd name="adj" fmla="val 4941"/>
              </a:avLst>
            </a:prstGeom>
            <a:gradFill>
              <a:gsLst>
                <a:gs pos="0">
                  <a:srgbClr val="CDD2DE"/>
                </a:gs>
                <a:gs pos="0">
                  <a:schemeClr val="tx2">
                    <a:lumMod val="40000"/>
                    <a:lumOff val="60000"/>
                  </a:schemeClr>
                </a:gs>
                <a:gs pos="100000">
                  <a:srgbClr val="F3F5FA"/>
                </a:gs>
              </a:gsLst>
              <a:lin ang="16200000" scaled="1"/>
            </a:gra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52249" tIns="26124" rIns="52249" bIns="26124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3" name="Rectangle 22"/>
          <p:cNvSpPr/>
          <p:nvPr userDrawn="1"/>
        </p:nvSpPr>
        <p:spPr>
          <a:xfrm>
            <a:off x="-6501493" y="-9798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/>
            <a:r>
              <a:rPr lang="en-US" sz="2500" b="1" dirty="0" smtClean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2500" b="1" baseline="0" dirty="0" smtClean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2500" b="1" dirty="0" smtClean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23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1800" b="1" dirty="0" smtClean="0">
              <a:latin typeface="Trebuchet MS" pitchFamily="34" charset="0"/>
            </a:endParaRPr>
          </a:p>
          <a:p>
            <a:pPr defTabSz="3765639"/>
            <a:r>
              <a:rPr lang="en-US" sz="1800" dirty="0" smtClean="0">
                <a:latin typeface="Trebuchet MS" pitchFamily="34" charset="0"/>
              </a:rPr>
              <a:t>This PowerPoint</a:t>
            </a:r>
            <a:r>
              <a:rPr lang="en-US" sz="1800" baseline="0" dirty="0" smtClean="0">
                <a:latin typeface="Trebuchet MS" pitchFamily="34" charset="0"/>
              </a:rPr>
              <a:t> </a:t>
            </a:r>
            <a:r>
              <a:rPr lang="en-US" sz="1800" dirty="0" smtClean="0">
                <a:latin typeface="Trebuchet MS" pitchFamily="34" charset="0"/>
              </a:rPr>
              <a:t>2007 template produces</a:t>
            </a:r>
            <a:r>
              <a:rPr lang="en-US" sz="1800" baseline="0" dirty="0" smtClean="0">
                <a:latin typeface="Trebuchet MS" pitchFamily="34" charset="0"/>
              </a:rPr>
              <a:t> </a:t>
            </a:r>
            <a:r>
              <a:rPr lang="en-US" sz="1800" dirty="0" smtClean="0">
                <a:latin typeface="Trebuchet MS" pitchFamily="34" charset="0"/>
              </a:rPr>
              <a:t>a 36”x60” professional  poster</a:t>
            </a:r>
            <a:r>
              <a:rPr lang="en-US" sz="1800" smtClean="0">
                <a:latin typeface="Trebuchet MS" pitchFamily="34" charset="0"/>
              </a:rPr>
              <a:t>. You</a:t>
            </a:r>
            <a:r>
              <a:rPr lang="en-US" sz="1800" baseline="0" smtClean="0">
                <a:latin typeface="Trebuchet MS" pitchFamily="34" charset="0"/>
              </a:rPr>
              <a:t> can u</a:t>
            </a:r>
            <a:r>
              <a:rPr lang="en-US" sz="1800" smtClean="0">
                <a:latin typeface="Trebuchet MS" pitchFamily="34" charset="0"/>
              </a:rPr>
              <a:t>se</a:t>
            </a:r>
            <a:r>
              <a:rPr lang="en-US" sz="1800" baseline="0" smtClean="0">
                <a:latin typeface="Trebuchet MS" pitchFamily="34" charset="0"/>
              </a:rPr>
              <a:t> it to create your research poster and </a:t>
            </a:r>
            <a:r>
              <a:rPr lang="en-US" sz="1800" smtClean="0">
                <a:latin typeface="Trebuchet MS" pitchFamily="34" charset="0"/>
              </a:rPr>
              <a:t>save valuable time placing titles, subtitles,</a:t>
            </a:r>
            <a:r>
              <a:rPr lang="en-US" sz="1800" baseline="0" smtClean="0">
                <a:latin typeface="Trebuchet MS" pitchFamily="34" charset="0"/>
              </a:rPr>
              <a:t> text, and graphics</a:t>
            </a:r>
            <a:r>
              <a:rPr lang="en-US" sz="1800" smtClean="0">
                <a:latin typeface="Trebuchet MS" pitchFamily="34" charset="0"/>
              </a:rPr>
              <a:t>. </a:t>
            </a:r>
            <a:endParaRPr lang="en-US" sz="1800" dirty="0" smtClean="0">
              <a:latin typeface="Trebuchet MS" pitchFamily="34" charset="0"/>
            </a:endParaRPr>
          </a:p>
          <a:p>
            <a:pPr defTabSz="4389219"/>
            <a:endParaRPr lang="en-US" sz="1800" dirty="0" smtClean="0">
              <a:latin typeface="Trebuchet MS" pitchFamily="34" charset="0"/>
            </a:endParaRPr>
          </a:p>
          <a:p>
            <a:pPr defTabSz="4389219"/>
            <a:r>
              <a:rPr lang="en-US" sz="1800" dirty="0" smtClean="0">
                <a:latin typeface="Trebuchet MS" pitchFamily="34" charset="0"/>
              </a:rPr>
              <a:t>We provide a series of online tutorials that will guide you through the poster design process and answer your poster production questions. </a:t>
            </a:r>
          </a:p>
          <a:p>
            <a:pPr defTabSz="4389219"/>
            <a:endParaRPr lang="en-US" sz="1800" dirty="0" smtClean="0">
              <a:latin typeface="Trebuchet MS" pitchFamily="34" charset="0"/>
            </a:endParaRPr>
          </a:p>
          <a:p>
            <a:pPr defTabSz="4389219"/>
            <a:r>
              <a:rPr lang="en-US" sz="1800" dirty="0" smtClean="0">
                <a:latin typeface="Trebuchet MS" pitchFamily="34" charset="0"/>
              </a:rPr>
              <a:t>To view our template tutorials, go online to </a:t>
            </a:r>
            <a:r>
              <a:rPr lang="en-US" sz="1800" b="1" dirty="0" smtClean="0">
                <a:solidFill>
                  <a:srgbClr val="FFFF00"/>
                </a:solidFill>
                <a:latin typeface="Trebuchet MS" pitchFamily="34" charset="0"/>
              </a:rPr>
              <a:t>PosterPresentations.com </a:t>
            </a:r>
            <a:r>
              <a:rPr lang="en-US" sz="1800" dirty="0" smtClean="0">
                <a:latin typeface="Trebuchet MS" pitchFamily="34" charset="0"/>
              </a:rPr>
              <a:t>and click on </a:t>
            </a:r>
            <a:r>
              <a:rPr lang="en-US" sz="1800" dirty="0" smtClean="0">
                <a:solidFill>
                  <a:srgbClr val="FFFF00"/>
                </a:solidFill>
                <a:latin typeface="Trebuchet MS" pitchFamily="34" charset="0"/>
              </a:rPr>
              <a:t>HELP DESK.</a:t>
            </a:r>
          </a:p>
          <a:p>
            <a:pPr defTabSz="4389219"/>
            <a:endParaRPr lang="en-US" sz="1800" dirty="0" smtClean="0">
              <a:latin typeface="Trebuchet MS" pitchFamily="34" charset="0"/>
            </a:endParaRPr>
          </a:p>
          <a:p>
            <a:pPr defTabSz="4389219"/>
            <a:r>
              <a:rPr lang="en-US" sz="1800" dirty="0" smtClean="0">
                <a:latin typeface="Trebuchet MS" pitchFamily="34" charset="0"/>
              </a:rPr>
              <a:t>When</a:t>
            </a:r>
            <a:r>
              <a:rPr lang="en-US" sz="1800" baseline="0" dirty="0" smtClean="0">
                <a:latin typeface="Trebuchet MS" pitchFamily="34" charset="0"/>
              </a:rPr>
              <a:t> you are ready to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baseline="0" dirty="0" smtClean="0">
                <a:latin typeface="Trebuchet MS" pitchFamily="34" charset="0"/>
              </a:rPr>
              <a:t> print your poster</a:t>
            </a:r>
            <a:r>
              <a:rPr lang="en-US" sz="1800" dirty="0" smtClean="0">
                <a:latin typeface="Trebuchet MS" pitchFamily="34" charset="0"/>
              </a:rPr>
              <a:t>,</a:t>
            </a:r>
            <a:r>
              <a:rPr lang="en-US" sz="1800" baseline="0" dirty="0" smtClean="0">
                <a:latin typeface="Trebuchet MS" pitchFamily="34" charset="0"/>
              </a:rPr>
              <a:t> go online to</a:t>
            </a:r>
            <a:r>
              <a:rPr lang="en-US" sz="2000" baseline="0" dirty="0" smtClean="0">
                <a:latin typeface="Trebuchet MS" pitchFamily="34" charset="0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2400" b="1" dirty="0" smtClean="0">
                <a:solidFill>
                  <a:schemeClr val="bg1"/>
                </a:solidFill>
                <a:latin typeface="Trebuchet MS" pitchFamily="34" charset="0"/>
              </a:rPr>
              <a:t>.</a:t>
            </a:r>
            <a:r>
              <a:rPr lang="en-US" sz="1800" dirty="0" smtClean="0">
                <a:latin typeface="Trebuchet MS" pitchFamily="34" charset="0"/>
              </a:rPr>
              <a:t/>
            </a:r>
            <a:br>
              <a:rPr lang="en-US" sz="1800" dirty="0" smtClean="0">
                <a:latin typeface="Trebuchet MS" pitchFamily="34" charset="0"/>
              </a:rPr>
            </a:br>
            <a:endParaRPr lang="en-US" sz="1800" dirty="0" smtClean="0">
              <a:latin typeface="Trebuchet MS" pitchFamily="34" charset="0"/>
            </a:endParaRPr>
          </a:p>
          <a:p>
            <a:pPr algn="l" defTabSz="3765639"/>
            <a:r>
              <a:rPr lang="en-US" sz="1800" b="1" dirty="0" smtClean="0">
                <a:solidFill>
                  <a:schemeClr val="bg1"/>
                </a:solidFill>
                <a:latin typeface="Trebuchet MS" pitchFamily="34" charset="0"/>
              </a:rPr>
              <a:t>Need</a:t>
            </a:r>
            <a:r>
              <a:rPr lang="en-US" sz="1800" b="1" baseline="0" dirty="0" smtClean="0">
                <a:solidFill>
                  <a:schemeClr val="bg1"/>
                </a:solidFill>
                <a:latin typeface="Trebuchet MS" pitchFamily="34" charset="0"/>
              </a:rPr>
              <a:t> Assistance?  </a:t>
            </a:r>
            <a:r>
              <a:rPr lang="en-US" sz="2400" b="1" baseline="0" dirty="0" smtClean="0">
                <a:solidFill>
                  <a:srgbClr val="FFFF00"/>
                </a:solidFill>
                <a:latin typeface="Trebuchet MS" pitchFamily="34" charset="0"/>
              </a:rPr>
              <a:t>Call  us at </a:t>
            </a:r>
            <a:r>
              <a:rPr lang="en-US" sz="2400" b="1" dirty="0" smtClean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2508125"/>
            <a:r>
              <a:rPr lang="en-US" sz="1800" dirty="0" smtClean="0">
                <a:latin typeface="Trebuchet MS" pitchFamily="34" charset="0"/>
              </a:rPr>
              <a:t> </a:t>
            </a:r>
            <a:endParaRPr lang="en-US" sz="23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2500" b="1" dirty="0" smtClean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25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>
                <a:latin typeface="Trebuchet MS" pitchFamily="34" charset="0"/>
              </a:rPr>
              <a:t>To</a:t>
            </a:r>
            <a:r>
              <a:rPr lang="en-US" sz="1800" baseline="0" dirty="0" smtClean="0">
                <a:latin typeface="Trebuchet MS" pitchFamily="34" charset="0"/>
              </a:rPr>
              <a:t> add text, c</a:t>
            </a:r>
            <a:r>
              <a:rPr lang="en-US" sz="1800" dirty="0" smtClean="0">
                <a:latin typeface="Trebuchet MS" pitchFamily="34" charset="0"/>
              </a:rPr>
              <a:t>lick inside</a:t>
            </a:r>
            <a:r>
              <a:rPr lang="en-US" sz="1800" baseline="0" dirty="0" smtClean="0">
                <a:latin typeface="Trebuchet MS" pitchFamily="34" charset="0"/>
              </a:rPr>
              <a:t> a placeholder on the poster and type or paste your text.  To move a placeholder, click it </a:t>
            </a:r>
            <a:r>
              <a:rPr lang="en-US" sz="1800" u="sng" baseline="0" dirty="0" smtClean="0">
                <a:latin typeface="Trebuchet MS" pitchFamily="34" charset="0"/>
              </a:rPr>
              <a:t>once</a:t>
            </a:r>
            <a:r>
              <a:rPr lang="en-US" sz="1800" baseline="0" dirty="0" smtClean="0">
                <a:latin typeface="Trebuchet MS" pitchFamily="34" charset="0"/>
              </a:rPr>
              <a:t> (to select it).  Place your cursor on its frame, and your cursor will change to this symbol       .  Click </a:t>
            </a:r>
            <a:r>
              <a:rPr lang="en-US" sz="1800" u="sng" baseline="0" dirty="0" smtClean="0">
                <a:latin typeface="Trebuchet MS" pitchFamily="34" charset="0"/>
              </a:rPr>
              <a:t>once</a:t>
            </a:r>
            <a:r>
              <a:rPr lang="en-US" sz="1800" baseline="0" dirty="0" smtClean="0">
                <a:latin typeface="Trebuchet MS" pitchFamily="34" charset="0"/>
              </a:rPr>
              <a:t> and drag it to a new location where you can resize it. </a:t>
            </a:r>
          </a:p>
          <a:p>
            <a:pPr defTabSz="3765639"/>
            <a:endParaRPr lang="en-US" sz="1800" dirty="0" smtClean="0">
              <a:latin typeface="Trebuchet MS" pitchFamily="34" charset="0"/>
            </a:endParaRPr>
          </a:p>
          <a:p>
            <a:pPr defTabSz="3765639"/>
            <a:r>
              <a:rPr lang="en-US" sz="1800" b="1" dirty="0" smtClean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3765639"/>
            <a:r>
              <a:rPr lang="en-US" sz="1800" baseline="0" dirty="0" smtClean="0">
                <a:latin typeface="Trebuchet MS" pitchFamily="34" charset="0"/>
              </a:rPr>
              <a:t>Click and drag this preformatted section header placeholder to the poster area to add another section header. Use section headers to separate topics or concepts within your presentation. </a:t>
            </a: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defTabSz="4389219"/>
            <a:endParaRPr lang="en-US" sz="1800" dirty="0" smtClean="0">
              <a:latin typeface="Trebuchet MS" pitchFamily="34" charset="0"/>
            </a:endParaRPr>
          </a:p>
          <a:p>
            <a:pPr defTabSz="4389219"/>
            <a:endParaRPr lang="en-US" sz="18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dirty="0" smtClean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4389219"/>
            <a:r>
              <a:rPr lang="en-US" sz="1800" baseline="0" dirty="0" smtClean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defTabSz="4389219"/>
            <a:endParaRPr lang="en-US" sz="18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baseline="0" dirty="0" smtClean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4389219"/>
            <a:r>
              <a:rPr lang="en-US" sz="1800" baseline="0" dirty="0" smtClean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algn="ctr"/>
            <a:endParaRPr lang="en-US" sz="1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dirty="0" smtClean="0">
              <a:latin typeface="Trebuchet MS" pitchFamily="34" charset="0"/>
            </a:endParaRPr>
          </a:p>
          <a:p>
            <a:pPr algn="ctr"/>
            <a:endParaRPr lang="en-US" sz="1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latin typeface="Trebuchet MS" pitchFamily="34" charset="0"/>
            </a:endParaRPr>
          </a:p>
        </p:txBody>
      </p:sp>
      <p:sp>
        <p:nvSpPr>
          <p:cNvPr id="25" name="Rectangle 24"/>
          <p:cNvSpPr/>
          <p:nvPr userDrawn="1"/>
        </p:nvSpPr>
        <p:spPr>
          <a:xfrm>
            <a:off x="-6481554" y="11860087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pic>
        <p:nvPicPr>
          <p:cNvPr id="26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32958" y="7952471"/>
            <a:ext cx="369094" cy="219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grpSp>
        <p:nvGrpSpPr>
          <p:cNvPr id="38" name="Group 37"/>
          <p:cNvGrpSpPr/>
          <p:nvPr userDrawn="1"/>
        </p:nvGrpSpPr>
        <p:grpSpPr>
          <a:xfrm>
            <a:off x="-6223790" y="15575235"/>
            <a:ext cx="5771525" cy="644181"/>
            <a:chOff x="44242388" y="28054064"/>
            <a:chExt cx="9771400" cy="1090621"/>
          </a:xfrm>
        </p:grpSpPr>
        <p:sp>
          <p:nvSpPr>
            <p:cNvPr id="40" name="Rounded Rectangle 39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41" name="Picture 40" descr="http://t2.gstatic.com/images?q=tbn:ANd9GcR4APHC6TT9w54M2zn_pvCiBxUNcspYPoVxirLRphBoJabfSvu7zw">
              <a:hlinkClick r:id="rId4"/>
            </p:cNvPr>
            <p:cNvPicPr>
              <a:picLocks noChangeAspect="1" noChangeArrowheads="1"/>
            </p:cNvPicPr>
            <p:nvPr userDrawn="1"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4341112" y="28126638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42" name="TextBox 32"/>
            <p:cNvSpPr txBox="1"/>
            <p:nvPr userDrawn="1"/>
          </p:nvSpPr>
          <p:spPr>
            <a:xfrm>
              <a:off x="45342599" y="28154099"/>
              <a:ext cx="8671189" cy="885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4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1400" baseline="0" dirty="0" err="1" smtClean="0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14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page. </a:t>
              </a:r>
            </a:p>
            <a:p>
              <a:r>
                <a:rPr lang="en-US" sz="1400" baseline="0" dirty="0" smtClean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400" u="sng" baseline="0" dirty="0" smtClean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4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and click on the FB icon.</a:t>
              </a:r>
              <a:endParaRPr lang="en-US" sz="14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44" name="Straight Connector 43"/>
          <p:cNvCxnSpPr/>
          <p:nvPr userDrawn="1"/>
        </p:nvCxnSpPr>
        <p:spPr>
          <a:xfrm>
            <a:off x="-6472918" y="5874672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 userDrawn="1"/>
        </p:nvSpPr>
        <p:spPr>
          <a:xfrm>
            <a:off x="-6491524" y="10199648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 userDrawn="1"/>
        </p:nvSpPr>
        <p:spPr>
          <a:xfrm>
            <a:off x="27638828" y="0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>
              <a:lnSpc>
                <a:spcPts val="2400"/>
              </a:lnSpc>
            </a:pPr>
            <a:r>
              <a:rPr lang="en-US" sz="2400" b="1" dirty="0" smtClean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2400" b="1" baseline="0" dirty="0" smtClean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2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sz="24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defTabSz="3134780">
              <a:lnSpc>
                <a:spcPts val="2100"/>
              </a:lnSpc>
            </a:pPr>
            <a:endParaRPr lang="en-US" sz="1800" dirty="0" smtClean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r>
              <a:rPr lang="en-US" sz="1800" dirty="0" smtClean="0">
                <a:latin typeface="Trebuchet MS" pitchFamily="34" charset="0"/>
              </a:rPr>
              <a:t>This PowerPoint</a:t>
            </a:r>
            <a:r>
              <a:rPr lang="en-US" sz="1800" baseline="0" dirty="0" smtClean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1800" baseline="0" dirty="0" smtClean="0">
                <a:latin typeface="Trebuchet MS" pitchFamily="34" charset="0"/>
              </a:rPr>
            </a:br>
            <a:r>
              <a:rPr lang="en-US" sz="1800" baseline="0" dirty="0" smtClean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24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24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r>
              <a:rPr lang="en-US" sz="2400" b="1" baseline="0" smtClean="0">
                <a:solidFill>
                  <a:schemeClr val="bg1"/>
                </a:solidFill>
                <a:latin typeface="Trebuchet MS" pitchFamily="34" charset="0"/>
              </a:rPr>
              <a:t>Template </a:t>
            </a:r>
            <a:r>
              <a:rPr lang="en-US" sz="2400" b="1" baseline="0" dirty="0" smtClean="0">
                <a:solidFill>
                  <a:schemeClr val="bg1"/>
                </a:solidFill>
                <a:latin typeface="Trebuchet MS" pitchFamily="34" charset="0"/>
              </a:rPr>
              <a:t>FAQs</a:t>
            </a:r>
            <a:endParaRPr lang="en-US" sz="1800" baseline="0" dirty="0" smtClean="0">
              <a:latin typeface="Trebuchet MS" pitchFamily="34" charset="0"/>
            </a:endParaRPr>
          </a:p>
          <a:p>
            <a:pPr algn="ctr"/>
            <a:endParaRPr lang="en-US" sz="18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 smtClean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2689420"/>
            <a:r>
              <a:rPr lang="en-US" sz="1800" dirty="0" smtClean="0">
                <a:latin typeface="Trebuchet MS" pitchFamily="34" charset="0"/>
              </a:rPr>
              <a:t>Go to the </a:t>
            </a:r>
            <a:r>
              <a:rPr lang="en-US" sz="1800" baseline="0" dirty="0" smtClean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1800" baseline="0" dirty="0" smtClean="0">
                <a:latin typeface="Trebuchet MS" pitchFamily="34" charset="0"/>
              </a:rPr>
            </a:br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endParaRPr lang="en-US" sz="18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2689420"/>
            <a:r>
              <a:rPr lang="en-US" sz="18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2689420"/>
            <a:r>
              <a:rPr lang="en-US" sz="1800" dirty="0" smtClean="0">
                <a:latin typeface="Trebuchet MS" pitchFamily="34" charset="0"/>
              </a:rPr>
              <a:t>This template has four </a:t>
            </a:r>
            <a:r>
              <a:rPr lang="en-US" sz="1800" baseline="0" dirty="0" smtClean="0">
                <a:latin typeface="Trebuchet MS" pitchFamily="34" charset="0"/>
              </a:rPr>
              <a:t>different 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column layouts.   </a:t>
            </a:r>
            <a:r>
              <a:rPr lang="en-US" sz="1800" u="sng" baseline="0" dirty="0" smtClean="0">
                <a:latin typeface="Trebuchet MS" pitchFamily="34" charset="0"/>
              </a:rPr>
              <a:t>Right-click</a:t>
            </a:r>
            <a:r>
              <a:rPr lang="en-US" sz="1800" baseline="0" dirty="0" smtClean="0">
                <a:latin typeface="Trebuchet MS" pitchFamily="34" charset="0"/>
              </a:rPr>
              <a:t> 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your mouse on the background 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and click on LAYOUT to see the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 layout options.  The columns in 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the provided layouts are fixed and cannot be moved but advanced users can modify any layout by going to VIEW and then SLIDE MASTER.</a:t>
            </a: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 smtClean="0"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r>
              <a:rPr lang="en-US" sz="1800" b="1" baseline="0" dirty="0" smtClean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2689420"/>
            <a:r>
              <a:rPr lang="en-US" sz="1800" b="1" u="sng" baseline="0" dirty="0" smtClean="0">
                <a:latin typeface="Trebuchet MS" pitchFamily="34" charset="0"/>
              </a:rPr>
              <a:t>TEXT: </a:t>
            </a:r>
            <a:r>
              <a:rPr lang="en-US" sz="1800" baseline="0" dirty="0" smtClean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2689420"/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 smtClean="0">
                <a:latin typeface="Trebuchet MS" pitchFamily="34" charset="0"/>
              </a:rPr>
              <a:t>PHOTOS: </a:t>
            </a:r>
            <a:r>
              <a:rPr lang="en-US" sz="1800" baseline="0" dirty="0" smtClean="0">
                <a:latin typeface="Trebuchet MS" pitchFamily="34" charset="0"/>
              </a:rPr>
              <a:t>Drag in a picture placeholder, size it </a:t>
            </a:r>
            <a:r>
              <a:rPr lang="en-US" sz="1800" u="sng" baseline="0" dirty="0" smtClean="0">
                <a:latin typeface="Trebuchet MS" pitchFamily="34" charset="0"/>
              </a:rPr>
              <a:t>first</a:t>
            </a:r>
            <a:r>
              <a:rPr lang="en-US" sz="1800" baseline="0" dirty="0" smtClean="0">
                <a:latin typeface="Trebuchet MS" pitchFamily="34" charset="0"/>
              </a:rPr>
              <a:t>, click in it and insert a photo from the menu.</a:t>
            </a:r>
          </a:p>
          <a:p>
            <a:pPr defTabSz="2689420"/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 smtClean="0">
                <a:latin typeface="Trebuchet MS" pitchFamily="34" charset="0"/>
              </a:rPr>
              <a:t>TABLES: </a:t>
            </a:r>
            <a:r>
              <a:rPr lang="en-US" sz="1800" baseline="0" dirty="0" smtClean="0">
                <a:latin typeface="Trebuchet MS" pitchFamily="34" charset="0"/>
              </a:rPr>
              <a:t>You can copy and paste a table from an external document onto this poster template. To adjust the way the text fits within the cells of a table that has been pasted, </a:t>
            </a:r>
            <a:r>
              <a:rPr lang="en-US" sz="1800" u="sng" baseline="0" dirty="0" smtClean="0">
                <a:latin typeface="Trebuchet MS" pitchFamily="34" charset="0"/>
              </a:rPr>
              <a:t>right-click</a:t>
            </a:r>
            <a:r>
              <a:rPr lang="en-US" sz="1800" baseline="0" dirty="0" smtClean="0">
                <a:latin typeface="Trebuchet MS" pitchFamily="34" charset="0"/>
              </a:rPr>
              <a:t> on the table, click FORMAT SHAPE  then click on TEXT BOX and change the INTERNAL MARGIN values to 0.25.</a:t>
            </a:r>
          </a:p>
          <a:p>
            <a:pPr defTabSz="2689420"/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r>
              <a:rPr lang="en-US" sz="18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To change the color scheme of this template go to the DESIGN menu and click on COLORS. You can choose from the provided color combinations or create your own.</a:t>
            </a:r>
          </a:p>
          <a:p>
            <a:pPr defTabSz="3134780"/>
            <a:endParaRPr lang="en-US" sz="1800" baseline="0" dirty="0" smtClean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 smtClean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 smtClean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 smtClean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aseline="0" dirty="0" smtClean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dirty="0" smtClean="0"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2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800" b="1" dirty="0">
              <a:latin typeface="Trebuchet MS" pitchFamily="34" charset="0"/>
            </a:endParaRPr>
          </a:p>
        </p:txBody>
      </p:sp>
      <p:pic>
        <p:nvPicPr>
          <p:cNvPr id="47" name="Picture 2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307318" y="6276070"/>
            <a:ext cx="2438880" cy="125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8" name="TextBox 47"/>
          <p:cNvSpPr txBox="1"/>
          <p:nvPr userDrawn="1"/>
        </p:nvSpPr>
        <p:spPr>
          <a:xfrm>
            <a:off x="27877004" y="15329052"/>
            <a:ext cx="5725179" cy="976088"/>
          </a:xfrm>
          <a:prstGeom prst="rect">
            <a:avLst/>
          </a:prstGeom>
          <a:noFill/>
        </p:spPr>
        <p:txBody>
          <a:bodyPr wrap="square" lIns="52249" tIns="26124" rIns="52249" bIns="26124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2000" dirty="0" smtClean="0">
                <a:solidFill>
                  <a:schemeClr val="bg1"/>
                </a:solidFill>
              </a:rPr>
              <a:t>© 2013 PosterPresentations.com</a:t>
            </a:r>
            <a:br>
              <a:rPr lang="en-US" sz="2000" dirty="0" smtClean="0">
                <a:solidFill>
                  <a:schemeClr val="bg1"/>
                </a:solidFill>
              </a:rPr>
            </a:br>
            <a:r>
              <a:rPr lang="en-US" sz="2000" dirty="0" smtClean="0">
                <a:solidFill>
                  <a:schemeClr val="bg1"/>
                </a:solidFill>
              </a:rPr>
              <a:t>    </a:t>
            </a:r>
            <a:r>
              <a:rPr lang="en-US" sz="1800" dirty="0" smtClean="0">
                <a:solidFill>
                  <a:schemeClr val="bg1"/>
                </a:solidFill>
              </a:rPr>
              <a:t>2117 Fourth Street ,</a:t>
            </a:r>
            <a:r>
              <a:rPr lang="en-US" sz="1800" baseline="0" dirty="0" smtClean="0">
                <a:solidFill>
                  <a:schemeClr val="bg1"/>
                </a:solidFill>
              </a:rPr>
              <a:t> Unit C</a:t>
            </a:r>
            <a:br>
              <a:rPr lang="en-US" sz="1800" baseline="0" dirty="0" smtClean="0">
                <a:solidFill>
                  <a:schemeClr val="bg1"/>
                </a:solidFill>
              </a:rPr>
            </a:br>
            <a:r>
              <a:rPr lang="en-US" sz="1800" baseline="0" dirty="0" smtClean="0">
                <a:solidFill>
                  <a:schemeClr val="bg1"/>
                </a:solidFill>
              </a:rPr>
              <a:t>    Berkeley  CA  94710</a:t>
            </a:r>
            <a:br>
              <a:rPr lang="en-US" sz="1800" baseline="0" dirty="0" smtClean="0">
                <a:solidFill>
                  <a:schemeClr val="bg1"/>
                </a:solidFill>
              </a:rPr>
            </a:br>
            <a:r>
              <a:rPr lang="en-US" sz="1800" baseline="0" dirty="0" smtClean="0">
                <a:solidFill>
                  <a:schemeClr val="bg1"/>
                </a:solidFill>
              </a:rPr>
              <a:t>    </a:t>
            </a:r>
            <a:r>
              <a:rPr lang="en-US" sz="1800" b="1" baseline="0" dirty="0" smtClean="0">
                <a:solidFill>
                  <a:srgbClr val="FFFF00"/>
                </a:solidFill>
              </a:rPr>
              <a:t>posterpresenter@gmail.com</a:t>
            </a:r>
            <a:endParaRPr lang="en-US" sz="2000" b="1" dirty="0">
              <a:solidFill>
                <a:srgbClr val="FFFF00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27638828" y="2544196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 userDrawn="1"/>
        </p:nvCxnSpPr>
        <p:spPr>
          <a:xfrm>
            <a:off x="27638828" y="15144750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2507943" rtl="0" eaLnBrk="1" latinLnBrk="0" hangingPunct="1">
        <a:spcBef>
          <a:spcPct val="0"/>
        </a:spcBef>
        <a:buNone/>
        <a:defRPr sz="50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940479" indent="-940479" algn="l" defTabSz="2507943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04" indent="-783732" algn="l" defTabSz="2507943" rtl="0" eaLnBrk="1" latinLnBrk="0" hangingPunct="1">
        <a:spcBef>
          <a:spcPct val="20000"/>
        </a:spcBef>
        <a:buFont typeface="Arial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134929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4388901" indent="-626986" algn="l" defTabSz="2507943" rtl="0" eaLnBrk="1" latinLnBrk="0" hangingPunct="1">
        <a:spcBef>
          <a:spcPct val="20000"/>
        </a:spcBef>
        <a:buFont typeface="Arial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642872" indent="-626986" algn="l" defTabSz="2507943" rtl="0" eaLnBrk="1" latinLnBrk="0" hangingPunct="1">
        <a:spcBef>
          <a:spcPct val="20000"/>
        </a:spcBef>
        <a:buFont typeface="Arial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896844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150815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404787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658758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53972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50794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61915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15886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269858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52383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777801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1003177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5000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27432000" cy="24003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" name="Rectangle 33"/>
          <p:cNvSpPr>
            <a:spLocks noChangeArrowheads="1"/>
          </p:cNvSpPr>
          <p:nvPr/>
        </p:nvSpPr>
        <p:spPr bwMode="auto">
          <a:xfrm>
            <a:off x="571500" y="2628900"/>
            <a:ext cx="6286500" cy="13373100"/>
          </a:xfrm>
          <a:prstGeom prst="roundRect">
            <a:avLst>
              <a:gd name="adj" fmla="val 7616"/>
            </a:avLst>
          </a:prstGeom>
          <a:gradFill>
            <a:gsLst>
              <a:gs pos="0">
                <a:srgbClr val="CDD2DE"/>
              </a:gs>
              <a:gs pos="0">
                <a:schemeClr val="tx2">
                  <a:lumMod val="40000"/>
                  <a:lumOff val="60000"/>
                </a:schemeClr>
              </a:gs>
              <a:gs pos="100000">
                <a:srgbClr val="F3F5FA"/>
              </a:gs>
            </a:gsLst>
            <a:lin ang="162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2402681"/>
            <a:ext cx="27432000" cy="762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898050" y="1611630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</a:t>
            </a:r>
            <a:r>
              <a:rPr lang="en-US" sz="3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DESIGN © </a:t>
            </a:r>
            <a:r>
              <a:rPr lang="en-US" sz="300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2012</a:t>
            </a:r>
            <a:endParaRPr lang="en-US" sz="300" b="1" dirty="0">
              <a:solidFill>
                <a:schemeClr val="bg1">
                  <a:lumMod val="75000"/>
                </a:schemeClr>
              </a:solidFill>
              <a:latin typeface="Arial" charset="0"/>
            </a:endParaRP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21" name="Rectangle 33"/>
          <p:cNvSpPr>
            <a:spLocks noChangeArrowheads="1"/>
          </p:cNvSpPr>
          <p:nvPr userDrawn="1"/>
        </p:nvSpPr>
        <p:spPr bwMode="auto">
          <a:xfrm>
            <a:off x="7209790" y="2628900"/>
            <a:ext cx="13012420" cy="13373100"/>
          </a:xfrm>
          <a:prstGeom prst="roundRect">
            <a:avLst>
              <a:gd name="adj" fmla="val 3868"/>
            </a:avLst>
          </a:prstGeom>
          <a:gradFill>
            <a:gsLst>
              <a:gs pos="0">
                <a:srgbClr val="CDD2DE"/>
              </a:gs>
              <a:gs pos="0">
                <a:schemeClr val="tx2">
                  <a:lumMod val="40000"/>
                  <a:lumOff val="60000"/>
                </a:schemeClr>
              </a:gs>
              <a:gs pos="100000">
                <a:srgbClr val="F3F5FA"/>
              </a:gs>
            </a:gsLst>
            <a:lin ang="162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2" name="Rectangle 33"/>
          <p:cNvSpPr>
            <a:spLocks noChangeArrowheads="1"/>
          </p:cNvSpPr>
          <p:nvPr userDrawn="1"/>
        </p:nvSpPr>
        <p:spPr bwMode="auto">
          <a:xfrm>
            <a:off x="20574000" y="2628900"/>
            <a:ext cx="6286500" cy="13373100"/>
          </a:xfrm>
          <a:prstGeom prst="roundRect">
            <a:avLst>
              <a:gd name="adj" fmla="val 7616"/>
            </a:avLst>
          </a:prstGeom>
          <a:gradFill>
            <a:gsLst>
              <a:gs pos="0">
                <a:srgbClr val="CDD2DE"/>
              </a:gs>
              <a:gs pos="0">
                <a:schemeClr val="tx2">
                  <a:lumMod val="40000"/>
                  <a:lumOff val="60000"/>
                </a:schemeClr>
              </a:gs>
              <a:gs pos="100000">
                <a:srgbClr val="F3F5FA"/>
              </a:gs>
            </a:gsLst>
            <a:lin ang="162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" name="Rectangle 23"/>
          <p:cNvSpPr/>
          <p:nvPr userDrawn="1"/>
        </p:nvSpPr>
        <p:spPr>
          <a:xfrm>
            <a:off x="-6501493" y="-9798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/>
            <a:r>
              <a:rPr lang="en-US" sz="2500" b="1" dirty="0" smtClean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2500" b="1" baseline="0" dirty="0" smtClean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2500" b="1" dirty="0" smtClean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23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1800" b="1" dirty="0" smtClean="0">
              <a:latin typeface="Trebuchet MS" pitchFamily="34" charset="0"/>
            </a:endParaRPr>
          </a:p>
          <a:p>
            <a:pPr defTabSz="3765639"/>
            <a:r>
              <a:rPr lang="en-US" sz="1800" dirty="0" smtClean="0">
                <a:latin typeface="Trebuchet MS" pitchFamily="34" charset="0"/>
              </a:rPr>
              <a:t>This PowerPoint</a:t>
            </a:r>
            <a:r>
              <a:rPr lang="en-US" sz="1800" baseline="0" dirty="0" smtClean="0">
                <a:latin typeface="Trebuchet MS" pitchFamily="34" charset="0"/>
              </a:rPr>
              <a:t> </a:t>
            </a:r>
            <a:r>
              <a:rPr lang="en-US" sz="1800" dirty="0" smtClean="0">
                <a:latin typeface="Trebuchet MS" pitchFamily="34" charset="0"/>
              </a:rPr>
              <a:t>2007 template produces</a:t>
            </a:r>
            <a:r>
              <a:rPr lang="en-US" sz="1800" baseline="0" dirty="0" smtClean="0">
                <a:latin typeface="Trebuchet MS" pitchFamily="34" charset="0"/>
              </a:rPr>
              <a:t> </a:t>
            </a:r>
            <a:r>
              <a:rPr lang="en-US" sz="1800" dirty="0" smtClean="0">
                <a:latin typeface="Trebuchet MS" pitchFamily="34" charset="0"/>
              </a:rPr>
              <a:t>a 36”x60” professional  poster</a:t>
            </a:r>
            <a:r>
              <a:rPr lang="en-US" sz="1800" smtClean="0">
                <a:latin typeface="Trebuchet MS" pitchFamily="34" charset="0"/>
              </a:rPr>
              <a:t>. You</a:t>
            </a:r>
            <a:r>
              <a:rPr lang="en-US" sz="1800" baseline="0" smtClean="0">
                <a:latin typeface="Trebuchet MS" pitchFamily="34" charset="0"/>
              </a:rPr>
              <a:t> can u</a:t>
            </a:r>
            <a:r>
              <a:rPr lang="en-US" sz="1800" smtClean="0">
                <a:latin typeface="Trebuchet MS" pitchFamily="34" charset="0"/>
              </a:rPr>
              <a:t>se</a:t>
            </a:r>
            <a:r>
              <a:rPr lang="en-US" sz="1800" baseline="0" smtClean="0">
                <a:latin typeface="Trebuchet MS" pitchFamily="34" charset="0"/>
              </a:rPr>
              <a:t> it to create your research poster and </a:t>
            </a:r>
            <a:r>
              <a:rPr lang="en-US" sz="1800" smtClean="0">
                <a:latin typeface="Trebuchet MS" pitchFamily="34" charset="0"/>
              </a:rPr>
              <a:t>save valuable time placing titles, subtitles,</a:t>
            </a:r>
            <a:r>
              <a:rPr lang="en-US" sz="1800" baseline="0" smtClean="0">
                <a:latin typeface="Trebuchet MS" pitchFamily="34" charset="0"/>
              </a:rPr>
              <a:t> text, and graphics</a:t>
            </a:r>
            <a:r>
              <a:rPr lang="en-US" sz="1800" smtClean="0">
                <a:latin typeface="Trebuchet MS" pitchFamily="34" charset="0"/>
              </a:rPr>
              <a:t>. </a:t>
            </a:r>
            <a:endParaRPr lang="en-US" sz="1800" dirty="0" smtClean="0">
              <a:latin typeface="Trebuchet MS" pitchFamily="34" charset="0"/>
            </a:endParaRPr>
          </a:p>
          <a:p>
            <a:pPr defTabSz="4389219"/>
            <a:endParaRPr lang="en-US" sz="1800" dirty="0" smtClean="0">
              <a:latin typeface="Trebuchet MS" pitchFamily="34" charset="0"/>
            </a:endParaRPr>
          </a:p>
          <a:p>
            <a:pPr defTabSz="4389219"/>
            <a:r>
              <a:rPr lang="en-US" sz="1800" dirty="0" smtClean="0">
                <a:latin typeface="Trebuchet MS" pitchFamily="34" charset="0"/>
              </a:rPr>
              <a:t>We provide a series of online tutorials that will guide you through the poster design process and answer your poster production questions. </a:t>
            </a:r>
          </a:p>
          <a:p>
            <a:pPr defTabSz="4389219"/>
            <a:endParaRPr lang="en-US" sz="1800" dirty="0" smtClean="0">
              <a:latin typeface="Trebuchet MS" pitchFamily="34" charset="0"/>
            </a:endParaRPr>
          </a:p>
          <a:p>
            <a:pPr defTabSz="4389219"/>
            <a:r>
              <a:rPr lang="en-US" sz="1800" dirty="0" smtClean="0">
                <a:latin typeface="Trebuchet MS" pitchFamily="34" charset="0"/>
              </a:rPr>
              <a:t>To view our template tutorials, go online to </a:t>
            </a:r>
            <a:r>
              <a:rPr lang="en-US" sz="1800" b="1" dirty="0" smtClean="0">
                <a:solidFill>
                  <a:srgbClr val="FFFF00"/>
                </a:solidFill>
                <a:latin typeface="Trebuchet MS" pitchFamily="34" charset="0"/>
              </a:rPr>
              <a:t>PosterPresentations.com </a:t>
            </a:r>
            <a:r>
              <a:rPr lang="en-US" sz="1800" dirty="0" smtClean="0">
                <a:latin typeface="Trebuchet MS" pitchFamily="34" charset="0"/>
              </a:rPr>
              <a:t>and click on </a:t>
            </a:r>
            <a:r>
              <a:rPr lang="en-US" sz="1800" dirty="0" smtClean="0">
                <a:solidFill>
                  <a:srgbClr val="FFFF00"/>
                </a:solidFill>
                <a:latin typeface="Trebuchet MS" pitchFamily="34" charset="0"/>
              </a:rPr>
              <a:t>HELP DESK.</a:t>
            </a:r>
          </a:p>
          <a:p>
            <a:pPr defTabSz="4389219"/>
            <a:endParaRPr lang="en-US" sz="1800" dirty="0" smtClean="0">
              <a:latin typeface="Trebuchet MS" pitchFamily="34" charset="0"/>
            </a:endParaRPr>
          </a:p>
          <a:p>
            <a:pPr defTabSz="4389219"/>
            <a:r>
              <a:rPr lang="en-US" sz="1800" dirty="0" smtClean="0">
                <a:latin typeface="Trebuchet MS" pitchFamily="34" charset="0"/>
              </a:rPr>
              <a:t>When</a:t>
            </a:r>
            <a:r>
              <a:rPr lang="en-US" sz="1800" baseline="0" dirty="0" smtClean="0">
                <a:latin typeface="Trebuchet MS" pitchFamily="34" charset="0"/>
              </a:rPr>
              <a:t> you are ready to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baseline="0" dirty="0" smtClean="0">
                <a:latin typeface="Trebuchet MS" pitchFamily="34" charset="0"/>
              </a:rPr>
              <a:t> print your poster</a:t>
            </a:r>
            <a:r>
              <a:rPr lang="en-US" sz="1800" dirty="0" smtClean="0">
                <a:latin typeface="Trebuchet MS" pitchFamily="34" charset="0"/>
              </a:rPr>
              <a:t>,</a:t>
            </a:r>
            <a:r>
              <a:rPr lang="en-US" sz="1800" baseline="0" dirty="0" smtClean="0">
                <a:latin typeface="Trebuchet MS" pitchFamily="34" charset="0"/>
              </a:rPr>
              <a:t> go online to</a:t>
            </a:r>
            <a:r>
              <a:rPr lang="en-US" sz="2000" baseline="0" dirty="0" smtClean="0">
                <a:latin typeface="Trebuchet MS" pitchFamily="34" charset="0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2400" b="1" dirty="0" smtClean="0">
                <a:solidFill>
                  <a:schemeClr val="bg1"/>
                </a:solidFill>
                <a:latin typeface="Trebuchet MS" pitchFamily="34" charset="0"/>
              </a:rPr>
              <a:t>.</a:t>
            </a:r>
            <a:r>
              <a:rPr lang="en-US" sz="1800" dirty="0" smtClean="0">
                <a:latin typeface="Trebuchet MS" pitchFamily="34" charset="0"/>
              </a:rPr>
              <a:t/>
            </a:r>
            <a:br>
              <a:rPr lang="en-US" sz="1800" dirty="0" smtClean="0">
                <a:latin typeface="Trebuchet MS" pitchFamily="34" charset="0"/>
              </a:rPr>
            </a:br>
            <a:endParaRPr lang="en-US" sz="1800" dirty="0" smtClean="0">
              <a:latin typeface="Trebuchet MS" pitchFamily="34" charset="0"/>
            </a:endParaRPr>
          </a:p>
          <a:p>
            <a:pPr algn="l" defTabSz="3765639"/>
            <a:r>
              <a:rPr lang="en-US" sz="1800" b="1" dirty="0" smtClean="0">
                <a:solidFill>
                  <a:schemeClr val="bg1"/>
                </a:solidFill>
                <a:latin typeface="Trebuchet MS" pitchFamily="34" charset="0"/>
              </a:rPr>
              <a:t>Need</a:t>
            </a:r>
            <a:r>
              <a:rPr lang="en-US" sz="1800" b="1" baseline="0" dirty="0" smtClean="0">
                <a:solidFill>
                  <a:schemeClr val="bg1"/>
                </a:solidFill>
                <a:latin typeface="Trebuchet MS" pitchFamily="34" charset="0"/>
              </a:rPr>
              <a:t> Assistance?  </a:t>
            </a:r>
            <a:r>
              <a:rPr lang="en-US" sz="2400" b="1" baseline="0" dirty="0" smtClean="0">
                <a:solidFill>
                  <a:srgbClr val="FFFF00"/>
                </a:solidFill>
                <a:latin typeface="Trebuchet MS" pitchFamily="34" charset="0"/>
              </a:rPr>
              <a:t>Call  us at </a:t>
            </a:r>
            <a:r>
              <a:rPr lang="en-US" sz="2400" b="1" dirty="0" smtClean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2508125"/>
            <a:r>
              <a:rPr lang="en-US" sz="1800" dirty="0" smtClean="0">
                <a:latin typeface="Trebuchet MS" pitchFamily="34" charset="0"/>
              </a:rPr>
              <a:t> </a:t>
            </a:r>
            <a:endParaRPr lang="en-US" sz="23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2500" b="1" dirty="0" smtClean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25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>
                <a:latin typeface="Trebuchet MS" pitchFamily="34" charset="0"/>
              </a:rPr>
              <a:t>To</a:t>
            </a:r>
            <a:r>
              <a:rPr lang="en-US" sz="1800" baseline="0" dirty="0" smtClean="0">
                <a:latin typeface="Trebuchet MS" pitchFamily="34" charset="0"/>
              </a:rPr>
              <a:t> add text, c</a:t>
            </a:r>
            <a:r>
              <a:rPr lang="en-US" sz="1800" dirty="0" smtClean="0">
                <a:latin typeface="Trebuchet MS" pitchFamily="34" charset="0"/>
              </a:rPr>
              <a:t>lick inside</a:t>
            </a:r>
            <a:r>
              <a:rPr lang="en-US" sz="1800" baseline="0" dirty="0" smtClean="0">
                <a:latin typeface="Trebuchet MS" pitchFamily="34" charset="0"/>
              </a:rPr>
              <a:t> a placeholder on the poster and type or paste your text.  To move a placeholder, click it </a:t>
            </a:r>
            <a:r>
              <a:rPr lang="en-US" sz="1800" u="sng" baseline="0" dirty="0" smtClean="0">
                <a:latin typeface="Trebuchet MS" pitchFamily="34" charset="0"/>
              </a:rPr>
              <a:t>once</a:t>
            </a:r>
            <a:r>
              <a:rPr lang="en-US" sz="1800" baseline="0" dirty="0" smtClean="0">
                <a:latin typeface="Trebuchet MS" pitchFamily="34" charset="0"/>
              </a:rPr>
              <a:t> (to select it).  Place your cursor on its frame, and your cursor will change to this symbol       .  Click </a:t>
            </a:r>
            <a:r>
              <a:rPr lang="en-US" sz="1800" u="sng" baseline="0" dirty="0" smtClean="0">
                <a:latin typeface="Trebuchet MS" pitchFamily="34" charset="0"/>
              </a:rPr>
              <a:t>once</a:t>
            </a:r>
            <a:r>
              <a:rPr lang="en-US" sz="1800" baseline="0" dirty="0" smtClean="0">
                <a:latin typeface="Trebuchet MS" pitchFamily="34" charset="0"/>
              </a:rPr>
              <a:t> and drag it to a new location where you can resize it. </a:t>
            </a:r>
          </a:p>
          <a:p>
            <a:pPr defTabSz="3765639"/>
            <a:endParaRPr lang="en-US" sz="1800" dirty="0" smtClean="0">
              <a:latin typeface="Trebuchet MS" pitchFamily="34" charset="0"/>
            </a:endParaRPr>
          </a:p>
          <a:p>
            <a:pPr defTabSz="3765639"/>
            <a:r>
              <a:rPr lang="en-US" sz="1800" b="1" dirty="0" smtClean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3765639"/>
            <a:r>
              <a:rPr lang="en-US" sz="1800" baseline="0" dirty="0" smtClean="0">
                <a:latin typeface="Trebuchet MS" pitchFamily="34" charset="0"/>
              </a:rPr>
              <a:t>Click and drag this preformatted section header placeholder to the poster area to add another section header. Use section headers to separate topics or concepts within your presentation. </a:t>
            </a: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defTabSz="4389219"/>
            <a:endParaRPr lang="en-US" sz="1800" dirty="0" smtClean="0">
              <a:latin typeface="Trebuchet MS" pitchFamily="34" charset="0"/>
            </a:endParaRPr>
          </a:p>
          <a:p>
            <a:pPr defTabSz="4389219"/>
            <a:endParaRPr lang="en-US" sz="18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dirty="0" smtClean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4389219"/>
            <a:r>
              <a:rPr lang="en-US" sz="1800" baseline="0" dirty="0" smtClean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defTabSz="4389219"/>
            <a:endParaRPr lang="en-US" sz="18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baseline="0" dirty="0" smtClean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4389219"/>
            <a:r>
              <a:rPr lang="en-US" sz="1800" baseline="0" dirty="0" smtClean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defTabSz="4389219"/>
            <a:endParaRPr lang="en-US" sz="1800" baseline="0" dirty="0" smtClean="0">
              <a:latin typeface="Trebuchet MS" pitchFamily="34" charset="0"/>
            </a:endParaRPr>
          </a:p>
          <a:p>
            <a:pPr algn="ctr"/>
            <a:endParaRPr lang="en-US" sz="1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dirty="0" smtClean="0">
              <a:latin typeface="Trebuchet MS" pitchFamily="34" charset="0"/>
            </a:endParaRPr>
          </a:p>
          <a:p>
            <a:pPr algn="ctr"/>
            <a:endParaRPr lang="en-US" sz="1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latin typeface="Trebuchet MS" pitchFamily="34" charset="0"/>
            </a:endParaRPr>
          </a:p>
        </p:txBody>
      </p:sp>
      <p:sp>
        <p:nvSpPr>
          <p:cNvPr id="25" name="Rectangle 24"/>
          <p:cNvSpPr/>
          <p:nvPr userDrawn="1"/>
        </p:nvSpPr>
        <p:spPr>
          <a:xfrm>
            <a:off x="-6481554" y="11860087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pic>
        <p:nvPicPr>
          <p:cNvPr id="26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32958" y="7952471"/>
            <a:ext cx="369094" cy="219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grpSp>
        <p:nvGrpSpPr>
          <p:cNvPr id="29" name="Group 28"/>
          <p:cNvGrpSpPr/>
          <p:nvPr userDrawn="1"/>
        </p:nvGrpSpPr>
        <p:grpSpPr>
          <a:xfrm>
            <a:off x="-6223790" y="15575235"/>
            <a:ext cx="5771525" cy="644181"/>
            <a:chOff x="44242388" y="28054064"/>
            <a:chExt cx="9771400" cy="1090621"/>
          </a:xfrm>
        </p:grpSpPr>
        <p:sp>
          <p:nvSpPr>
            <p:cNvPr id="31" name="Rounded Rectangle 30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32" name="Picture 31" descr="http://t2.gstatic.com/images?q=tbn:ANd9GcR4APHC6TT9w54M2zn_pvCiBxUNcspYPoVxirLRphBoJabfSvu7zw">
              <a:hlinkClick r:id="rId4"/>
            </p:cNvPr>
            <p:cNvPicPr>
              <a:picLocks noChangeAspect="1" noChangeArrowheads="1"/>
            </p:cNvPicPr>
            <p:nvPr userDrawn="1"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4341112" y="28126638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 userDrawn="1"/>
          </p:nvSpPr>
          <p:spPr>
            <a:xfrm>
              <a:off x="45342599" y="28154099"/>
              <a:ext cx="8671189" cy="885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 smtClean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4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1400" baseline="0" dirty="0" err="1" smtClean="0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14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page. </a:t>
              </a:r>
            </a:p>
            <a:p>
              <a:r>
                <a:rPr lang="en-US" sz="1400" baseline="0" dirty="0" smtClean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400" u="sng" baseline="0" dirty="0" smtClean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4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and click on the FB icon.</a:t>
              </a:r>
              <a:endParaRPr lang="en-US" sz="14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44" name="Straight Connector 43"/>
          <p:cNvCxnSpPr/>
          <p:nvPr userDrawn="1"/>
        </p:nvCxnSpPr>
        <p:spPr>
          <a:xfrm>
            <a:off x="-6472918" y="5874672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 userDrawn="1"/>
        </p:nvSpPr>
        <p:spPr>
          <a:xfrm>
            <a:off x="-6491524" y="10199648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 userDrawn="1"/>
        </p:nvSpPr>
        <p:spPr>
          <a:xfrm>
            <a:off x="27638828" y="0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>
              <a:lnSpc>
                <a:spcPts val="2400"/>
              </a:lnSpc>
            </a:pPr>
            <a:r>
              <a:rPr lang="en-US" sz="2400" b="1" dirty="0" smtClean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2400" b="1" baseline="0" dirty="0" smtClean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2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sz="24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defTabSz="3134780">
              <a:lnSpc>
                <a:spcPts val="2100"/>
              </a:lnSpc>
            </a:pPr>
            <a:endParaRPr lang="en-US" sz="1800" dirty="0" smtClean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r>
              <a:rPr lang="en-US" sz="1800" dirty="0" smtClean="0">
                <a:latin typeface="Trebuchet MS" pitchFamily="34" charset="0"/>
              </a:rPr>
              <a:t>This PowerPoint</a:t>
            </a:r>
            <a:r>
              <a:rPr lang="en-US" sz="1800" baseline="0" dirty="0" smtClean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1800" baseline="0" dirty="0" smtClean="0">
                <a:latin typeface="Trebuchet MS" pitchFamily="34" charset="0"/>
              </a:rPr>
            </a:br>
            <a:r>
              <a:rPr lang="en-US" sz="1800" baseline="0" dirty="0" smtClean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24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24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r>
              <a:rPr lang="en-US" sz="2400" b="1" baseline="0" smtClean="0">
                <a:solidFill>
                  <a:schemeClr val="bg1"/>
                </a:solidFill>
                <a:latin typeface="Trebuchet MS" pitchFamily="34" charset="0"/>
              </a:rPr>
              <a:t>Template </a:t>
            </a:r>
            <a:r>
              <a:rPr lang="en-US" sz="2400" b="1" baseline="0" dirty="0" smtClean="0">
                <a:solidFill>
                  <a:schemeClr val="bg1"/>
                </a:solidFill>
                <a:latin typeface="Trebuchet MS" pitchFamily="34" charset="0"/>
              </a:rPr>
              <a:t>FAQs</a:t>
            </a:r>
            <a:endParaRPr lang="en-US" sz="1800" baseline="0" dirty="0" smtClean="0">
              <a:latin typeface="Trebuchet MS" pitchFamily="34" charset="0"/>
            </a:endParaRPr>
          </a:p>
          <a:p>
            <a:pPr algn="ctr"/>
            <a:endParaRPr lang="en-US" sz="18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 smtClean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2689420"/>
            <a:r>
              <a:rPr lang="en-US" sz="1800" dirty="0" smtClean="0">
                <a:latin typeface="Trebuchet MS" pitchFamily="34" charset="0"/>
              </a:rPr>
              <a:t>Go to the </a:t>
            </a:r>
            <a:r>
              <a:rPr lang="en-US" sz="1800" baseline="0" dirty="0" smtClean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1800" baseline="0" dirty="0" smtClean="0">
                <a:latin typeface="Trebuchet MS" pitchFamily="34" charset="0"/>
              </a:rPr>
            </a:br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endParaRPr lang="en-US" sz="18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2689420"/>
            <a:r>
              <a:rPr lang="en-US" sz="18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2689420"/>
            <a:r>
              <a:rPr lang="en-US" sz="1800" dirty="0" smtClean="0">
                <a:latin typeface="Trebuchet MS" pitchFamily="34" charset="0"/>
              </a:rPr>
              <a:t>This template has four </a:t>
            </a:r>
            <a:r>
              <a:rPr lang="en-US" sz="1800" baseline="0" dirty="0" smtClean="0">
                <a:latin typeface="Trebuchet MS" pitchFamily="34" charset="0"/>
              </a:rPr>
              <a:t>different 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column layouts.   </a:t>
            </a:r>
            <a:r>
              <a:rPr lang="en-US" sz="1800" u="sng" baseline="0" dirty="0" smtClean="0">
                <a:latin typeface="Trebuchet MS" pitchFamily="34" charset="0"/>
              </a:rPr>
              <a:t>Right-click</a:t>
            </a:r>
            <a:r>
              <a:rPr lang="en-US" sz="1800" baseline="0" dirty="0" smtClean="0">
                <a:latin typeface="Trebuchet MS" pitchFamily="34" charset="0"/>
              </a:rPr>
              <a:t> 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your mouse on the background 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and click on LAYOUT to see the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 layout options.  The columns in 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the provided layouts are fixed and cannot be moved but advanced users can modify any layout by going to VIEW and then SLIDE MASTER.</a:t>
            </a: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 smtClean="0"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r>
              <a:rPr lang="en-US" sz="1800" b="1" baseline="0" dirty="0" smtClean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2689420"/>
            <a:r>
              <a:rPr lang="en-US" sz="1800" b="1" u="sng" baseline="0" dirty="0" smtClean="0">
                <a:latin typeface="Trebuchet MS" pitchFamily="34" charset="0"/>
              </a:rPr>
              <a:t>TEXT: </a:t>
            </a:r>
            <a:r>
              <a:rPr lang="en-US" sz="1800" baseline="0" dirty="0" smtClean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2689420"/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 smtClean="0">
                <a:latin typeface="Trebuchet MS" pitchFamily="34" charset="0"/>
              </a:rPr>
              <a:t>PHOTOS: </a:t>
            </a:r>
            <a:r>
              <a:rPr lang="en-US" sz="1800" baseline="0" dirty="0" smtClean="0">
                <a:latin typeface="Trebuchet MS" pitchFamily="34" charset="0"/>
              </a:rPr>
              <a:t>Drag in a picture placeholder, size it </a:t>
            </a:r>
            <a:r>
              <a:rPr lang="en-US" sz="1800" u="sng" baseline="0" dirty="0" smtClean="0">
                <a:latin typeface="Trebuchet MS" pitchFamily="34" charset="0"/>
              </a:rPr>
              <a:t>first</a:t>
            </a:r>
            <a:r>
              <a:rPr lang="en-US" sz="1800" baseline="0" dirty="0" smtClean="0">
                <a:latin typeface="Trebuchet MS" pitchFamily="34" charset="0"/>
              </a:rPr>
              <a:t>, click in it and insert a photo from the menu.</a:t>
            </a:r>
          </a:p>
          <a:p>
            <a:pPr defTabSz="2689420"/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 smtClean="0">
                <a:latin typeface="Trebuchet MS" pitchFamily="34" charset="0"/>
              </a:rPr>
              <a:t>TABLES: </a:t>
            </a:r>
            <a:r>
              <a:rPr lang="en-US" sz="1800" baseline="0" dirty="0" smtClean="0">
                <a:latin typeface="Trebuchet MS" pitchFamily="34" charset="0"/>
              </a:rPr>
              <a:t>You can copy and paste a table from an external document onto this poster template. To adjust the way the text fits within the cells of a table that has been pasted, </a:t>
            </a:r>
            <a:r>
              <a:rPr lang="en-US" sz="1800" u="sng" baseline="0" dirty="0" smtClean="0">
                <a:latin typeface="Trebuchet MS" pitchFamily="34" charset="0"/>
              </a:rPr>
              <a:t>right-click</a:t>
            </a:r>
            <a:r>
              <a:rPr lang="en-US" sz="1800" baseline="0" dirty="0" smtClean="0">
                <a:latin typeface="Trebuchet MS" pitchFamily="34" charset="0"/>
              </a:rPr>
              <a:t> on the table, click FORMAT SHAPE  then click on TEXT BOX and change the INTERNAL MARGIN values to 0.25.</a:t>
            </a:r>
          </a:p>
          <a:p>
            <a:pPr defTabSz="2689420"/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endParaRPr lang="en-US" sz="1800" baseline="0" dirty="0" smtClean="0">
              <a:latin typeface="Trebuchet MS" pitchFamily="34" charset="0"/>
            </a:endParaRPr>
          </a:p>
          <a:p>
            <a:pPr defTabSz="2689420"/>
            <a:r>
              <a:rPr lang="en-US" sz="18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2689420"/>
            <a:r>
              <a:rPr lang="en-US" sz="1800" baseline="0" dirty="0" smtClean="0">
                <a:latin typeface="Trebuchet MS" pitchFamily="34" charset="0"/>
              </a:rPr>
              <a:t>To change the color scheme of this template go to the DESIGN menu and click on COLORS. You can choose from the provided color combinations or create your own.</a:t>
            </a:r>
          </a:p>
          <a:p>
            <a:pPr defTabSz="3134780"/>
            <a:endParaRPr lang="en-US" sz="1800" baseline="0" dirty="0" smtClean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 smtClean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 smtClean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 smtClean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aseline="0" dirty="0" smtClean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dirty="0" smtClean="0"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2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800" b="1" dirty="0">
              <a:latin typeface="Trebuchet MS" pitchFamily="34" charset="0"/>
            </a:endParaRPr>
          </a:p>
        </p:txBody>
      </p:sp>
      <p:pic>
        <p:nvPicPr>
          <p:cNvPr id="47" name="Picture 2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307318" y="6276070"/>
            <a:ext cx="2438880" cy="125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8" name="TextBox 47"/>
          <p:cNvSpPr txBox="1"/>
          <p:nvPr userDrawn="1"/>
        </p:nvSpPr>
        <p:spPr>
          <a:xfrm>
            <a:off x="27877004" y="15329052"/>
            <a:ext cx="5725179" cy="976088"/>
          </a:xfrm>
          <a:prstGeom prst="rect">
            <a:avLst/>
          </a:prstGeom>
          <a:noFill/>
        </p:spPr>
        <p:txBody>
          <a:bodyPr wrap="square" lIns="52249" tIns="26124" rIns="52249" bIns="26124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2000" dirty="0" smtClean="0">
                <a:solidFill>
                  <a:schemeClr val="bg1"/>
                </a:solidFill>
              </a:rPr>
              <a:t>© 2013 PosterPresentations.com</a:t>
            </a:r>
            <a:br>
              <a:rPr lang="en-US" sz="2000" dirty="0" smtClean="0">
                <a:solidFill>
                  <a:schemeClr val="bg1"/>
                </a:solidFill>
              </a:rPr>
            </a:br>
            <a:r>
              <a:rPr lang="en-US" sz="2000" dirty="0" smtClean="0">
                <a:solidFill>
                  <a:schemeClr val="bg1"/>
                </a:solidFill>
              </a:rPr>
              <a:t>    </a:t>
            </a:r>
            <a:r>
              <a:rPr lang="en-US" sz="1800" dirty="0" smtClean="0">
                <a:solidFill>
                  <a:schemeClr val="bg1"/>
                </a:solidFill>
              </a:rPr>
              <a:t>2117 Fourth Street ,</a:t>
            </a:r>
            <a:r>
              <a:rPr lang="en-US" sz="1800" baseline="0" dirty="0" smtClean="0">
                <a:solidFill>
                  <a:schemeClr val="bg1"/>
                </a:solidFill>
              </a:rPr>
              <a:t> Unit C</a:t>
            </a:r>
            <a:br>
              <a:rPr lang="en-US" sz="1800" baseline="0" dirty="0" smtClean="0">
                <a:solidFill>
                  <a:schemeClr val="bg1"/>
                </a:solidFill>
              </a:rPr>
            </a:br>
            <a:r>
              <a:rPr lang="en-US" sz="1800" baseline="0" dirty="0" smtClean="0">
                <a:solidFill>
                  <a:schemeClr val="bg1"/>
                </a:solidFill>
              </a:rPr>
              <a:t>    Berkeley  CA  94710</a:t>
            </a:r>
            <a:br>
              <a:rPr lang="en-US" sz="1800" baseline="0" dirty="0" smtClean="0">
                <a:solidFill>
                  <a:schemeClr val="bg1"/>
                </a:solidFill>
              </a:rPr>
            </a:br>
            <a:r>
              <a:rPr lang="en-US" sz="1800" baseline="0" dirty="0" smtClean="0">
                <a:solidFill>
                  <a:schemeClr val="bg1"/>
                </a:solidFill>
              </a:rPr>
              <a:t>    </a:t>
            </a:r>
            <a:r>
              <a:rPr lang="en-US" sz="1800" b="1" baseline="0" dirty="0" smtClean="0">
                <a:solidFill>
                  <a:srgbClr val="FFFF00"/>
                </a:solidFill>
              </a:rPr>
              <a:t>posterpresenter@gmail.com</a:t>
            </a:r>
            <a:endParaRPr lang="en-US" sz="2000" b="1" dirty="0">
              <a:solidFill>
                <a:srgbClr val="FFFF00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27638828" y="2544196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 userDrawn="1"/>
        </p:nvCxnSpPr>
        <p:spPr>
          <a:xfrm>
            <a:off x="27638828" y="15144750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2507943" rtl="0" eaLnBrk="1" latinLnBrk="0" hangingPunct="1">
        <a:spcBef>
          <a:spcPct val="0"/>
        </a:spcBef>
        <a:buNone/>
        <a:defRPr sz="50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940479" indent="-940479" algn="l" defTabSz="2507943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04" indent="-783732" algn="l" defTabSz="2507943" rtl="0" eaLnBrk="1" latinLnBrk="0" hangingPunct="1">
        <a:spcBef>
          <a:spcPct val="20000"/>
        </a:spcBef>
        <a:buFont typeface="Arial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134929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4388901" indent="-626986" algn="l" defTabSz="2507943" rtl="0" eaLnBrk="1" latinLnBrk="0" hangingPunct="1">
        <a:spcBef>
          <a:spcPct val="20000"/>
        </a:spcBef>
        <a:buFont typeface="Arial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642872" indent="-626986" algn="l" defTabSz="2507943" rtl="0" eaLnBrk="1" latinLnBrk="0" hangingPunct="1">
        <a:spcBef>
          <a:spcPct val="20000"/>
        </a:spcBef>
        <a:buFont typeface="Arial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896844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150815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404787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658758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53972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50794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61915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15886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269858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52383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777801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1003177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chart" Target="../charts/chart1.xml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 Placeholder 169"/>
          <p:cNvSpPr>
            <a:spLocks noGrp="1"/>
          </p:cNvSpPr>
          <p:nvPr>
            <p:ph type="body" sz="quarter" idx="10"/>
          </p:nvPr>
        </p:nvSpPr>
        <p:spPr>
          <a:xfrm>
            <a:off x="565116" y="3063161"/>
            <a:ext cx="6285508" cy="4941999"/>
          </a:xfrm>
        </p:spPr>
        <p:txBody>
          <a:bodyPr/>
          <a:lstStyle/>
          <a:p>
            <a:r>
              <a:rPr lang="en-US" sz="1600" dirty="0" smtClean="0">
                <a:latin typeface="Arial"/>
                <a:cs typeface="Arial"/>
              </a:rPr>
              <a:t>        A </a:t>
            </a:r>
            <a:r>
              <a:rPr lang="en-US" sz="1600" dirty="0" err="1" smtClean="0">
                <a:latin typeface="Arial"/>
                <a:cs typeface="Arial"/>
              </a:rPr>
              <a:t>trabeculectomy</a:t>
            </a:r>
            <a:r>
              <a:rPr lang="en-US" sz="1600" dirty="0" smtClean="0">
                <a:latin typeface="Arial"/>
                <a:cs typeface="Arial"/>
              </a:rPr>
              <a:t> is a surgical intervention for glaucoma to lower intraocular pressure (IOP).  Previous research has shown that </a:t>
            </a:r>
            <a:r>
              <a:rPr lang="en-US" sz="1600" dirty="0" err="1" smtClean="0">
                <a:latin typeface="Arial"/>
                <a:cs typeface="Arial"/>
              </a:rPr>
              <a:t>trabeculectomies</a:t>
            </a:r>
            <a:r>
              <a:rPr lang="en-US" sz="1600" dirty="0" smtClean="0">
                <a:latin typeface="Arial"/>
                <a:cs typeface="Arial"/>
              </a:rPr>
              <a:t> are less </a:t>
            </a:r>
            <a:r>
              <a:rPr lang="en-US" sz="1600" dirty="0">
                <a:latin typeface="Arial"/>
                <a:cs typeface="Arial"/>
              </a:rPr>
              <a:t>successful in eyes that have had previous surgery that </a:t>
            </a:r>
            <a:r>
              <a:rPr lang="en-US" sz="1600" dirty="0" smtClean="0">
                <a:latin typeface="Arial"/>
                <a:cs typeface="Arial"/>
              </a:rPr>
              <a:t>injures the </a:t>
            </a:r>
            <a:r>
              <a:rPr lang="en-US" sz="1600" dirty="0">
                <a:latin typeface="Arial"/>
                <a:cs typeface="Arial"/>
              </a:rPr>
              <a:t>conjunctiva, including </a:t>
            </a:r>
            <a:r>
              <a:rPr lang="en-US" sz="1600" dirty="0" err="1">
                <a:latin typeface="Arial"/>
                <a:cs typeface="Arial"/>
              </a:rPr>
              <a:t>extracapsular</a:t>
            </a:r>
            <a:r>
              <a:rPr lang="en-US" sz="1600" dirty="0">
                <a:latin typeface="Arial"/>
                <a:cs typeface="Arial"/>
              </a:rPr>
              <a:t> cataract surgery, scleral tunnel </a:t>
            </a:r>
            <a:r>
              <a:rPr lang="en-US" sz="1600" dirty="0" smtClean="0">
                <a:latin typeface="Arial"/>
                <a:cs typeface="Arial"/>
              </a:rPr>
              <a:t>phacoemulsification, </a:t>
            </a:r>
            <a:r>
              <a:rPr lang="en-US" sz="1600" dirty="0">
                <a:latin typeface="Arial"/>
                <a:cs typeface="Arial"/>
              </a:rPr>
              <a:t>and </a:t>
            </a:r>
            <a:r>
              <a:rPr lang="en-US" sz="1600" dirty="0" err="1">
                <a:latin typeface="Arial"/>
                <a:cs typeface="Arial"/>
              </a:rPr>
              <a:t>pterygium</a:t>
            </a:r>
            <a:r>
              <a:rPr lang="en-US" sz="1600" dirty="0">
                <a:latin typeface="Arial"/>
                <a:cs typeface="Arial"/>
              </a:rPr>
              <a:t> surgery. </a:t>
            </a:r>
            <a:r>
              <a:rPr lang="en-US" sz="1600" dirty="0" smtClean="0">
                <a:latin typeface="Arial"/>
                <a:cs typeface="Arial"/>
              </a:rPr>
              <a:t>These surgeries </a:t>
            </a:r>
            <a:r>
              <a:rPr lang="en-US" sz="1600" dirty="0">
                <a:latin typeface="Arial"/>
                <a:cs typeface="Arial"/>
              </a:rPr>
              <a:t>involving the conjunctiva </a:t>
            </a:r>
            <a:r>
              <a:rPr lang="en-US" sz="1600" dirty="0" smtClean="0">
                <a:latin typeface="Arial"/>
                <a:cs typeface="Arial"/>
              </a:rPr>
              <a:t>promote scarring by increasing </a:t>
            </a:r>
            <a:r>
              <a:rPr lang="en-US" sz="1600" dirty="0" err="1">
                <a:latin typeface="Arial"/>
                <a:cs typeface="Arial"/>
              </a:rPr>
              <a:t>conjunctival</a:t>
            </a:r>
            <a:r>
              <a:rPr lang="en-US" sz="1600" dirty="0">
                <a:latin typeface="Arial"/>
                <a:cs typeface="Arial"/>
              </a:rPr>
              <a:t> fibroblasts and inflammatory </a:t>
            </a:r>
            <a:r>
              <a:rPr lang="en-US" sz="1600" dirty="0" smtClean="0">
                <a:latin typeface="Arial"/>
                <a:cs typeface="Arial"/>
              </a:rPr>
              <a:t>cells. </a:t>
            </a:r>
          </a:p>
          <a:p>
            <a:endParaRPr lang="en-US" sz="1600" dirty="0">
              <a:latin typeface="Arial"/>
              <a:cs typeface="Arial"/>
            </a:endParaRPr>
          </a:p>
          <a:p>
            <a:r>
              <a:rPr lang="en-US" sz="1600" dirty="0" smtClean="0">
                <a:latin typeface="Arial"/>
                <a:cs typeface="Arial"/>
              </a:rPr>
              <a:t>        One </a:t>
            </a:r>
            <a:r>
              <a:rPr lang="en-US" sz="1600" dirty="0">
                <a:latin typeface="Arial"/>
                <a:cs typeface="Arial"/>
              </a:rPr>
              <a:t>prospective study from Japan </a:t>
            </a:r>
            <a:r>
              <a:rPr lang="en-US" sz="1600" dirty="0" smtClean="0">
                <a:latin typeface="Arial"/>
                <a:cs typeface="Arial"/>
              </a:rPr>
              <a:t>compared </a:t>
            </a:r>
            <a:r>
              <a:rPr lang="en-US" sz="1600" dirty="0" err="1" smtClean="0">
                <a:latin typeface="Arial"/>
                <a:cs typeface="Arial"/>
              </a:rPr>
              <a:t>trabeculectomy</a:t>
            </a:r>
            <a:r>
              <a:rPr lang="en-US" sz="1600" dirty="0" smtClean="0">
                <a:latin typeface="Arial"/>
                <a:cs typeface="Arial"/>
              </a:rPr>
              <a:t> success </a:t>
            </a:r>
            <a:r>
              <a:rPr lang="en-US" sz="1600" dirty="0">
                <a:latin typeface="Arial"/>
                <a:cs typeface="Arial"/>
              </a:rPr>
              <a:t>in </a:t>
            </a:r>
            <a:r>
              <a:rPr lang="en-US" sz="1600" dirty="0" err="1">
                <a:latin typeface="Arial"/>
                <a:cs typeface="Arial"/>
              </a:rPr>
              <a:t>phakic</a:t>
            </a:r>
            <a:r>
              <a:rPr lang="en-US" sz="1600" dirty="0">
                <a:latin typeface="Arial"/>
                <a:cs typeface="Arial"/>
              </a:rPr>
              <a:t> and </a:t>
            </a:r>
            <a:r>
              <a:rPr lang="en-US" sz="1600" dirty="0" err="1" smtClean="0">
                <a:latin typeface="Arial"/>
                <a:cs typeface="Arial"/>
              </a:rPr>
              <a:t>pseudophakic</a:t>
            </a:r>
            <a:r>
              <a:rPr lang="en-US" sz="1600" dirty="0" smtClean="0">
                <a:latin typeface="Arial"/>
                <a:cs typeface="Arial"/>
              </a:rPr>
              <a:t> eyes</a:t>
            </a:r>
            <a:r>
              <a:rPr lang="en-US" sz="1600" baseline="30000" dirty="0" smtClean="0">
                <a:latin typeface="Arial"/>
                <a:cs typeface="Arial"/>
              </a:rPr>
              <a:t>1</a:t>
            </a:r>
            <a:r>
              <a:rPr lang="en-US" sz="1600" dirty="0" smtClean="0">
                <a:latin typeface="Arial"/>
                <a:cs typeface="Arial"/>
              </a:rPr>
              <a:t>. In this study, the patients with </a:t>
            </a:r>
            <a:r>
              <a:rPr lang="en-US" sz="1600" dirty="0" err="1" smtClean="0">
                <a:latin typeface="Arial"/>
                <a:cs typeface="Arial"/>
              </a:rPr>
              <a:t>pseudophakic</a:t>
            </a:r>
            <a:r>
              <a:rPr lang="en-US" sz="1600" dirty="0" smtClean="0">
                <a:latin typeface="Arial"/>
                <a:cs typeface="Arial"/>
              </a:rPr>
              <a:t> eyes had undergone cataract surgery involving a small, </a:t>
            </a:r>
            <a:r>
              <a:rPr lang="en-US" sz="1600" dirty="0" err="1" smtClean="0">
                <a:latin typeface="Arial"/>
                <a:cs typeface="Arial"/>
              </a:rPr>
              <a:t>conjunctival</a:t>
            </a:r>
            <a:r>
              <a:rPr lang="en-US" sz="1600" dirty="0" smtClean="0">
                <a:latin typeface="Arial"/>
                <a:cs typeface="Arial"/>
              </a:rPr>
              <a:t> incision.  The study found </a:t>
            </a:r>
            <a:r>
              <a:rPr lang="en-US" sz="1600" dirty="0">
                <a:latin typeface="Arial"/>
                <a:cs typeface="Arial"/>
              </a:rPr>
              <a:t>that </a:t>
            </a:r>
            <a:r>
              <a:rPr lang="en-US" sz="1600" dirty="0" err="1" smtClean="0">
                <a:latin typeface="Arial"/>
                <a:cs typeface="Arial"/>
              </a:rPr>
              <a:t>phakic</a:t>
            </a:r>
            <a:r>
              <a:rPr lang="en-US" sz="1600" dirty="0" smtClean="0">
                <a:latin typeface="Arial"/>
                <a:cs typeface="Arial"/>
              </a:rPr>
              <a:t> eyes had higher likelihood of </a:t>
            </a:r>
            <a:r>
              <a:rPr lang="en-US" sz="1600" dirty="0">
                <a:latin typeface="Arial"/>
                <a:cs typeface="Arial"/>
              </a:rPr>
              <a:t>maintaining controlled </a:t>
            </a:r>
            <a:r>
              <a:rPr lang="en-US" sz="1600" dirty="0" smtClean="0">
                <a:latin typeface="Arial"/>
                <a:cs typeface="Arial"/>
              </a:rPr>
              <a:t>IOPs after </a:t>
            </a:r>
            <a:r>
              <a:rPr lang="en-US" sz="1600" dirty="0" err="1" smtClean="0">
                <a:latin typeface="Arial"/>
                <a:cs typeface="Arial"/>
              </a:rPr>
              <a:t>trabeculectomies</a:t>
            </a:r>
            <a:r>
              <a:rPr lang="en-US" sz="1600" dirty="0" smtClean="0">
                <a:latin typeface="Arial"/>
                <a:cs typeface="Arial"/>
              </a:rPr>
              <a:t> compared to the </a:t>
            </a:r>
            <a:r>
              <a:rPr lang="en-US" sz="1600" dirty="0">
                <a:latin typeface="Arial"/>
                <a:cs typeface="Arial"/>
              </a:rPr>
              <a:t>pseudo-</a:t>
            </a:r>
            <a:r>
              <a:rPr lang="en-US" sz="1600" dirty="0" err="1">
                <a:latin typeface="Arial"/>
                <a:cs typeface="Arial"/>
              </a:rPr>
              <a:t>phakic</a:t>
            </a:r>
            <a:r>
              <a:rPr lang="en-US" sz="1600" dirty="0">
                <a:latin typeface="Arial"/>
                <a:cs typeface="Arial"/>
              </a:rPr>
              <a:t> </a:t>
            </a:r>
            <a:r>
              <a:rPr lang="en-US" sz="1600" dirty="0" smtClean="0">
                <a:latin typeface="Arial"/>
                <a:cs typeface="Arial"/>
              </a:rPr>
              <a:t>eyes.</a:t>
            </a:r>
            <a:endParaRPr lang="en-US" sz="1600" dirty="0">
              <a:latin typeface="Arial"/>
              <a:cs typeface="Arial"/>
            </a:endParaRPr>
          </a:p>
          <a:p>
            <a:endParaRPr lang="en-US" sz="1600" dirty="0">
              <a:latin typeface="Arial"/>
              <a:cs typeface="Arial"/>
            </a:endParaRPr>
          </a:p>
          <a:p>
            <a:endParaRPr lang="en-US" sz="1600" dirty="0">
              <a:latin typeface="Arial"/>
              <a:cs typeface="Arial"/>
            </a:endParaRPr>
          </a:p>
          <a:p>
            <a:endParaRPr lang="en-US" sz="1600" dirty="0">
              <a:latin typeface="Arial"/>
              <a:cs typeface="Arial"/>
            </a:endParaRPr>
          </a:p>
        </p:txBody>
      </p:sp>
      <p:sp>
        <p:nvSpPr>
          <p:cNvPr id="171" name="Text Placeholder 17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INTRODUCTION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74" name="Text Placeholder 173"/>
          <p:cNvSpPr>
            <a:spLocks noGrp="1"/>
          </p:cNvSpPr>
          <p:nvPr>
            <p:ph type="body" sz="quarter" idx="20"/>
          </p:nvPr>
        </p:nvSpPr>
        <p:spPr>
          <a:xfrm>
            <a:off x="588532" y="13511584"/>
            <a:ext cx="6281539" cy="428684"/>
          </a:xfrm>
        </p:spPr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OBJECTIVES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75" name="Text Placeholder 174"/>
          <p:cNvSpPr>
            <a:spLocks noGrp="1"/>
          </p:cNvSpPr>
          <p:nvPr>
            <p:ph type="body" sz="quarter" idx="21"/>
          </p:nvPr>
        </p:nvSpPr>
        <p:spPr>
          <a:xfrm>
            <a:off x="7241978" y="3063162"/>
            <a:ext cx="6280546" cy="13658240"/>
          </a:xfrm>
        </p:spPr>
        <p:txBody>
          <a:bodyPr/>
          <a:lstStyle/>
          <a:p>
            <a:r>
              <a:rPr lang="en-US" sz="1600" dirty="0">
                <a:latin typeface="Arial"/>
                <a:cs typeface="Arial"/>
              </a:rPr>
              <a:t> </a:t>
            </a:r>
            <a:r>
              <a:rPr lang="en-US" sz="1600" dirty="0" smtClean="0">
                <a:latin typeface="Arial"/>
                <a:cs typeface="Arial"/>
              </a:rPr>
              <a:t>       We </a:t>
            </a:r>
            <a:r>
              <a:rPr lang="en-US" sz="1600" dirty="0">
                <a:latin typeface="Arial"/>
                <a:cs typeface="Arial"/>
              </a:rPr>
              <a:t>performed a retrospective chart review at UC Davis from 2007 to </a:t>
            </a:r>
            <a:r>
              <a:rPr lang="en-US" sz="1600" dirty="0" smtClean="0">
                <a:latin typeface="Arial"/>
                <a:cs typeface="Arial"/>
              </a:rPr>
              <a:t>2015 using </a:t>
            </a:r>
            <a:r>
              <a:rPr lang="en-US" sz="1600" dirty="0" err="1">
                <a:latin typeface="Arial"/>
                <a:cs typeface="Arial"/>
              </a:rPr>
              <a:t>trabeculectomy</a:t>
            </a:r>
            <a:r>
              <a:rPr lang="en-US" sz="1600" dirty="0">
                <a:latin typeface="Arial"/>
                <a:cs typeface="Arial"/>
              </a:rPr>
              <a:t> billing codes. </a:t>
            </a:r>
          </a:p>
          <a:p>
            <a:endParaRPr lang="en-US" sz="1600" dirty="0" smtClean="0">
              <a:latin typeface="Arial"/>
              <a:cs typeface="Arial"/>
            </a:endParaRPr>
          </a:p>
          <a:p>
            <a:r>
              <a:rPr lang="en-US" sz="1600" b="1" dirty="0" smtClean="0">
                <a:latin typeface="Arial"/>
                <a:cs typeface="Arial"/>
              </a:rPr>
              <a:t>Exclusion Criteria: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Arial"/>
                <a:cs typeface="Arial"/>
              </a:rPr>
              <a:t>Age ≤ 18 years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Arial"/>
                <a:cs typeface="Arial"/>
              </a:rPr>
              <a:t>Pre-</a:t>
            </a:r>
            <a:r>
              <a:rPr lang="en-US" sz="1600" dirty="0" err="1">
                <a:latin typeface="Arial"/>
                <a:cs typeface="Arial"/>
              </a:rPr>
              <a:t>trabeculectomy</a:t>
            </a:r>
            <a:r>
              <a:rPr lang="en-US" sz="1600" dirty="0">
                <a:latin typeface="Arial"/>
                <a:cs typeface="Arial"/>
              </a:rPr>
              <a:t> IOP &lt;18 mm Hg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Arial"/>
                <a:cs typeface="Arial"/>
              </a:rPr>
              <a:t>Previous intraocular or </a:t>
            </a:r>
            <a:r>
              <a:rPr lang="en-US" sz="1600" dirty="0" err="1">
                <a:latin typeface="Arial"/>
                <a:cs typeface="Arial"/>
              </a:rPr>
              <a:t>conjunctival</a:t>
            </a:r>
            <a:r>
              <a:rPr lang="en-US" sz="1600" dirty="0">
                <a:latin typeface="Arial"/>
                <a:cs typeface="Arial"/>
              </a:rPr>
              <a:t> surgery (other than cataract surgery)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Arial"/>
                <a:cs typeface="Arial"/>
              </a:rPr>
              <a:t>Prior complicated </a:t>
            </a:r>
            <a:r>
              <a:rPr lang="en-US" sz="1600" dirty="0" smtClean="0">
                <a:latin typeface="Arial"/>
                <a:cs typeface="Arial"/>
              </a:rPr>
              <a:t>phacoemulsification surgery </a:t>
            </a:r>
            <a:r>
              <a:rPr lang="en-US" sz="1600" dirty="0">
                <a:latin typeface="Arial"/>
                <a:cs typeface="Arial"/>
              </a:rPr>
              <a:t>(vitreous loss, ACIOL)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Arial"/>
                <a:cs typeface="Arial"/>
              </a:rPr>
              <a:t>Chronic or recurrent </a:t>
            </a:r>
            <a:r>
              <a:rPr lang="en-US" sz="1600" dirty="0" smtClean="0">
                <a:latin typeface="Arial"/>
                <a:cs typeface="Arial"/>
              </a:rPr>
              <a:t>uveitis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Arial"/>
                <a:cs typeface="Arial"/>
              </a:rPr>
              <a:t>If both eyes qualified for the study, the eye with the most recent </a:t>
            </a:r>
            <a:r>
              <a:rPr lang="en-US" sz="1600" dirty="0" err="1">
                <a:latin typeface="Arial"/>
                <a:cs typeface="Arial"/>
              </a:rPr>
              <a:t>trabeculectomy</a:t>
            </a:r>
            <a:r>
              <a:rPr lang="en-US" sz="1600" dirty="0">
                <a:latin typeface="Arial"/>
                <a:cs typeface="Arial"/>
              </a:rPr>
              <a:t> was excluded. </a:t>
            </a:r>
          </a:p>
          <a:p>
            <a:endParaRPr lang="en-US" sz="1600" dirty="0" smtClean="0">
              <a:latin typeface="Arial"/>
              <a:cs typeface="Arial"/>
            </a:endParaRPr>
          </a:p>
          <a:p>
            <a:pPr algn="ctr"/>
            <a:r>
              <a:rPr lang="en-US" sz="1600" b="1" dirty="0" smtClean="0">
                <a:latin typeface="Arial"/>
                <a:cs typeface="Arial"/>
              </a:rPr>
              <a:t>Main Variables:</a:t>
            </a:r>
          </a:p>
          <a:p>
            <a:r>
              <a:rPr lang="en-US" sz="1600" b="1" dirty="0" smtClean="0">
                <a:latin typeface="Arial"/>
                <a:cs typeface="Arial"/>
              </a:rPr>
              <a:t>Independent Variable: </a:t>
            </a:r>
          </a:p>
          <a:p>
            <a:r>
              <a:rPr lang="en-US" sz="1600" b="1" dirty="0" smtClean="0">
                <a:latin typeface="Arial"/>
                <a:cs typeface="Arial"/>
              </a:rPr>
              <a:t> </a:t>
            </a:r>
            <a:r>
              <a:rPr lang="en-US" sz="1600" dirty="0" smtClean="0">
                <a:latin typeface="Arial"/>
                <a:cs typeface="Arial"/>
              </a:rPr>
              <a:t>Lens status: </a:t>
            </a:r>
            <a:r>
              <a:rPr lang="en-US" sz="1600" dirty="0" err="1" smtClean="0">
                <a:latin typeface="Arial"/>
                <a:cs typeface="Arial"/>
              </a:rPr>
              <a:t>phakic</a:t>
            </a:r>
            <a:r>
              <a:rPr lang="en-US" sz="1600" dirty="0" smtClean="0">
                <a:latin typeface="Arial"/>
                <a:cs typeface="Arial"/>
              </a:rPr>
              <a:t> eyes vs. </a:t>
            </a:r>
            <a:r>
              <a:rPr lang="en-US" sz="1600" dirty="0" err="1">
                <a:latin typeface="Arial"/>
                <a:cs typeface="Arial"/>
              </a:rPr>
              <a:t>pseudophakic</a:t>
            </a:r>
            <a:r>
              <a:rPr lang="en-US" sz="1600" dirty="0">
                <a:latin typeface="Arial"/>
                <a:cs typeface="Arial"/>
              </a:rPr>
              <a:t> </a:t>
            </a:r>
            <a:r>
              <a:rPr lang="en-US" sz="1600" dirty="0" smtClean="0">
                <a:latin typeface="Arial"/>
                <a:cs typeface="Arial"/>
              </a:rPr>
              <a:t>eyes. </a:t>
            </a:r>
            <a:endParaRPr lang="en-US" sz="1600" dirty="0">
              <a:latin typeface="Arial"/>
              <a:cs typeface="Arial"/>
            </a:endParaRPr>
          </a:p>
          <a:p>
            <a:endParaRPr lang="en-US" sz="1600" dirty="0" smtClean="0">
              <a:latin typeface="Arial"/>
              <a:cs typeface="Arial"/>
            </a:endParaRPr>
          </a:p>
          <a:p>
            <a:r>
              <a:rPr lang="en-US" sz="1600" b="1" dirty="0">
                <a:latin typeface="Arial"/>
                <a:cs typeface="Arial"/>
              </a:rPr>
              <a:t>Primary Outcome Variables: </a:t>
            </a:r>
            <a:endParaRPr lang="en-US" sz="1600" b="1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1600" dirty="0" smtClean="0">
                <a:latin typeface="Arial"/>
                <a:cs typeface="Arial"/>
              </a:rPr>
              <a:t>IOP failure analysis</a:t>
            </a:r>
            <a:endParaRPr lang="en-US" sz="16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Arial"/>
                <a:cs typeface="Arial"/>
              </a:rPr>
              <a:t>Absolute IOP for each measurement window </a:t>
            </a:r>
            <a:r>
              <a:rPr lang="en-US" sz="1600" dirty="0" smtClean="0">
                <a:latin typeface="Arial"/>
                <a:cs typeface="Arial"/>
              </a:rPr>
              <a:t>(</a:t>
            </a:r>
            <a:r>
              <a:rPr lang="en-US" sz="1600" dirty="0">
                <a:latin typeface="Arial"/>
                <a:cs typeface="Arial"/>
              </a:rPr>
              <a:t>post op month 3, 6, </a:t>
            </a:r>
            <a:r>
              <a:rPr lang="en-US" sz="1600" dirty="0" err="1">
                <a:latin typeface="Arial"/>
                <a:cs typeface="Arial"/>
              </a:rPr>
              <a:t>etc</a:t>
            </a:r>
            <a:r>
              <a:rPr lang="en-US" sz="1600" dirty="0" smtClean="0">
                <a:latin typeface="Arial"/>
                <a:cs typeface="Arial"/>
              </a:rPr>
              <a:t>). </a:t>
            </a:r>
          </a:p>
          <a:p>
            <a:endParaRPr lang="en-US" sz="1600" b="1" dirty="0" smtClean="0">
              <a:latin typeface="Arial"/>
              <a:cs typeface="Arial"/>
            </a:endParaRPr>
          </a:p>
          <a:p>
            <a:r>
              <a:rPr lang="en-US" sz="1600" b="1" dirty="0" smtClean="0">
                <a:latin typeface="Arial"/>
                <a:cs typeface="Arial"/>
              </a:rPr>
              <a:t>Secondary </a:t>
            </a:r>
            <a:r>
              <a:rPr lang="en-US" sz="1600" b="1" dirty="0">
                <a:latin typeface="Arial"/>
                <a:cs typeface="Arial"/>
              </a:rPr>
              <a:t>Outcome Variables: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Arial"/>
                <a:cs typeface="Arial"/>
              </a:rPr>
              <a:t>Time to failure for Cox survival analysis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Arial"/>
                <a:cs typeface="Arial"/>
              </a:rPr>
              <a:t>IOP at various time points relative to pre-surgical baseline for each measurement window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>
                <a:latin typeface="Arial"/>
                <a:cs typeface="Arial"/>
              </a:rPr>
              <a:t>Reason </a:t>
            </a:r>
            <a:r>
              <a:rPr lang="en-US" sz="1600" dirty="0">
                <a:latin typeface="Arial"/>
                <a:cs typeface="Arial"/>
              </a:rPr>
              <a:t>for failure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Arial"/>
                <a:cs typeface="Arial"/>
              </a:rPr>
              <a:t>Type of complication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Arial"/>
                <a:cs typeface="Arial"/>
              </a:rPr>
              <a:t>Other reasons to return to OR </a:t>
            </a:r>
            <a:endParaRPr lang="en-US" sz="16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1600" dirty="0" smtClean="0">
                <a:latin typeface="Arial"/>
                <a:cs typeface="Arial"/>
              </a:rPr>
              <a:t>Clinical </a:t>
            </a:r>
            <a:r>
              <a:rPr lang="en-US" sz="1600" dirty="0">
                <a:latin typeface="Arial"/>
                <a:cs typeface="Arial"/>
              </a:rPr>
              <a:t>interventions after surgery (5FU, laser suture </a:t>
            </a:r>
            <a:r>
              <a:rPr lang="en-US" sz="1600" dirty="0" err="1">
                <a:latin typeface="Arial"/>
                <a:cs typeface="Arial"/>
              </a:rPr>
              <a:t>lysis</a:t>
            </a:r>
            <a:r>
              <a:rPr lang="en-US" sz="1600" dirty="0">
                <a:latin typeface="Arial"/>
                <a:cs typeface="Arial"/>
              </a:rPr>
              <a:t>, </a:t>
            </a:r>
            <a:r>
              <a:rPr lang="en-US" sz="1600" dirty="0" err="1">
                <a:latin typeface="Arial"/>
                <a:cs typeface="Arial"/>
              </a:rPr>
              <a:t>etc</a:t>
            </a:r>
            <a:r>
              <a:rPr lang="en-US" sz="1600" dirty="0" smtClean="0">
                <a:latin typeface="Arial"/>
                <a:cs typeface="Arial"/>
              </a:rPr>
              <a:t>)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>
                <a:latin typeface="Arial"/>
                <a:cs typeface="Arial"/>
              </a:rPr>
              <a:t>Difference </a:t>
            </a:r>
            <a:r>
              <a:rPr lang="en-US" sz="1600" dirty="0">
                <a:latin typeface="Arial"/>
                <a:cs typeface="Arial"/>
              </a:rPr>
              <a:t>in </a:t>
            </a:r>
            <a:r>
              <a:rPr lang="en-US" sz="1600" dirty="0" err="1">
                <a:latin typeface="Arial"/>
                <a:cs typeface="Arial"/>
              </a:rPr>
              <a:t>LogMar</a:t>
            </a:r>
            <a:r>
              <a:rPr lang="en-US" sz="1600" dirty="0">
                <a:latin typeface="Arial"/>
                <a:cs typeface="Arial"/>
              </a:rPr>
              <a:t> Vision between groups at each study </a:t>
            </a:r>
            <a:r>
              <a:rPr lang="en-US" sz="1600" dirty="0" smtClean="0">
                <a:latin typeface="Arial"/>
                <a:cs typeface="Arial"/>
              </a:rPr>
              <a:t>time point</a:t>
            </a:r>
            <a:endParaRPr lang="en-US" sz="1600" dirty="0">
              <a:latin typeface="Arial"/>
              <a:cs typeface="Arial"/>
            </a:endParaRPr>
          </a:p>
          <a:p>
            <a:endParaRPr lang="en-US" sz="1600" dirty="0" smtClean="0">
              <a:latin typeface="Arial"/>
              <a:cs typeface="Arial"/>
            </a:endParaRPr>
          </a:p>
          <a:p>
            <a:r>
              <a:rPr lang="en-US" sz="1600" b="1" dirty="0">
                <a:latin typeface="Arial"/>
                <a:cs typeface="Arial"/>
              </a:rPr>
              <a:t>Failure Criteria</a:t>
            </a:r>
            <a:r>
              <a:rPr lang="en-US" sz="1600" b="1" dirty="0" smtClean="0">
                <a:latin typeface="Arial"/>
                <a:cs typeface="Arial"/>
              </a:rPr>
              <a:t>:</a:t>
            </a:r>
            <a:endParaRPr lang="en-US" sz="16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Arial"/>
                <a:cs typeface="Arial"/>
              </a:rPr>
              <a:t>IOP-</a:t>
            </a:r>
            <a:r>
              <a:rPr lang="en-US" sz="1600" dirty="0" smtClean="0">
                <a:latin typeface="Arial"/>
                <a:cs typeface="Arial"/>
              </a:rPr>
              <a:t>based</a:t>
            </a:r>
          </a:p>
          <a:p>
            <a:pPr marL="1134793" lvl="1" indent="-285750">
              <a:buFont typeface="Arial"/>
              <a:buChar char="•"/>
            </a:pPr>
            <a:r>
              <a:rPr lang="en-US" sz="1600" dirty="0" smtClean="0">
                <a:latin typeface="Arial"/>
                <a:cs typeface="Arial"/>
              </a:rPr>
              <a:t>IOP </a:t>
            </a:r>
            <a:r>
              <a:rPr lang="en-US" sz="1600" dirty="0">
                <a:latin typeface="Arial"/>
                <a:cs typeface="Arial"/>
              </a:rPr>
              <a:t>&gt; 21 mm Hg </a:t>
            </a:r>
            <a:r>
              <a:rPr lang="en-US" sz="1600" dirty="0" smtClean="0">
                <a:latin typeface="Arial"/>
                <a:cs typeface="Arial"/>
              </a:rPr>
              <a:t>and/or </a:t>
            </a:r>
            <a:r>
              <a:rPr lang="en-US" sz="1600" dirty="0">
                <a:latin typeface="Arial"/>
                <a:cs typeface="Arial"/>
              </a:rPr>
              <a:t>not reduced by 20% below baseline on 2 consecutive follow-up visits after 3 </a:t>
            </a:r>
            <a:r>
              <a:rPr lang="en-US" sz="1600" dirty="0" smtClean="0">
                <a:latin typeface="Arial"/>
                <a:cs typeface="Arial"/>
              </a:rPr>
              <a:t>months</a:t>
            </a:r>
          </a:p>
          <a:p>
            <a:pPr marL="1134793" lvl="1" indent="-285750">
              <a:buFont typeface="Arial"/>
              <a:buChar char="•"/>
            </a:pPr>
            <a:r>
              <a:rPr lang="en-US" sz="1600" dirty="0" smtClean="0">
                <a:latin typeface="Arial"/>
                <a:cs typeface="Arial"/>
              </a:rPr>
              <a:t>IOP </a:t>
            </a:r>
            <a:r>
              <a:rPr lang="en-US" sz="1600" dirty="0">
                <a:latin typeface="Arial"/>
                <a:cs typeface="Arial"/>
              </a:rPr>
              <a:t>≤ 5 mm Hg on 2 consecutive follow-up visits after 3 months </a:t>
            </a:r>
            <a:r>
              <a:rPr lang="en-US" sz="1600" b="1" u="sng" dirty="0">
                <a:latin typeface="Arial"/>
                <a:cs typeface="Arial"/>
              </a:rPr>
              <a:t>with</a:t>
            </a:r>
            <a:r>
              <a:rPr lang="en-US" sz="1600" dirty="0">
                <a:latin typeface="Arial"/>
                <a:cs typeface="Arial"/>
              </a:rPr>
              <a:t> loss of vision of ≥ 2 lines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Arial"/>
                <a:cs typeface="Arial"/>
              </a:rPr>
              <a:t>Reoperation for glaucoma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Arial"/>
                <a:cs typeface="Arial"/>
              </a:rPr>
              <a:t>Loss of light </a:t>
            </a:r>
            <a:r>
              <a:rPr lang="en-US" sz="1600" dirty="0" smtClean="0">
                <a:latin typeface="Arial"/>
                <a:cs typeface="Arial"/>
              </a:rPr>
              <a:t>perception</a:t>
            </a:r>
          </a:p>
          <a:p>
            <a:endParaRPr lang="en-US" sz="1600" dirty="0">
              <a:latin typeface="Arial"/>
              <a:cs typeface="Arial"/>
            </a:endParaRPr>
          </a:p>
          <a:p>
            <a:endParaRPr lang="en-US" sz="1600" dirty="0">
              <a:latin typeface="Arial"/>
              <a:cs typeface="Arial"/>
            </a:endParaRPr>
          </a:p>
          <a:p>
            <a:endParaRPr lang="en-US" sz="1600" dirty="0">
              <a:latin typeface="Arial"/>
              <a:cs typeface="Arial"/>
            </a:endParaRPr>
          </a:p>
          <a:p>
            <a:endParaRPr lang="en-US" sz="1600" dirty="0">
              <a:latin typeface="Arial"/>
              <a:cs typeface="Arial"/>
            </a:endParaRPr>
          </a:p>
        </p:txBody>
      </p:sp>
      <p:sp>
        <p:nvSpPr>
          <p:cNvPr id="176" name="Text Placeholder 175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METHODS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77" name="Text Placeholder 176"/>
          <p:cNvSpPr>
            <a:spLocks noGrp="1"/>
          </p:cNvSpPr>
          <p:nvPr>
            <p:ph type="body" sz="quarter" idx="23"/>
          </p:nvPr>
        </p:nvSpPr>
        <p:spPr>
          <a:xfrm>
            <a:off x="13911462" y="2958287"/>
            <a:ext cx="6280546" cy="2830881"/>
          </a:xfrm>
        </p:spPr>
        <p:txBody>
          <a:bodyPr/>
          <a:lstStyle/>
          <a:p>
            <a:r>
              <a:rPr lang="en-US" sz="1600" b="1" dirty="0" smtClean="0">
                <a:latin typeface="Arial"/>
                <a:cs typeface="Arial"/>
              </a:rPr>
              <a:t>Study Population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>
                <a:latin typeface="Arial"/>
                <a:cs typeface="Arial"/>
              </a:rPr>
              <a:t>138 eligible patients: </a:t>
            </a:r>
            <a:endParaRPr lang="en-US" sz="1600" dirty="0" smtClean="0">
              <a:latin typeface="Arial"/>
              <a:cs typeface="Arial"/>
            </a:endParaRPr>
          </a:p>
          <a:p>
            <a:pPr marL="1134793" lvl="1" indent="-285750">
              <a:buFont typeface="Arial"/>
              <a:buChar char="•"/>
            </a:pPr>
            <a:r>
              <a:rPr lang="en-US" sz="1600" dirty="0" smtClean="0">
                <a:latin typeface="Arial"/>
                <a:cs typeface="Arial"/>
              </a:rPr>
              <a:t>105 </a:t>
            </a:r>
            <a:r>
              <a:rPr lang="en-US" sz="1600" dirty="0" err="1">
                <a:latin typeface="Arial"/>
                <a:cs typeface="Arial"/>
              </a:rPr>
              <a:t>phakic</a:t>
            </a:r>
            <a:r>
              <a:rPr lang="en-US" sz="1600" dirty="0">
                <a:latin typeface="Arial"/>
                <a:cs typeface="Arial"/>
              </a:rPr>
              <a:t> </a:t>
            </a:r>
            <a:r>
              <a:rPr lang="en-US" sz="1600" dirty="0" smtClean="0">
                <a:latin typeface="Arial"/>
                <a:cs typeface="Arial"/>
              </a:rPr>
              <a:t>patients and 33 </a:t>
            </a:r>
            <a:r>
              <a:rPr lang="en-US" sz="1600" dirty="0" err="1">
                <a:latin typeface="Arial"/>
                <a:cs typeface="Arial"/>
              </a:rPr>
              <a:t>pseudophakic</a:t>
            </a:r>
            <a:r>
              <a:rPr lang="en-US" sz="1600" dirty="0">
                <a:latin typeface="Arial"/>
                <a:cs typeface="Arial"/>
              </a:rPr>
              <a:t> patients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Arial"/>
                <a:cs typeface="Arial"/>
              </a:rPr>
              <a:t>Average time between cataract surgery and </a:t>
            </a:r>
            <a:r>
              <a:rPr lang="en-US" sz="1600" dirty="0" err="1">
                <a:latin typeface="Arial"/>
                <a:cs typeface="Arial"/>
              </a:rPr>
              <a:t>trabeculectomy</a:t>
            </a:r>
            <a:r>
              <a:rPr lang="en-US" sz="1600" dirty="0">
                <a:latin typeface="Arial"/>
                <a:cs typeface="Arial"/>
              </a:rPr>
              <a:t>: 4.5 years ± 4.1 years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Arial"/>
                <a:cs typeface="Arial"/>
              </a:rPr>
              <a:t>Only 4 patients (12%) underwent </a:t>
            </a:r>
            <a:r>
              <a:rPr lang="en-US" sz="1600" dirty="0" err="1">
                <a:latin typeface="Arial"/>
                <a:cs typeface="Arial"/>
              </a:rPr>
              <a:t>trabeculectomy</a:t>
            </a:r>
            <a:r>
              <a:rPr lang="en-US" sz="1600" dirty="0">
                <a:latin typeface="Arial"/>
                <a:cs typeface="Arial"/>
              </a:rPr>
              <a:t> within one year of cataract surgery</a:t>
            </a:r>
          </a:p>
          <a:p>
            <a:endParaRPr lang="en-US" sz="1600" dirty="0" smtClean="0">
              <a:latin typeface="Arial"/>
              <a:cs typeface="Arial"/>
            </a:endParaRPr>
          </a:p>
          <a:p>
            <a:endParaRPr lang="en-US" sz="1600" dirty="0">
              <a:latin typeface="Arial"/>
              <a:cs typeface="Arial"/>
            </a:endParaRPr>
          </a:p>
        </p:txBody>
      </p:sp>
      <p:sp>
        <p:nvSpPr>
          <p:cNvPr id="179" name="Text Placeholder 178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DISCUSSION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80" name="Text Placeholder 179"/>
          <p:cNvSpPr>
            <a:spLocks noGrp="1"/>
          </p:cNvSpPr>
          <p:nvPr>
            <p:ph type="body" sz="quarter" idx="26"/>
          </p:nvPr>
        </p:nvSpPr>
        <p:spPr>
          <a:xfrm>
            <a:off x="20575984" y="2958287"/>
            <a:ext cx="6279386" cy="5089732"/>
          </a:xfrm>
        </p:spPr>
        <p:txBody>
          <a:bodyPr/>
          <a:lstStyle/>
          <a:p>
            <a:r>
              <a:rPr lang="en-US" sz="1600" dirty="0" smtClean="0">
                <a:latin typeface="Arial"/>
                <a:cs typeface="Arial"/>
              </a:rPr>
              <a:t>        This </a:t>
            </a:r>
            <a:r>
              <a:rPr lang="en-US" sz="1600" dirty="0">
                <a:latin typeface="Arial"/>
                <a:cs typeface="Arial"/>
              </a:rPr>
              <a:t>study suggests that clear corneal </a:t>
            </a:r>
            <a:r>
              <a:rPr lang="en-US" sz="1600" dirty="0" err="1" smtClean="0">
                <a:latin typeface="Arial"/>
                <a:cs typeface="Arial"/>
              </a:rPr>
              <a:t>phacoemulsifcation</a:t>
            </a:r>
            <a:r>
              <a:rPr lang="en-US" sz="1600" dirty="0" smtClean="0">
                <a:latin typeface="Arial"/>
                <a:cs typeface="Arial"/>
              </a:rPr>
              <a:t> </a:t>
            </a:r>
            <a:r>
              <a:rPr lang="en-US" sz="1600" dirty="0">
                <a:latin typeface="Arial"/>
                <a:cs typeface="Arial"/>
              </a:rPr>
              <a:t>does not </a:t>
            </a:r>
            <a:r>
              <a:rPr lang="en-US" sz="1600" dirty="0" smtClean="0">
                <a:latin typeface="Arial"/>
                <a:cs typeface="Arial"/>
              </a:rPr>
              <a:t>affect </a:t>
            </a:r>
            <a:r>
              <a:rPr lang="en-US" sz="1600" dirty="0">
                <a:latin typeface="Arial"/>
                <a:cs typeface="Arial"/>
              </a:rPr>
              <a:t>subsequent </a:t>
            </a:r>
            <a:r>
              <a:rPr lang="en-US" sz="1600" dirty="0" err="1" smtClean="0">
                <a:latin typeface="Arial"/>
                <a:cs typeface="Arial"/>
              </a:rPr>
              <a:t>trabeculectomy</a:t>
            </a:r>
            <a:r>
              <a:rPr lang="en-US" sz="1600" dirty="0" smtClean="0">
                <a:latin typeface="Arial"/>
                <a:cs typeface="Arial"/>
              </a:rPr>
              <a:t> failure rates</a:t>
            </a:r>
            <a:r>
              <a:rPr lang="en-US" sz="1600" dirty="0">
                <a:latin typeface="Arial"/>
                <a:cs typeface="Arial"/>
              </a:rPr>
              <a:t>. </a:t>
            </a:r>
            <a:r>
              <a:rPr lang="en-US" sz="1600" dirty="0" smtClean="0">
                <a:latin typeface="Arial"/>
                <a:cs typeface="Arial"/>
              </a:rPr>
              <a:t>No </a:t>
            </a:r>
            <a:r>
              <a:rPr lang="en-US" sz="1600" dirty="0">
                <a:latin typeface="Arial"/>
                <a:cs typeface="Arial"/>
              </a:rPr>
              <a:t>statistically significant differences in IOP changes </a:t>
            </a:r>
            <a:r>
              <a:rPr lang="en-US" sz="1600" dirty="0" smtClean="0">
                <a:latin typeface="Arial"/>
                <a:cs typeface="Arial"/>
              </a:rPr>
              <a:t>from baseline between </a:t>
            </a:r>
            <a:r>
              <a:rPr lang="en-US" sz="1600" dirty="0">
                <a:latin typeface="Arial"/>
                <a:cs typeface="Arial"/>
              </a:rPr>
              <a:t>the two groups at any of the time period windows post-surgery (p&gt;0.15). Of the </a:t>
            </a:r>
            <a:r>
              <a:rPr lang="en-US" sz="1600" dirty="0" err="1">
                <a:latin typeface="Arial"/>
                <a:cs typeface="Arial"/>
              </a:rPr>
              <a:t>trabeculectomies</a:t>
            </a:r>
            <a:r>
              <a:rPr lang="en-US" sz="1600" dirty="0">
                <a:latin typeface="Arial"/>
                <a:cs typeface="Arial"/>
              </a:rPr>
              <a:t> performed on patients with prior cataract surgery, 18.2% of the </a:t>
            </a:r>
            <a:r>
              <a:rPr lang="en-US" sz="1600" dirty="0" err="1">
                <a:latin typeface="Arial"/>
                <a:cs typeface="Arial"/>
              </a:rPr>
              <a:t>trabeculectomies</a:t>
            </a:r>
            <a:r>
              <a:rPr lang="en-US" sz="1600" dirty="0">
                <a:latin typeface="Arial"/>
                <a:cs typeface="Arial"/>
              </a:rPr>
              <a:t> failed in comparison to 24.7% performed on patients without prior cataract </a:t>
            </a:r>
            <a:r>
              <a:rPr lang="en-US" sz="1600" dirty="0" smtClean="0">
                <a:latin typeface="Arial"/>
                <a:cs typeface="Arial"/>
              </a:rPr>
              <a:t>surgery, </a:t>
            </a:r>
            <a:r>
              <a:rPr lang="en-US" sz="1600" dirty="0" smtClean="0">
                <a:latin typeface="Arial"/>
                <a:cs typeface="Arial"/>
              </a:rPr>
              <a:t>(p=0.77). </a:t>
            </a:r>
            <a:r>
              <a:rPr lang="en-US" sz="1600" dirty="0" smtClean="0">
                <a:latin typeface="Arial"/>
                <a:cs typeface="Arial"/>
              </a:rPr>
              <a:t>Survival </a:t>
            </a:r>
            <a:r>
              <a:rPr lang="en-US" sz="1600" dirty="0">
                <a:latin typeface="Arial"/>
                <a:cs typeface="Arial"/>
              </a:rPr>
              <a:t>analysis did not show a statistically significant difference in time until failure.  </a:t>
            </a:r>
            <a:endParaRPr lang="en-US" sz="1600" dirty="0" smtClean="0">
              <a:latin typeface="Arial"/>
              <a:cs typeface="Arial"/>
            </a:endParaRPr>
          </a:p>
          <a:p>
            <a:r>
              <a:rPr lang="en-US" sz="1600" dirty="0" smtClean="0">
                <a:latin typeface="Arial"/>
                <a:cs typeface="Arial"/>
              </a:rPr>
              <a:t>Therefore</a:t>
            </a:r>
            <a:r>
              <a:rPr lang="en-US" sz="1600" dirty="0">
                <a:latin typeface="Arial"/>
                <a:cs typeface="Arial"/>
              </a:rPr>
              <a:t>, there was not evidence to show that clear corneal phacoemulsification affects </a:t>
            </a:r>
            <a:r>
              <a:rPr lang="en-US" sz="1600" dirty="0" err="1">
                <a:latin typeface="Arial"/>
                <a:cs typeface="Arial"/>
              </a:rPr>
              <a:t>trabeculectomy</a:t>
            </a:r>
            <a:r>
              <a:rPr lang="en-US" sz="1600" dirty="0">
                <a:latin typeface="Arial"/>
                <a:cs typeface="Arial"/>
              </a:rPr>
              <a:t> success or failure. </a:t>
            </a:r>
            <a:endParaRPr lang="en-US" sz="1600" dirty="0" smtClean="0">
              <a:latin typeface="Arial"/>
              <a:cs typeface="Arial"/>
            </a:endParaRPr>
          </a:p>
          <a:p>
            <a:endParaRPr lang="en-US" sz="1600" dirty="0">
              <a:latin typeface="Arial"/>
              <a:cs typeface="Arial"/>
            </a:endParaRPr>
          </a:p>
          <a:p>
            <a:r>
              <a:rPr lang="en-US" sz="1600" b="1" dirty="0">
                <a:latin typeface="Arial"/>
                <a:cs typeface="Arial"/>
              </a:rPr>
              <a:t>Limitations: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Arial"/>
                <a:cs typeface="Arial"/>
              </a:rPr>
              <a:t>Retrospective study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Arial"/>
                <a:cs typeface="Arial"/>
              </a:rPr>
              <a:t>Relatively small sample </a:t>
            </a:r>
            <a:r>
              <a:rPr lang="en-US" sz="1600" dirty="0" smtClean="0">
                <a:latin typeface="Arial"/>
                <a:cs typeface="Arial"/>
              </a:rPr>
              <a:t>size, decreased power</a:t>
            </a:r>
            <a:endParaRPr lang="en-US" sz="16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1600" dirty="0" err="1">
                <a:latin typeface="Arial"/>
                <a:cs typeface="Arial"/>
              </a:rPr>
              <a:t>Pseudophakic</a:t>
            </a:r>
            <a:r>
              <a:rPr lang="en-US" sz="1600" dirty="0">
                <a:latin typeface="Arial"/>
                <a:cs typeface="Arial"/>
              </a:rPr>
              <a:t> patients were significantly </a:t>
            </a:r>
            <a:r>
              <a:rPr lang="en-US" sz="1600" dirty="0" smtClean="0">
                <a:latin typeface="Arial"/>
                <a:cs typeface="Arial"/>
              </a:rPr>
              <a:t>older</a:t>
            </a:r>
            <a:endParaRPr lang="en-US" sz="1600" dirty="0">
              <a:latin typeface="Arial"/>
              <a:cs typeface="Arial"/>
            </a:endParaRPr>
          </a:p>
          <a:p>
            <a:endParaRPr lang="en-US" sz="1600" dirty="0">
              <a:latin typeface="Arial"/>
              <a:cs typeface="Arial"/>
            </a:endParaRPr>
          </a:p>
          <a:p>
            <a:endParaRPr lang="en-US" sz="1600" dirty="0">
              <a:latin typeface="Arial"/>
              <a:cs typeface="Arial"/>
            </a:endParaRPr>
          </a:p>
        </p:txBody>
      </p:sp>
      <p:sp>
        <p:nvSpPr>
          <p:cNvPr id="181" name="Text Placeholder 180"/>
          <p:cNvSpPr>
            <a:spLocks noGrp="1"/>
          </p:cNvSpPr>
          <p:nvPr>
            <p:ph type="body" sz="quarter" idx="27"/>
          </p:nvPr>
        </p:nvSpPr>
        <p:spPr>
          <a:xfrm>
            <a:off x="20571847" y="10208624"/>
            <a:ext cx="6279386" cy="428684"/>
          </a:xfrm>
        </p:spPr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REFERENCES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82" name="Text Placeholder 181"/>
          <p:cNvSpPr>
            <a:spLocks noGrp="1"/>
          </p:cNvSpPr>
          <p:nvPr>
            <p:ph type="body" sz="quarter" idx="28"/>
          </p:nvPr>
        </p:nvSpPr>
        <p:spPr>
          <a:xfrm>
            <a:off x="20626884" y="10637308"/>
            <a:ext cx="6282531" cy="2578275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en-US" sz="1600" dirty="0" err="1" smtClean="0">
                <a:latin typeface="Arial"/>
                <a:cs typeface="Arial"/>
              </a:rPr>
              <a:t>Takihara</a:t>
            </a:r>
            <a:r>
              <a:rPr lang="en-US" sz="1600" dirty="0" smtClean="0">
                <a:latin typeface="Arial"/>
                <a:cs typeface="Arial"/>
              </a:rPr>
              <a:t> </a:t>
            </a:r>
            <a:r>
              <a:rPr lang="en-US" sz="1600" dirty="0">
                <a:latin typeface="Arial"/>
                <a:cs typeface="Arial"/>
              </a:rPr>
              <a:t>Y, </a:t>
            </a:r>
            <a:r>
              <a:rPr lang="en-US" sz="1600" dirty="0" err="1">
                <a:latin typeface="Arial"/>
                <a:cs typeface="Arial"/>
              </a:rPr>
              <a:t>Inatani</a:t>
            </a:r>
            <a:r>
              <a:rPr lang="en-US" sz="1600" dirty="0">
                <a:latin typeface="Arial"/>
                <a:cs typeface="Arial"/>
              </a:rPr>
              <a:t> M, Ogata-</a:t>
            </a:r>
            <a:r>
              <a:rPr lang="en-US" sz="1600" dirty="0" err="1">
                <a:latin typeface="Arial"/>
                <a:cs typeface="Arial"/>
              </a:rPr>
              <a:t>Iwao</a:t>
            </a:r>
            <a:r>
              <a:rPr lang="en-US" sz="1600" dirty="0">
                <a:latin typeface="Arial"/>
                <a:cs typeface="Arial"/>
              </a:rPr>
              <a:t> M, et al. </a:t>
            </a:r>
            <a:r>
              <a:rPr lang="en-US" sz="1600" dirty="0" err="1">
                <a:latin typeface="Arial"/>
                <a:cs typeface="Arial"/>
              </a:rPr>
              <a:t>Trabeculectomy</a:t>
            </a:r>
            <a:r>
              <a:rPr lang="en-US" sz="1600" dirty="0">
                <a:latin typeface="Arial"/>
                <a:cs typeface="Arial"/>
              </a:rPr>
              <a:t> for open-angle glaucoma in </a:t>
            </a:r>
            <a:r>
              <a:rPr lang="en-US" sz="1600" dirty="0" err="1">
                <a:latin typeface="Arial"/>
                <a:cs typeface="Arial"/>
              </a:rPr>
              <a:t>phakic</a:t>
            </a:r>
            <a:r>
              <a:rPr lang="en-US" sz="1600" dirty="0">
                <a:latin typeface="Arial"/>
                <a:cs typeface="Arial"/>
              </a:rPr>
              <a:t> eyes </a:t>
            </a:r>
            <a:r>
              <a:rPr lang="en-US" sz="1600" dirty="0" err="1">
                <a:latin typeface="Arial"/>
                <a:cs typeface="Arial"/>
              </a:rPr>
              <a:t>vs</a:t>
            </a:r>
            <a:r>
              <a:rPr lang="en-US" sz="1600" dirty="0">
                <a:latin typeface="Arial"/>
                <a:cs typeface="Arial"/>
              </a:rPr>
              <a:t> in </a:t>
            </a:r>
            <a:r>
              <a:rPr lang="en-US" sz="1600" dirty="0" err="1">
                <a:latin typeface="Arial"/>
                <a:cs typeface="Arial"/>
              </a:rPr>
              <a:t>pseudophakic</a:t>
            </a:r>
            <a:r>
              <a:rPr lang="en-US" sz="1600" dirty="0">
                <a:latin typeface="Arial"/>
                <a:cs typeface="Arial"/>
              </a:rPr>
              <a:t> eyes after phacoemulsification: a prospective clinical cohort study. </a:t>
            </a:r>
            <a:r>
              <a:rPr lang="en-US" sz="1600" i="1" dirty="0">
                <a:latin typeface="Arial"/>
                <a:cs typeface="Arial"/>
              </a:rPr>
              <a:t>JAMA ophthalmology. </a:t>
            </a:r>
            <a:r>
              <a:rPr lang="en-US" sz="1600" dirty="0">
                <a:latin typeface="Arial"/>
                <a:cs typeface="Arial"/>
              </a:rPr>
              <a:t>Jan 2014;132(1):69-76</a:t>
            </a:r>
            <a:r>
              <a:rPr lang="en-US" sz="1600" dirty="0" smtClean="0">
                <a:latin typeface="Arial"/>
                <a:cs typeface="Arial"/>
              </a:rPr>
              <a:t>.</a:t>
            </a:r>
          </a:p>
          <a:p>
            <a:pPr marL="342900" lvl="0" indent="-342900">
              <a:buAutoNum type="arabicPeriod"/>
            </a:pPr>
            <a:r>
              <a:rPr lang="en-US" sz="1600" dirty="0" err="1" smtClean="0">
                <a:latin typeface="Arial"/>
                <a:cs typeface="Arial"/>
              </a:rPr>
              <a:t>Supawavej</a:t>
            </a:r>
            <a:r>
              <a:rPr lang="en-US" sz="1600" dirty="0" smtClean="0">
                <a:latin typeface="Arial"/>
                <a:cs typeface="Arial"/>
              </a:rPr>
              <a:t> </a:t>
            </a:r>
            <a:r>
              <a:rPr lang="en-US" sz="1600" dirty="0">
                <a:latin typeface="Arial"/>
                <a:cs typeface="Arial"/>
              </a:rPr>
              <a:t>C, </a:t>
            </a:r>
            <a:r>
              <a:rPr lang="en-US" sz="1600" dirty="0" err="1">
                <a:latin typeface="Arial"/>
                <a:cs typeface="Arial"/>
              </a:rPr>
              <a:t>Nouri-Mahdavi</a:t>
            </a:r>
            <a:r>
              <a:rPr lang="en-US" sz="1600" dirty="0">
                <a:latin typeface="Arial"/>
                <a:cs typeface="Arial"/>
              </a:rPr>
              <a:t> K, Law SK, et al. Comparison of results of initial </a:t>
            </a:r>
            <a:r>
              <a:rPr lang="en-US" sz="1600" dirty="0" err="1">
                <a:latin typeface="Arial"/>
                <a:cs typeface="Arial"/>
              </a:rPr>
              <a:t>trabeculectomy</a:t>
            </a:r>
            <a:r>
              <a:rPr lang="en-US" sz="1600" dirty="0">
                <a:latin typeface="Arial"/>
                <a:cs typeface="Arial"/>
              </a:rPr>
              <a:t> with </a:t>
            </a:r>
            <a:r>
              <a:rPr lang="en-US" sz="1600" dirty="0" err="1">
                <a:latin typeface="Arial"/>
                <a:cs typeface="Arial"/>
              </a:rPr>
              <a:t>mitomycin</a:t>
            </a:r>
            <a:r>
              <a:rPr lang="en-US" sz="1600" dirty="0">
                <a:latin typeface="Arial"/>
                <a:cs typeface="Arial"/>
              </a:rPr>
              <a:t> C after prior clear-corneal phacoemulsification to outcomes in </a:t>
            </a:r>
            <a:r>
              <a:rPr lang="en-US" sz="1600" dirty="0" err="1">
                <a:latin typeface="Arial"/>
                <a:cs typeface="Arial"/>
              </a:rPr>
              <a:t>phakic</a:t>
            </a:r>
            <a:r>
              <a:rPr lang="en-US" sz="1600" dirty="0">
                <a:latin typeface="Arial"/>
                <a:cs typeface="Arial"/>
              </a:rPr>
              <a:t> eyes. </a:t>
            </a:r>
            <a:r>
              <a:rPr lang="en-US" sz="1600" i="1" dirty="0">
                <a:latin typeface="Arial"/>
                <a:cs typeface="Arial"/>
              </a:rPr>
              <a:t>Journal of glaucoma. </a:t>
            </a:r>
            <a:r>
              <a:rPr lang="en-US" sz="1600" dirty="0">
                <a:latin typeface="Arial"/>
                <a:cs typeface="Arial"/>
              </a:rPr>
              <a:t>Jan 2013;22(1):52-59.</a:t>
            </a:r>
          </a:p>
          <a:p>
            <a:endParaRPr lang="en-US" sz="1600" dirty="0">
              <a:latin typeface="Arial"/>
              <a:cs typeface="Arial"/>
            </a:endParaRPr>
          </a:p>
        </p:txBody>
      </p:sp>
      <p:sp>
        <p:nvSpPr>
          <p:cNvPr id="183" name="Text Placeholder 182"/>
          <p:cNvSpPr>
            <a:spLocks noGrp="1"/>
          </p:cNvSpPr>
          <p:nvPr>
            <p:ph type="body" sz="quarter" idx="29"/>
          </p:nvPr>
        </p:nvSpPr>
        <p:spPr>
          <a:xfrm>
            <a:off x="20571847" y="13112885"/>
            <a:ext cx="6279386" cy="428684"/>
          </a:xfrm>
        </p:spPr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ACKNOWLEDGMENTS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84" name="Text Placeholder 183"/>
          <p:cNvSpPr>
            <a:spLocks noGrp="1"/>
          </p:cNvSpPr>
          <p:nvPr>
            <p:ph type="body" sz="quarter" idx="30"/>
          </p:nvPr>
        </p:nvSpPr>
        <p:spPr>
          <a:xfrm>
            <a:off x="20572839" y="13604708"/>
            <a:ext cx="6282531" cy="1741123"/>
          </a:xfrm>
        </p:spPr>
        <p:txBody>
          <a:bodyPr/>
          <a:lstStyle/>
          <a:p>
            <a:r>
              <a:rPr lang="en-US" sz="1600" dirty="0" smtClean="0">
                <a:latin typeface="Arial"/>
                <a:cs typeface="Arial"/>
              </a:rPr>
              <a:t>        I would like to thank Dr. Edie De </a:t>
            </a:r>
            <a:r>
              <a:rPr lang="en-US" sz="1600" dirty="0" err="1" smtClean="0">
                <a:latin typeface="Arial"/>
                <a:cs typeface="Arial"/>
              </a:rPr>
              <a:t>Niro</a:t>
            </a:r>
            <a:r>
              <a:rPr lang="en-US" sz="1600" dirty="0" smtClean="0">
                <a:latin typeface="Arial"/>
                <a:cs typeface="Arial"/>
              </a:rPr>
              <a:t> for her guidance and support throughout this project.  Additionally, I would like to thank Dr. Michele Lim and Dr. James Brandt for their expertise and mentorship overseeing this project.  Additionally thanks to Dr. </a:t>
            </a:r>
            <a:r>
              <a:rPr lang="en-US" sz="1600" dirty="0" err="1" smtClean="0">
                <a:latin typeface="Arial"/>
                <a:cs typeface="Arial"/>
              </a:rPr>
              <a:t>Ilana</a:t>
            </a:r>
            <a:r>
              <a:rPr lang="en-US" sz="1600" dirty="0" smtClean="0">
                <a:latin typeface="Arial"/>
                <a:cs typeface="Arial"/>
              </a:rPr>
              <a:t> </a:t>
            </a:r>
            <a:r>
              <a:rPr lang="en-US" sz="1600" dirty="0" err="1" smtClean="0">
                <a:latin typeface="Arial"/>
                <a:cs typeface="Arial"/>
              </a:rPr>
              <a:t>Traynis</a:t>
            </a:r>
            <a:r>
              <a:rPr lang="en-US" sz="1600" dirty="0" smtClean="0">
                <a:latin typeface="Arial"/>
                <a:cs typeface="Arial"/>
              </a:rPr>
              <a:t> and </a:t>
            </a:r>
            <a:r>
              <a:rPr lang="en-US" sz="1600" dirty="0" smtClean="0">
                <a:latin typeface="Arial"/>
                <a:cs typeface="Arial"/>
              </a:rPr>
              <a:t>Dr. Mitch </a:t>
            </a:r>
            <a:r>
              <a:rPr lang="en-US" sz="1600" dirty="0" err="1" smtClean="0">
                <a:latin typeface="Arial"/>
                <a:cs typeface="Arial"/>
              </a:rPr>
              <a:t>Watnik</a:t>
            </a:r>
            <a:r>
              <a:rPr lang="en-US" sz="1600" dirty="0" smtClean="0">
                <a:latin typeface="Arial"/>
                <a:cs typeface="Arial"/>
              </a:rPr>
              <a:t> for their contribution to the data collection and statistical analysis.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85" name="Text Placeholder 184"/>
          <p:cNvSpPr>
            <a:spLocks noGrp="1"/>
          </p:cNvSpPr>
          <p:nvPr>
            <p:ph type="body" sz="quarter" idx="95"/>
          </p:nvPr>
        </p:nvSpPr>
        <p:spPr/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86" name="Text Placeholder 185"/>
          <p:cNvSpPr>
            <a:spLocks noGrp="1"/>
          </p:cNvSpPr>
          <p:nvPr>
            <p:ph type="body" sz="quarter" idx="96"/>
          </p:nvPr>
        </p:nvSpPr>
        <p:spPr>
          <a:xfrm>
            <a:off x="584200" y="9661075"/>
            <a:ext cx="6285508" cy="479239"/>
          </a:xfrm>
        </p:spPr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        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87" name="Text Placeholder 186"/>
          <p:cNvSpPr>
            <a:spLocks noGrp="1"/>
          </p:cNvSpPr>
          <p:nvPr>
            <p:ph type="body" sz="quarter" idx="107"/>
          </p:nvPr>
        </p:nvSpPr>
        <p:spPr/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89" name="Text Placeholder 188"/>
          <p:cNvSpPr>
            <a:spLocks noGrp="1"/>
          </p:cNvSpPr>
          <p:nvPr>
            <p:ph type="body" sz="quarter" idx="116"/>
          </p:nvPr>
        </p:nvSpPr>
        <p:spPr/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90" name="Text Placeholder 189"/>
          <p:cNvSpPr>
            <a:spLocks noGrp="1"/>
          </p:cNvSpPr>
          <p:nvPr>
            <p:ph type="body" sz="quarter" idx="117"/>
          </p:nvPr>
        </p:nvSpPr>
        <p:spPr/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91" name="Text Placeholder 190"/>
          <p:cNvSpPr>
            <a:spLocks noGrp="1"/>
          </p:cNvSpPr>
          <p:nvPr>
            <p:ph type="body" sz="quarter" idx="118"/>
          </p:nvPr>
        </p:nvSpPr>
        <p:spPr/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92" name="Text Placeholder 191"/>
          <p:cNvSpPr>
            <a:spLocks noGrp="1"/>
          </p:cNvSpPr>
          <p:nvPr>
            <p:ph type="body" sz="quarter" idx="119"/>
          </p:nvPr>
        </p:nvSpPr>
        <p:spPr/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93" name="Text Placeholder 192"/>
          <p:cNvSpPr>
            <a:spLocks noGrp="1"/>
          </p:cNvSpPr>
          <p:nvPr>
            <p:ph type="body" sz="quarter" idx="120"/>
          </p:nvPr>
        </p:nvSpPr>
        <p:spPr/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94" name="Text Placeholder 193"/>
          <p:cNvSpPr>
            <a:spLocks noGrp="1"/>
          </p:cNvSpPr>
          <p:nvPr>
            <p:ph type="body" sz="quarter" idx="121"/>
          </p:nvPr>
        </p:nvSpPr>
        <p:spPr/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95" name="Text Placeholder 194"/>
          <p:cNvSpPr>
            <a:spLocks noGrp="1"/>
          </p:cNvSpPr>
          <p:nvPr>
            <p:ph type="body" sz="quarter" idx="122"/>
          </p:nvPr>
        </p:nvSpPr>
        <p:spPr/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96" name="Text Placeholder 195"/>
          <p:cNvSpPr>
            <a:spLocks noGrp="1"/>
          </p:cNvSpPr>
          <p:nvPr>
            <p:ph type="body" sz="quarter" idx="123"/>
          </p:nvPr>
        </p:nvSpPr>
        <p:spPr/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97" name="Text Placeholder 196"/>
          <p:cNvSpPr>
            <a:spLocks noGrp="1"/>
          </p:cNvSpPr>
          <p:nvPr>
            <p:ph type="body" sz="quarter" idx="124"/>
          </p:nvPr>
        </p:nvSpPr>
        <p:spPr>
          <a:xfrm>
            <a:off x="584200" y="13928788"/>
            <a:ext cx="6285508" cy="1248680"/>
          </a:xfrm>
        </p:spPr>
        <p:txBody>
          <a:bodyPr/>
          <a:lstStyle/>
          <a:p>
            <a:r>
              <a:rPr lang="en-US" sz="1600" dirty="0" smtClean="0">
                <a:latin typeface="Arial"/>
                <a:cs typeface="Arial"/>
              </a:rPr>
              <a:t>        To determine if clear-corneal phacoemulsification prior to </a:t>
            </a:r>
            <a:r>
              <a:rPr lang="en-US" sz="1600" dirty="0" err="1" smtClean="0">
                <a:latin typeface="Arial"/>
                <a:cs typeface="Arial"/>
              </a:rPr>
              <a:t>trabeculectomy</a:t>
            </a:r>
            <a:r>
              <a:rPr lang="en-US" sz="1600" dirty="0" smtClean="0">
                <a:latin typeface="Arial"/>
                <a:cs typeface="Arial"/>
              </a:rPr>
              <a:t> is associated with higher </a:t>
            </a:r>
            <a:r>
              <a:rPr lang="en-US" sz="1600" dirty="0" err="1" smtClean="0">
                <a:latin typeface="Arial"/>
                <a:cs typeface="Arial"/>
              </a:rPr>
              <a:t>trabeculectomy</a:t>
            </a:r>
            <a:r>
              <a:rPr lang="en-US" sz="1600" dirty="0" smtClean="0">
                <a:latin typeface="Arial"/>
                <a:cs typeface="Arial"/>
              </a:rPr>
              <a:t> failure rates compared to </a:t>
            </a:r>
            <a:r>
              <a:rPr lang="en-US" sz="1600" dirty="0" err="1" smtClean="0">
                <a:latin typeface="Arial"/>
                <a:cs typeface="Arial"/>
              </a:rPr>
              <a:t>trabeculectomy</a:t>
            </a:r>
            <a:r>
              <a:rPr lang="en-US" sz="1600" dirty="0" smtClean="0">
                <a:latin typeface="Arial"/>
                <a:cs typeface="Arial"/>
              </a:rPr>
              <a:t> alone. This study aims to provide support to guide clinical management of glaucoma.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98" name="Text Placeholder 197"/>
          <p:cNvSpPr>
            <a:spLocks noGrp="1"/>
          </p:cNvSpPr>
          <p:nvPr>
            <p:ph type="body" sz="quarter" idx="125"/>
          </p:nvPr>
        </p:nvSpPr>
        <p:spPr>
          <a:xfrm>
            <a:off x="20626884" y="8029129"/>
            <a:ext cx="6285508" cy="2135076"/>
          </a:xfrm>
        </p:spPr>
        <p:txBody>
          <a:bodyPr/>
          <a:lstStyle/>
          <a:p>
            <a:r>
              <a:rPr lang="en-US" sz="1600" b="1" dirty="0" smtClean="0">
                <a:latin typeface="Arial"/>
                <a:cs typeface="Arial"/>
              </a:rPr>
              <a:t>Future plans: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>
                <a:latin typeface="Arial"/>
                <a:cs typeface="Arial"/>
              </a:rPr>
              <a:t>According </a:t>
            </a:r>
            <a:r>
              <a:rPr lang="en-US" sz="1600" dirty="0">
                <a:latin typeface="Arial"/>
                <a:cs typeface="Arial"/>
              </a:rPr>
              <a:t>to our power calculations, we will need 91-96 virgin eyes and 57-60 </a:t>
            </a:r>
            <a:r>
              <a:rPr lang="en-US" sz="1600" dirty="0" err="1">
                <a:latin typeface="Arial"/>
                <a:cs typeface="Arial"/>
              </a:rPr>
              <a:t>pseudophakic</a:t>
            </a:r>
            <a:r>
              <a:rPr lang="en-US" sz="1600" dirty="0">
                <a:latin typeface="Arial"/>
                <a:cs typeface="Arial"/>
              </a:rPr>
              <a:t> eyes to detect a different of 3 mmHg IOP between the two groups.  </a:t>
            </a:r>
            <a:endParaRPr lang="en-US" sz="16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1600" dirty="0" smtClean="0">
                <a:latin typeface="Arial"/>
                <a:cs typeface="Arial"/>
              </a:rPr>
              <a:t>We need </a:t>
            </a:r>
            <a:r>
              <a:rPr lang="en-US" sz="1600" dirty="0">
                <a:latin typeface="Arial"/>
                <a:cs typeface="Arial"/>
              </a:rPr>
              <a:t>to double the sample size of </a:t>
            </a:r>
            <a:r>
              <a:rPr lang="en-US" sz="1600" dirty="0" err="1">
                <a:latin typeface="Arial"/>
                <a:cs typeface="Arial"/>
              </a:rPr>
              <a:t>pseudophakic</a:t>
            </a:r>
            <a:r>
              <a:rPr lang="en-US" sz="1600" dirty="0">
                <a:latin typeface="Arial"/>
                <a:cs typeface="Arial"/>
              </a:rPr>
              <a:t> eyes.  </a:t>
            </a:r>
            <a:endParaRPr lang="en-US" sz="16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Arial"/>
                <a:cs typeface="Arial"/>
              </a:rPr>
              <a:t>C</a:t>
            </a:r>
            <a:r>
              <a:rPr lang="en-US" sz="1600" dirty="0" smtClean="0">
                <a:latin typeface="Arial"/>
                <a:cs typeface="Arial"/>
              </a:rPr>
              <a:t>ontinue </a:t>
            </a:r>
            <a:r>
              <a:rPr lang="en-US" sz="1600" dirty="0">
                <a:latin typeface="Arial"/>
                <a:cs typeface="Arial"/>
              </a:rPr>
              <a:t>to collect data over the next three years to increase the sample </a:t>
            </a:r>
            <a:r>
              <a:rPr lang="en-US" sz="1600" dirty="0" smtClean="0">
                <a:latin typeface="Arial"/>
                <a:cs typeface="Arial"/>
              </a:rPr>
              <a:t>size</a:t>
            </a:r>
            <a:r>
              <a:rPr lang="en-US" sz="1600" dirty="0">
                <a:latin typeface="Arial"/>
                <a:cs typeface="Arial"/>
              </a:rPr>
              <a:t> </a:t>
            </a:r>
            <a:r>
              <a:rPr lang="en-US" sz="1600" dirty="0" smtClean="0">
                <a:latin typeface="Arial"/>
                <a:cs typeface="Arial"/>
              </a:rPr>
              <a:t>for analysis at later time.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88" name="Picture Placeholder 187"/>
          <p:cNvSpPr>
            <a:spLocks noGrp="1"/>
          </p:cNvSpPr>
          <p:nvPr>
            <p:ph type="pic" sz="quarter" idx="115"/>
          </p:nvPr>
        </p:nvSpPr>
        <p:spPr/>
      </p:sp>
      <p:sp>
        <p:nvSpPr>
          <p:cNvPr id="199" name="Picture Placeholder 198"/>
          <p:cNvSpPr>
            <a:spLocks noGrp="1"/>
          </p:cNvSpPr>
          <p:nvPr>
            <p:ph type="pic" sz="quarter" idx="126"/>
          </p:nvPr>
        </p:nvSpPr>
        <p:spPr/>
      </p:sp>
      <p:sp>
        <p:nvSpPr>
          <p:cNvPr id="200" name="Picture Placeholder 199"/>
          <p:cNvSpPr>
            <a:spLocks noGrp="1"/>
          </p:cNvSpPr>
          <p:nvPr>
            <p:ph type="pic" sz="quarter" idx="127"/>
          </p:nvPr>
        </p:nvSpPr>
        <p:spPr/>
      </p:sp>
      <p:sp>
        <p:nvSpPr>
          <p:cNvPr id="201" name="Picture Placeholder 200"/>
          <p:cNvSpPr>
            <a:spLocks noGrp="1"/>
          </p:cNvSpPr>
          <p:nvPr>
            <p:ph type="pic" sz="quarter" idx="128"/>
          </p:nvPr>
        </p:nvSpPr>
        <p:spPr/>
      </p:sp>
      <p:sp>
        <p:nvSpPr>
          <p:cNvPr id="202" name="Picture Placeholder 201"/>
          <p:cNvSpPr>
            <a:spLocks noGrp="1"/>
          </p:cNvSpPr>
          <p:nvPr>
            <p:ph type="pic" sz="quarter" idx="129"/>
          </p:nvPr>
        </p:nvSpPr>
        <p:spPr/>
      </p:sp>
      <p:sp>
        <p:nvSpPr>
          <p:cNvPr id="203" name="Picture Placeholder 202"/>
          <p:cNvSpPr>
            <a:spLocks noGrp="1"/>
          </p:cNvSpPr>
          <p:nvPr>
            <p:ph type="pic" sz="quarter" idx="130"/>
          </p:nvPr>
        </p:nvSpPr>
        <p:spPr/>
      </p:sp>
      <p:sp>
        <p:nvSpPr>
          <p:cNvPr id="204" name="Picture Placeholder 203"/>
          <p:cNvSpPr>
            <a:spLocks noGrp="1"/>
          </p:cNvSpPr>
          <p:nvPr>
            <p:ph type="pic" sz="quarter" idx="131"/>
          </p:nvPr>
        </p:nvSpPr>
        <p:spPr/>
      </p:sp>
      <p:sp>
        <p:nvSpPr>
          <p:cNvPr id="205" name="Picture Placeholder 204"/>
          <p:cNvSpPr>
            <a:spLocks noGrp="1"/>
          </p:cNvSpPr>
          <p:nvPr>
            <p:ph type="pic" sz="quarter" idx="132"/>
          </p:nvPr>
        </p:nvSpPr>
        <p:spPr/>
      </p:sp>
      <p:sp>
        <p:nvSpPr>
          <p:cNvPr id="206" name="Picture Placeholder 205"/>
          <p:cNvSpPr>
            <a:spLocks noGrp="1"/>
          </p:cNvSpPr>
          <p:nvPr>
            <p:ph type="pic" sz="quarter" idx="133"/>
          </p:nvPr>
        </p:nvSpPr>
        <p:spPr/>
      </p:sp>
      <p:sp>
        <p:nvSpPr>
          <p:cNvPr id="207" name="Picture Placeholder 206"/>
          <p:cNvSpPr>
            <a:spLocks noGrp="1"/>
          </p:cNvSpPr>
          <p:nvPr>
            <p:ph type="pic" sz="quarter" idx="134"/>
          </p:nvPr>
        </p:nvSpPr>
        <p:spPr/>
      </p:sp>
      <p:sp>
        <p:nvSpPr>
          <p:cNvPr id="208" name="Picture Placeholder 207"/>
          <p:cNvSpPr>
            <a:spLocks noGrp="1"/>
          </p:cNvSpPr>
          <p:nvPr>
            <p:ph type="pic" sz="quarter" idx="135"/>
          </p:nvPr>
        </p:nvSpPr>
        <p:spPr/>
      </p:sp>
      <p:sp>
        <p:nvSpPr>
          <p:cNvPr id="209" name="Text Placeholder 208"/>
          <p:cNvSpPr>
            <a:spLocks noGrp="1"/>
          </p:cNvSpPr>
          <p:nvPr>
            <p:ph type="body" sz="quarter" idx="136"/>
          </p:nvPr>
        </p:nvSpPr>
        <p:spPr/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210" name="Text Placeholder 209"/>
          <p:cNvSpPr>
            <a:spLocks noGrp="1"/>
          </p:cNvSpPr>
          <p:nvPr>
            <p:ph type="body" sz="quarter" idx="137"/>
          </p:nvPr>
        </p:nvSpPr>
        <p:spPr/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211" name="Text Placeholder 210"/>
          <p:cNvSpPr>
            <a:spLocks noGrp="1"/>
          </p:cNvSpPr>
          <p:nvPr>
            <p:ph type="body" sz="quarter" idx="138"/>
          </p:nvPr>
        </p:nvSpPr>
        <p:spPr/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212" name="Text Placeholder 211"/>
          <p:cNvSpPr>
            <a:spLocks noGrp="1"/>
          </p:cNvSpPr>
          <p:nvPr>
            <p:ph type="body" sz="quarter" idx="139"/>
          </p:nvPr>
        </p:nvSpPr>
        <p:spPr/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213" name="Text Placeholder 212"/>
          <p:cNvSpPr>
            <a:spLocks noGrp="1"/>
          </p:cNvSpPr>
          <p:nvPr>
            <p:ph type="body" sz="quarter" idx="140"/>
          </p:nvPr>
        </p:nvSpPr>
        <p:spPr/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214" name="Text Placeholder 213"/>
          <p:cNvSpPr>
            <a:spLocks noGrp="1"/>
          </p:cNvSpPr>
          <p:nvPr>
            <p:ph type="body" sz="quarter" idx="141"/>
          </p:nvPr>
        </p:nvSpPr>
        <p:spPr/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215" name="Text Placeholder 214"/>
          <p:cNvSpPr>
            <a:spLocks noGrp="1"/>
          </p:cNvSpPr>
          <p:nvPr>
            <p:ph type="body" sz="quarter" idx="142"/>
          </p:nvPr>
        </p:nvSpPr>
        <p:spPr/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216" name="Text Placeholder 215"/>
          <p:cNvSpPr>
            <a:spLocks noGrp="1"/>
          </p:cNvSpPr>
          <p:nvPr>
            <p:ph type="body" sz="quarter" idx="143"/>
          </p:nvPr>
        </p:nvSpPr>
        <p:spPr/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217" name="Text Placeholder 216"/>
          <p:cNvSpPr>
            <a:spLocks noGrp="1"/>
          </p:cNvSpPr>
          <p:nvPr>
            <p:ph type="body" sz="quarter" idx="144"/>
          </p:nvPr>
        </p:nvSpPr>
        <p:spPr/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218" name="Text Placeholder 217"/>
          <p:cNvSpPr>
            <a:spLocks noGrp="1"/>
          </p:cNvSpPr>
          <p:nvPr>
            <p:ph type="body" sz="quarter" idx="145"/>
          </p:nvPr>
        </p:nvSpPr>
        <p:spPr/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219" name="Text Placeholder 218"/>
          <p:cNvSpPr>
            <a:spLocks noGrp="1"/>
          </p:cNvSpPr>
          <p:nvPr>
            <p:ph type="body" sz="quarter" idx="146"/>
          </p:nvPr>
        </p:nvSpPr>
        <p:spPr/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220" name="Text Placeholder 219"/>
          <p:cNvSpPr>
            <a:spLocks noGrp="1"/>
          </p:cNvSpPr>
          <p:nvPr>
            <p:ph type="body" sz="quarter" idx="147"/>
          </p:nvPr>
        </p:nvSpPr>
        <p:spPr/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221" name="Text Placeholder 220"/>
          <p:cNvSpPr>
            <a:spLocks noGrp="1"/>
          </p:cNvSpPr>
          <p:nvPr>
            <p:ph type="body" sz="quarter" idx="148"/>
          </p:nvPr>
        </p:nvSpPr>
        <p:spPr>
          <a:xfrm>
            <a:off x="20594541" y="7609699"/>
            <a:ext cx="6281539" cy="428684"/>
          </a:xfrm>
        </p:spPr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NEXT STEPS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23" name="Text Placeholder 222"/>
          <p:cNvSpPr>
            <a:spLocks noGrp="1"/>
          </p:cNvSpPr>
          <p:nvPr>
            <p:ph type="body" sz="quarter" idx="150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latin typeface="Arial"/>
                <a:cs typeface="Arial"/>
              </a:rPr>
              <a:t>Kara Brodie, MPhil., </a:t>
            </a:r>
            <a:r>
              <a:rPr lang="en-US" dirty="0">
                <a:latin typeface="Arial"/>
                <a:cs typeface="Arial"/>
              </a:rPr>
              <a:t>Jennifer Edith De </a:t>
            </a:r>
            <a:r>
              <a:rPr lang="en-US" dirty="0" err="1">
                <a:latin typeface="Arial"/>
                <a:cs typeface="Arial"/>
              </a:rPr>
              <a:t>Niro</a:t>
            </a:r>
            <a:r>
              <a:rPr lang="en-US" dirty="0">
                <a:latin typeface="Arial"/>
                <a:cs typeface="Arial"/>
              </a:rPr>
              <a:t>, M.D., Michele Lim, M.D., James Brandt, </a:t>
            </a:r>
            <a:r>
              <a:rPr lang="en-US" dirty="0" smtClean="0">
                <a:latin typeface="Arial"/>
                <a:cs typeface="Arial"/>
              </a:rPr>
              <a:t>M.D., </a:t>
            </a:r>
            <a:r>
              <a:rPr lang="en-US" dirty="0">
                <a:latin typeface="Arial"/>
                <a:cs typeface="Arial"/>
              </a:rPr>
              <a:t>Mitch </a:t>
            </a:r>
            <a:r>
              <a:rPr lang="en-US" dirty="0" err="1">
                <a:latin typeface="Arial"/>
                <a:cs typeface="Arial"/>
              </a:rPr>
              <a:t>Watnik</a:t>
            </a:r>
            <a:r>
              <a:rPr lang="en-US" dirty="0">
                <a:latin typeface="Arial"/>
                <a:cs typeface="Arial"/>
              </a:rPr>
              <a:t>, PhD., </a:t>
            </a:r>
            <a:r>
              <a:rPr lang="en-US" dirty="0" err="1" smtClean="0">
                <a:latin typeface="Arial"/>
                <a:cs typeface="Arial"/>
              </a:rPr>
              <a:t>Ilana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Traynis</a:t>
            </a:r>
            <a:r>
              <a:rPr lang="en-US" dirty="0" smtClean="0">
                <a:latin typeface="Arial"/>
                <a:cs typeface="Arial"/>
              </a:rPr>
              <a:t>, M.D. 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24" name="Text Placeholder 223"/>
          <p:cNvSpPr>
            <a:spLocks noGrp="1"/>
          </p:cNvSpPr>
          <p:nvPr>
            <p:ph type="body" sz="quarter" idx="184"/>
          </p:nvPr>
        </p:nvSpPr>
        <p:spPr/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University of California – Davis, School of Medicine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25" name="Text Placeholder 224"/>
          <p:cNvSpPr>
            <a:spLocks noGrp="1"/>
          </p:cNvSpPr>
          <p:nvPr>
            <p:ph type="body" sz="quarter" idx="185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>
                <a:latin typeface="Arial"/>
                <a:cs typeface="Arial"/>
              </a:rPr>
              <a:t>Does prior clear corneal phacoemulsification increase failure rate for </a:t>
            </a:r>
            <a:r>
              <a:rPr lang="en-US" dirty="0" err="1">
                <a:latin typeface="Arial"/>
                <a:cs typeface="Arial"/>
              </a:rPr>
              <a:t>trabeculectomy</a:t>
            </a:r>
            <a:r>
              <a:rPr lang="en-US" dirty="0" smtClean="0">
                <a:latin typeface="Arial"/>
                <a:cs typeface="Arial"/>
              </a:rPr>
              <a:t>?</a:t>
            </a:r>
            <a:endParaRPr lang="en-US" dirty="0">
              <a:latin typeface="Arial"/>
              <a:cs typeface="Arial"/>
            </a:endParaRPr>
          </a:p>
        </p:txBody>
      </p:sp>
      <p:pic>
        <p:nvPicPr>
          <p:cNvPr id="58" name="Picture 57" descr="Picture 5.png"/>
          <p:cNvPicPr>
            <a:picLocks noChangeAspect="1"/>
          </p:cNvPicPr>
          <p:nvPr/>
        </p:nvPicPr>
        <p:blipFill>
          <a:blip r:embed="rId3"/>
          <a:srcRect t="10870" b="18386"/>
          <a:stretch>
            <a:fillRect/>
          </a:stretch>
        </p:blipFill>
        <p:spPr>
          <a:xfrm>
            <a:off x="588660" y="7948087"/>
            <a:ext cx="6273800" cy="163665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5702231" y="9293928"/>
            <a:ext cx="184666" cy="8463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Arial"/>
              <a:cs typeface="Arial"/>
            </a:endParaRPr>
          </a:p>
        </p:txBody>
      </p:sp>
      <p:sp>
        <p:nvSpPr>
          <p:cNvPr id="61" name="Text Placeholder 177"/>
          <p:cNvSpPr txBox="1">
            <a:spLocks/>
          </p:cNvSpPr>
          <p:nvPr/>
        </p:nvSpPr>
        <p:spPr>
          <a:xfrm>
            <a:off x="14058900" y="2642237"/>
            <a:ext cx="6286500" cy="428684"/>
          </a:xfrm>
          <a:prstGeom prst="rect">
            <a:avLst/>
          </a:prstGeom>
          <a:noFill/>
        </p:spPr>
        <p:txBody>
          <a:bodyPr lIns="52249" tIns="52249" rIns="52249" bIns="52249" anchor="ctr" anchorCtr="0">
            <a:spAutoFit/>
          </a:bodyPr>
          <a:lstStyle>
            <a:lvl1pPr marL="940479" indent="-940479" algn="ctr" defTabSz="2507943" rtl="0" eaLnBrk="1" latinLnBrk="0" hangingPunct="1">
              <a:spcBef>
                <a:spcPct val="20000"/>
              </a:spcBef>
              <a:buFont typeface="Arial" pitchFamily="34" charset="0"/>
              <a:buNone/>
              <a:defRPr sz="2100" b="1" u="sng" kern="1200" baseline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037704" indent="-783732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7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134929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88901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642872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896844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150815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404787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658758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Arial"/>
                <a:cs typeface="Arial"/>
              </a:rPr>
              <a:t>RESULTS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702231" y="5022185"/>
            <a:ext cx="184666" cy="8463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58900" y="5265949"/>
            <a:ext cx="6133108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911462" y="9293928"/>
            <a:ext cx="6178157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Arial"/>
              <a:cs typeface="Arial"/>
            </a:endParaRPr>
          </a:p>
        </p:txBody>
      </p:sp>
      <p:graphicFrame>
        <p:nvGraphicFramePr>
          <p:cNvPr id="8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0283128"/>
              </p:ext>
            </p:extLst>
          </p:nvPr>
        </p:nvGraphicFramePr>
        <p:xfrm>
          <a:off x="14058900" y="5108852"/>
          <a:ext cx="6030719" cy="24317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3" name="Table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4106591"/>
              </p:ext>
            </p:extLst>
          </p:nvPr>
        </p:nvGraphicFramePr>
        <p:xfrm>
          <a:off x="14058900" y="8107701"/>
          <a:ext cx="6011602" cy="2834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2933"/>
                <a:gridCol w="638181"/>
                <a:gridCol w="1028902"/>
                <a:gridCol w="1276359"/>
                <a:gridCol w="690277"/>
                <a:gridCol w="1054950"/>
              </a:tblGrid>
              <a:tr h="25902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Pseudophakic</a:t>
                      </a:r>
                      <a:r>
                        <a:rPr lang="en-US" sz="1600" baseline="0" dirty="0" smtClean="0"/>
                        <a:t> Eyes (n= 33)</a:t>
                      </a:r>
                      <a:endParaRPr lang="en-US" sz="1600" b="1" dirty="0">
                        <a:solidFill>
                          <a:srgbClr val="262673"/>
                        </a:solidFill>
                      </a:endParaRPr>
                    </a:p>
                  </a:txBody>
                  <a:tcPr marR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26267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26267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Phakic</a:t>
                      </a:r>
                      <a:r>
                        <a:rPr lang="en-US" sz="1600" dirty="0" smtClean="0"/>
                        <a:t> Eyes (n= 105)</a:t>
                      </a:r>
                      <a:endParaRPr lang="en-US" sz="1600" b="1" dirty="0">
                        <a:solidFill>
                          <a:srgbClr val="262673"/>
                        </a:solidFill>
                      </a:endParaRPr>
                    </a:p>
                  </a:txBody>
                  <a:tcPr marR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26267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26267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</a:tr>
              <a:tr h="237435">
                <a:tc>
                  <a:txBody>
                    <a:bodyPr/>
                    <a:lstStyle>
                      <a:lvl1pPr marL="0" algn="l" defTabSz="2507943" rtl="0" eaLnBrk="1" latinLnBrk="0" hangingPunct="1">
                        <a:defRPr sz="49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1253972" algn="l" defTabSz="2507943" rtl="0" eaLnBrk="1" latinLnBrk="0" hangingPunct="1">
                        <a:defRPr sz="49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2507943" algn="l" defTabSz="2507943" rtl="0" eaLnBrk="1" latinLnBrk="0" hangingPunct="1">
                        <a:defRPr sz="49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3761915" algn="l" defTabSz="2507943" rtl="0" eaLnBrk="1" latinLnBrk="0" hangingPunct="1">
                        <a:defRPr sz="49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5015886" algn="l" defTabSz="2507943" rtl="0" eaLnBrk="1" latinLnBrk="0" hangingPunct="1">
                        <a:defRPr sz="49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6269858" algn="l" defTabSz="2507943" rtl="0" eaLnBrk="1" latinLnBrk="0" hangingPunct="1">
                        <a:defRPr sz="49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7523830" algn="l" defTabSz="2507943" rtl="0" eaLnBrk="1" latinLnBrk="0" hangingPunct="1">
                        <a:defRPr sz="49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8777801" algn="l" defTabSz="2507943" rtl="0" eaLnBrk="1" latinLnBrk="0" hangingPunct="1">
                        <a:defRPr sz="49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10031773" algn="l" defTabSz="2507943" rtl="0" eaLnBrk="1" latinLnBrk="0" hangingPunct="1">
                        <a:defRPr sz="49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r>
                        <a:rPr lang="en-US" sz="1600" dirty="0" smtClean="0"/>
                        <a:t>Reason</a:t>
                      </a:r>
                      <a:endParaRPr lang="en-US" sz="1600" b="0" dirty="0">
                        <a:solidFill>
                          <a:srgbClr val="262673"/>
                        </a:solidFill>
                      </a:endParaRPr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2507943" rtl="0" eaLnBrk="1" latinLnBrk="0" hangingPunct="1">
                        <a:defRPr sz="49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1253972" algn="l" defTabSz="2507943" rtl="0" eaLnBrk="1" latinLnBrk="0" hangingPunct="1">
                        <a:defRPr sz="49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2507943" algn="l" defTabSz="2507943" rtl="0" eaLnBrk="1" latinLnBrk="0" hangingPunct="1">
                        <a:defRPr sz="49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3761915" algn="l" defTabSz="2507943" rtl="0" eaLnBrk="1" latinLnBrk="0" hangingPunct="1">
                        <a:defRPr sz="49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5015886" algn="l" defTabSz="2507943" rtl="0" eaLnBrk="1" latinLnBrk="0" hangingPunct="1">
                        <a:defRPr sz="49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6269858" algn="l" defTabSz="2507943" rtl="0" eaLnBrk="1" latinLnBrk="0" hangingPunct="1">
                        <a:defRPr sz="49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7523830" algn="l" defTabSz="2507943" rtl="0" eaLnBrk="1" latinLnBrk="0" hangingPunct="1">
                        <a:defRPr sz="49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8777801" algn="l" defTabSz="2507943" rtl="0" eaLnBrk="1" latinLnBrk="0" hangingPunct="1">
                        <a:defRPr sz="49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10031773" algn="l" defTabSz="2507943" rtl="0" eaLnBrk="1" latinLnBrk="0" hangingPunct="1">
                        <a:defRPr sz="49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pPr algn="ctr"/>
                      <a:r>
                        <a:rPr lang="en-US" sz="1600" dirty="0" smtClean="0"/>
                        <a:t>Total</a:t>
                      </a:r>
                      <a:endParaRPr lang="en-US" sz="1600" b="0" dirty="0">
                        <a:solidFill>
                          <a:srgbClr val="262673"/>
                        </a:solidFill>
                      </a:endParaRPr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2507943" rtl="0" eaLnBrk="1" latinLnBrk="0" hangingPunct="1">
                        <a:defRPr sz="49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1253972" algn="l" defTabSz="2507943" rtl="0" eaLnBrk="1" latinLnBrk="0" hangingPunct="1">
                        <a:defRPr sz="49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2507943" algn="l" defTabSz="2507943" rtl="0" eaLnBrk="1" latinLnBrk="0" hangingPunct="1">
                        <a:defRPr sz="49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3761915" algn="l" defTabSz="2507943" rtl="0" eaLnBrk="1" latinLnBrk="0" hangingPunct="1">
                        <a:defRPr sz="49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5015886" algn="l" defTabSz="2507943" rtl="0" eaLnBrk="1" latinLnBrk="0" hangingPunct="1">
                        <a:defRPr sz="49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6269858" algn="l" defTabSz="2507943" rtl="0" eaLnBrk="1" latinLnBrk="0" hangingPunct="1">
                        <a:defRPr sz="49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7523830" algn="l" defTabSz="2507943" rtl="0" eaLnBrk="1" latinLnBrk="0" hangingPunct="1">
                        <a:defRPr sz="49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8777801" algn="l" defTabSz="2507943" rtl="0" eaLnBrk="1" latinLnBrk="0" hangingPunct="1">
                        <a:defRPr sz="49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10031773" algn="l" defTabSz="2507943" rtl="0" eaLnBrk="1" latinLnBrk="0" hangingPunct="1">
                        <a:defRPr sz="49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pPr algn="ctr"/>
                      <a:r>
                        <a:rPr lang="en-US" sz="1600" dirty="0" smtClean="0"/>
                        <a:t>Percent</a:t>
                      </a:r>
                      <a:endParaRPr lang="en-US" sz="1600" b="0" dirty="0">
                        <a:solidFill>
                          <a:srgbClr val="262673"/>
                        </a:solidFill>
                      </a:endParaRPr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Reason</a:t>
                      </a:r>
                      <a:endParaRPr lang="en-US" sz="1600" b="0" dirty="0">
                        <a:solidFill>
                          <a:srgbClr val="262673"/>
                        </a:solidFill>
                      </a:endParaRPr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Total</a:t>
                      </a:r>
                      <a:endParaRPr lang="en-US" sz="1600" b="0" dirty="0">
                        <a:solidFill>
                          <a:srgbClr val="262673"/>
                        </a:solidFill>
                      </a:endParaRPr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Percent</a:t>
                      </a:r>
                      <a:endParaRPr lang="en-US" sz="1600" dirty="0">
                        <a:solidFill>
                          <a:srgbClr val="262673"/>
                        </a:solidFill>
                      </a:endParaRPr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</a:tr>
              <a:tr h="237435">
                <a:tc>
                  <a:txBody>
                    <a:bodyPr/>
                    <a:lstStyle>
                      <a:lvl1pPr marL="0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1253972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2507943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3761915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5015886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6269858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7523830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8777801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10031773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r>
                        <a:rPr lang="en-US" sz="1600" dirty="0" smtClean="0"/>
                        <a:t>IOP too high</a:t>
                      </a:r>
                      <a:endParaRPr lang="en-US" sz="1600" dirty="0"/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1253972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2507943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3761915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5015886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6269858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7523830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8777801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10031773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1253972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2507943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3761915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5015886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6269858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7523830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8777801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10031773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pPr algn="ctr"/>
                      <a:r>
                        <a:rPr lang="en-US" sz="1600" dirty="0" smtClean="0"/>
                        <a:t>3%</a:t>
                      </a:r>
                      <a:endParaRPr lang="en-US" sz="1600" dirty="0"/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IOP too high</a:t>
                      </a:r>
                      <a:endParaRPr lang="en-US" sz="1600" dirty="0"/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6.6%</a:t>
                      </a:r>
                      <a:endParaRPr lang="en-US" sz="1600" dirty="0"/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</a:tr>
              <a:tr h="237435">
                <a:tc>
                  <a:txBody>
                    <a:bodyPr/>
                    <a:lstStyle>
                      <a:lvl1pPr marL="0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1253972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2507943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3761915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5015886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6269858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7523830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8777801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10031773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r>
                        <a:rPr lang="en-US" sz="1600" dirty="0" smtClean="0"/>
                        <a:t>IOP</a:t>
                      </a:r>
                      <a:r>
                        <a:rPr lang="en-US" sz="1600" baseline="0" dirty="0" smtClean="0"/>
                        <a:t> too low</a:t>
                      </a:r>
                      <a:endParaRPr lang="en-US" sz="1600" dirty="0"/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1253972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2507943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3761915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5015886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6269858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7523830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8777801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10031773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1253972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2507943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3761915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5015886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6269858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7523830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8777801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10031773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pPr algn="ctr"/>
                      <a:endParaRPr lang="en-US" sz="1600" dirty="0"/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IOP</a:t>
                      </a:r>
                      <a:r>
                        <a:rPr lang="en-US" sz="1600" baseline="0" dirty="0" smtClean="0"/>
                        <a:t> too low</a:t>
                      </a:r>
                      <a:endParaRPr lang="en-US" sz="1600" dirty="0"/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4.7%</a:t>
                      </a:r>
                      <a:endParaRPr lang="en-US" sz="1600" dirty="0"/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</a:tr>
              <a:tr h="582795">
                <a:tc>
                  <a:txBody>
                    <a:bodyPr/>
                    <a:lstStyle>
                      <a:lvl1pPr marL="0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1253972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2507943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3761915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5015886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6269858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7523830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8777801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10031773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r>
                        <a:rPr lang="en-US" sz="1600" dirty="0" smtClean="0"/>
                        <a:t>Additional Glaucoma</a:t>
                      </a:r>
                      <a:r>
                        <a:rPr lang="en-US" sz="1600" baseline="0" dirty="0" smtClean="0"/>
                        <a:t> surgery</a:t>
                      </a:r>
                      <a:r>
                        <a:rPr lang="en-US" sz="1600" dirty="0" smtClean="0"/>
                        <a:t> </a:t>
                      </a:r>
                      <a:endParaRPr lang="en-US" sz="1600" dirty="0"/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1253972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2507943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3761915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5015886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6269858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7523830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8777801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10031773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pPr algn="ctr"/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1253972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2507943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3761915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5015886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6269858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7523830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8777801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10031773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pPr algn="ctr"/>
                      <a:r>
                        <a:rPr lang="en-US" sz="1600" dirty="0" smtClean="0"/>
                        <a:t>15.2%</a:t>
                      </a:r>
                      <a:endParaRPr lang="en-US" sz="1600" dirty="0"/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Additional Glaucoma</a:t>
                      </a:r>
                      <a:r>
                        <a:rPr lang="en-US" sz="1600" baseline="0" dirty="0" smtClean="0"/>
                        <a:t> surgery</a:t>
                      </a:r>
                      <a:r>
                        <a:rPr lang="en-US" sz="1600" dirty="0" smtClean="0"/>
                        <a:t> </a:t>
                      </a:r>
                      <a:endParaRPr lang="en-US" sz="1600" dirty="0"/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13</a:t>
                      </a:r>
                      <a:endParaRPr lang="en-US" sz="1600" dirty="0"/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12.4%</a:t>
                      </a:r>
                      <a:endParaRPr lang="en-US" sz="1600" dirty="0"/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</a:tr>
              <a:tr h="193841">
                <a:tc>
                  <a:txBody>
                    <a:bodyPr/>
                    <a:lstStyle>
                      <a:lvl1pPr marL="0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1253972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2507943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3761915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5015886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6269858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7523830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8777801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10031773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r>
                        <a:rPr lang="en-US" sz="1600" dirty="0" smtClean="0"/>
                        <a:t>NLP</a:t>
                      </a:r>
                      <a:endParaRPr lang="en-US" sz="1600" dirty="0"/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1253972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2507943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3761915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5015886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6269858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7523830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8777801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10031773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1253972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2507943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3761915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5015886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6269858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7523830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8777801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10031773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pPr algn="ctr"/>
                      <a:endParaRPr lang="en-US" sz="1600" dirty="0"/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NLP</a:t>
                      </a:r>
                      <a:endParaRPr lang="en-US" sz="1600" dirty="0"/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1%</a:t>
                      </a:r>
                      <a:endParaRPr lang="en-US" sz="1600" dirty="0"/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</a:tr>
              <a:tr h="237435">
                <a:tc>
                  <a:txBody>
                    <a:bodyPr/>
                    <a:lstStyle>
                      <a:lvl1pPr marL="0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1253972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2507943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3761915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5015886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6269858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7523830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8777801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10031773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pPr algn="r"/>
                      <a:r>
                        <a:rPr lang="en-US" sz="1600" dirty="0" smtClean="0"/>
                        <a:t>Total:</a:t>
                      </a:r>
                      <a:endParaRPr lang="en-US" sz="1600" b="1" dirty="0"/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1253972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2507943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3761915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5015886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6269858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7523830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8777801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10031773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US" sz="1600" b="1" dirty="0"/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1253972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2507943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3761915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5015886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6269858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7523830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8777801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10031773" algn="l" defTabSz="2507943" rtl="0" eaLnBrk="1" latinLnBrk="0" hangingPunct="1">
                        <a:defRPr sz="49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pPr algn="ctr"/>
                      <a:r>
                        <a:rPr lang="en-US" sz="1600" dirty="0" smtClean="0"/>
                        <a:t>18.2%</a:t>
                      </a:r>
                      <a:endParaRPr lang="en-US" sz="1600" b="1" dirty="0"/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Total:</a:t>
                      </a:r>
                      <a:endParaRPr lang="en-US" sz="1600" b="1" dirty="0"/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26</a:t>
                      </a:r>
                      <a:endParaRPr lang="en-US" sz="1600" b="1" dirty="0"/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24.7%</a:t>
                      </a:r>
                      <a:endParaRPr lang="en-US" sz="1600" b="1" dirty="0"/>
                    </a:p>
                  </a:txBody>
                  <a:tcPr marR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5338683" y="7720973"/>
            <a:ext cx="2963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Arial"/>
                <a:cs typeface="Arial"/>
              </a:rPr>
              <a:t>Table </a:t>
            </a:r>
            <a:r>
              <a:rPr lang="en-US" sz="1600" b="1" dirty="0" smtClean="0">
                <a:latin typeface="Arial"/>
                <a:cs typeface="Arial"/>
              </a:rPr>
              <a:t>1.  </a:t>
            </a:r>
            <a:r>
              <a:rPr lang="en-US" sz="1600" b="1" dirty="0" smtClean="0">
                <a:latin typeface="Arial"/>
                <a:cs typeface="Arial"/>
              </a:rPr>
              <a:t>Reasons for Failure</a:t>
            </a:r>
            <a:endParaRPr lang="en-US" sz="1600" b="1" dirty="0">
              <a:latin typeface="Arial"/>
              <a:cs typeface="Arial"/>
            </a:endParaRPr>
          </a:p>
        </p:txBody>
      </p:sp>
      <p:pic>
        <p:nvPicPr>
          <p:cNvPr id="99" name="Content Placeholder 8" descr="Picture 1.png"/>
          <p:cNvPicPr>
            <a:picLocks noChangeAspect="1"/>
          </p:cNvPicPr>
          <p:nvPr/>
        </p:nvPicPr>
        <p:blipFill>
          <a:blip r:embed="rId5"/>
          <a:srcRect l="-22760" r="-22760"/>
          <a:stretch>
            <a:fillRect/>
          </a:stretch>
        </p:blipFill>
        <p:spPr>
          <a:xfrm>
            <a:off x="12691363" y="11247626"/>
            <a:ext cx="8793868" cy="4548551"/>
          </a:xfrm>
          <a:prstGeom prst="roundRect">
            <a:avLst>
              <a:gd name="adj" fmla="val 15682"/>
            </a:avLst>
          </a:prstGeom>
        </p:spPr>
      </p:pic>
      <p:sp>
        <p:nvSpPr>
          <p:cNvPr id="22" name="TextBox 21"/>
          <p:cNvSpPr txBox="1"/>
          <p:nvPr/>
        </p:nvSpPr>
        <p:spPr>
          <a:xfrm rot="16200000">
            <a:off x="13622327" y="13020713"/>
            <a:ext cx="1880701" cy="369332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Arial"/>
                <a:cs typeface="Arial"/>
              </a:rPr>
              <a:t>Success Rate</a:t>
            </a:r>
            <a:endParaRPr lang="en-US" sz="1800" dirty="0">
              <a:latin typeface="Arial"/>
              <a:cs typeface="Arial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6480868" y="15095464"/>
            <a:ext cx="1820886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/>
                <a:cs typeface="Arial"/>
              </a:rPr>
              <a:t>Time (years)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07979" y="9841026"/>
            <a:ext cx="626209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/>
                <a:cs typeface="Arial"/>
              </a:rPr>
              <a:t>       </a:t>
            </a:r>
            <a:r>
              <a:rPr lang="en-US" sz="1600" dirty="0">
                <a:latin typeface="Arial"/>
                <a:cs typeface="Arial"/>
              </a:rPr>
              <a:t>However, another study</a:t>
            </a:r>
            <a:r>
              <a:rPr lang="en-US" sz="1600" baseline="30000" dirty="0">
                <a:latin typeface="Arial"/>
                <a:cs typeface="Arial"/>
              </a:rPr>
              <a:t>2</a:t>
            </a:r>
            <a:r>
              <a:rPr lang="en-US" sz="1600" dirty="0">
                <a:latin typeface="Arial"/>
                <a:cs typeface="Arial"/>
              </a:rPr>
              <a:t>, which compared similar groups showed no statistically significant difference in intraocular pressure (IOP) outcomes.  Shortcomings of </a:t>
            </a:r>
            <a:r>
              <a:rPr lang="en-US" sz="1600" dirty="0" smtClean="0">
                <a:latin typeface="Arial"/>
                <a:cs typeface="Arial"/>
              </a:rPr>
              <a:t>the two studies include that cataract </a:t>
            </a:r>
            <a:r>
              <a:rPr lang="en-US" sz="1600" dirty="0">
                <a:latin typeface="Arial"/>
                <a:cs typeface="Arial"/>
              </a:rPr>
              <a:t>surgery in the first study involved a </a:t>
            </a:r>
            <a:r>
              <a:rPr lang="en-US" sz="1600" dirty="0" err="1">
                <a:latin typeface="Arial"/>
                <a:cs typeface="Arial"/>
              </a:rPr>
              <a:t>conjunctival</a:t>
            </a:r>
            <a:r>
              <a:rPr lang="en-US" sz="1600" dirty="0">
                <a:latin typeface="Arial"/>
                <a:cs typeface="Arial"/>
              </a:rPr>
              <a:t> incision, and </a:t>
            </a:r>
            <a:r>
              <a:rPr lang="en-US" sz="1600" dirty="0" err="1">
                <a:latin typeface="Arial"/>
                <a:cs typeface="Arial"/>
              </a:rPr>
              <a:t>trabeculectomy</a:t>
            </a:r>
            <a:r>
              <a:rPr lang="en-US" sz="1600" dirty="0">
                <a:latin typeface="Arial"/>
                <a:cs typeface="Arial"/>
              </a:rPr>
              <a:t> surgery in the second study did not involve the use of anti-metabolite (anti-scarring) medications which are now used ubiquitously</a:t>
            </a:r>
            <a:r>
              <a:rPr lang="en-US" sz="1600" dirty="0" smtClean="0">
                <a:latin typeface="Arial"/>
                <a:cs typeface="Arial"/>
              </a:rPr>
              <a:t>.</a:t>
            </a:r>
          </a:p>
          <a:p>
            <a:endParaRPr lang="en-US" sz="1600" dirty="0">
              <a:latin typeface="Arial"/>
              <a:cs typeface="Arial"/>
            </a:endParaRPr>
          </a:p>
          <a:p>
            <a:r>
              <a:rPr lang="en-US" sz="1600" dirty="0">
                <a:latin typeface="Arial"/>
                <a:cs typeface="Arial"/>
              </a:rPr>
              <a:t> </a:t>
            </a:r>
            <a:r>
              <a:rPr lang="en-US" sz="1600" dirty="0" smtClean="0">
                <a:latin typeface="Arial"/>
                <a:cs typeface="Arial"/>
              </a:rPr>
              <a:t>       Our </a:t>
            </a:r>
            <a:r>
              <a:rPr lang="en-US" sz="1600" dirty="0">
                <a:latin typeface="Arial"/>
                <a:cs typeface="Arial"/>
              </a:rPr>
              <a:t>study is a retrospective study that compares the IOP outcomes of patients undergoing </a:t>
            </a:r>
            <a:r>
              <a:rPr lang="en-US" sz="1600" dirty="0" err="1">
                <a:latin typeface="Arial"/>
                <a:cs typeface="Arial"/>
              </a:rPr>
              <a:t>trabeculectomy</a:t>
            </a:r>
            <a:r>
              <a:rPr lang="en-US" sz="1600" dirty="0">
                <a:latin typeface="Arial"/>
                <a:cs typeface="Arial"/>
              </a:rPr>
              <a:t> surgery with anti-metabolite in patients who are </a:t>
            </a:r>
            <a:r>
              <a:rPr lang="en-US" sz="1600" dirty="0" err="1">
                <a:latin typeface="Arial"/>
                <a:cs typeface="Arial"/>
              </a:rPr>
              <a:t>phakic</a:t>
            </a:r>
            <a:r>
              <a:rPr lang="en-US" sz="1600" dirty="0">
                <a:latin typeface="Arial"/>
                <a:cs typeface="Arial"/>
              </a:rPr>
              <a:t> and in those who are pseudo-</a:t>
            </a:r>
            <a:r>
              <a:rPr lang="en-US" sz="1600" dirty="0" err="1">
                <a:latin typeface="Arial"/>
                <a:cs typeface="Arial"/>
              </a:rPr>
              <a:t>phakic</a:t>
            </a:r>
            <a:r>
              <a:rPr lang="en-US" sz="1600" dirty="0">
                <a:latin typeface="Arial"/>
                <a:cs typeface="Arial"/>
              </a:rPr>
              <a:t> after clear corneal cataract surgery (no </a:t>
            </a:r>
            <a:r>
              <a:rPr lang="en-US" sz="1600" dirty="0" err="1">
                <a:latin typeface="Arial"/>
                <a:cs typeface="Arial"/>
              </a:rPr>
              <a:t>conjunctival</a:t>
            </a:r>
            <a:r>
              <a:rPr lang="en-US" sz="1600" dirty="0">
                <a:latin typeface="Arial"/>
                <a:cs typeface="Arial"/>
              </a:rPr>
              <a:t> incision).</a:t>
            </a:r>
          </a:p>
          <a:p>
            <a:r>
              <a:rPr lang="en-US" sz="1600" dirty="0" smtClean="0">
                <a:latin typeface="Arial"/>
                <a:cs typeface="Arial"/>
              </a:rPr>
              <a:t> </a:t>
            </a:r>
            <a:endParaRPr lang="en-US" sz="1600" dirty="0">
              <a:latin typeface="Arial"/>
              <a:cs typeface="Arial"/>
            </a:endParaRPr>
          </a:p>
        </p:txBody>
      </p:sp>
      <p:pic>
        <p:nvPicPr>
          <p:cNvPr id="27" name="Picture Placeholder 26"/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6"/>
          <a:srcRect l="-21857" r="-21857"/>
          <a:stretch/>
        </p:blipFill>
        <p:spPr>
          <a:xfrm>
            <a:off x="419100" y="219075"/>
            <a:ext cx="2914650" cy="2092325"/>
          </a:xfrm>
        </p:spPr>
      </p:pic>
      <p:pic>
        <p:nvPicPr>
          <p:cNvPr id="29" name="Picture Placeholder 28"/>
          <p:cNvPicPr>
            <a:picLocks noGrp="1" noChangeAspect="1"/>
          </p:cNvPicPr>
          <p:nvPr>
            <p:ph type="pic" sz="quarter" idx="18"/>
          </p:nvPr>
        </p:nvPicPr>
        <p:blipFill>
          <a:blip r:embed="rId7"/>
          <a:srcRect t="-31090" b="-31090"/>
          <a:stretch>
            <a:fillRect/>
          </a:stretch>
        </p:blipFill>
        <p:spPr>
          <a:xfrm>
            <a:off x="23809806" y="455870"/>
            <a:ext cx="3571394" cy="1625600"/>
          </a:xfrm>
        </p:spPr>
      </p:pic>
      <p:sp>
        <p:nvSpPr>
          <p:cNvPr id="226" name="TextBox 225"/>
          <p:cNvSpPr txBox="1"/>
          <p:nvPr/>
        </p:nvSpPr>
        <p:spPr>
          <a:xfrm>
            <a:off x="23540799" y="13628884"/>
            <a:ext cx="184666" cy="8463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Arial"/>
              <a:cs typeface="Arial"/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22172706" y="13327227"/>
            <a:ext cx="184666" cy="8463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Arial"/>
              <a:cs typeface="Arial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8"/>
          </p:nvPr>
        </p:nvSpPr>
        <p:spPr/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5438943" y="11280941"/>
            <a:ext cx="9328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Arial"/>
                <a:cs typeface="Arial"/>
              </a:rPr>
              <a:t>Figure </a:t>
            </a:r>
            <a:r>
              <a:rPr lang="en-US" sz="1400" b="1" dirty="0">
                <a:latin typeface="Arial"/>
                <a:cs typeface="Arial"/>
              </a:rPr>
              <a:t>3</a:t>
            </a:r>
            <a:r>
              <a:rPr lang="en-US" sz="1400" b="1" dirty="0" smtClean="0">
                <a:latin typeface="Arial"/>
                <a:cs typeface="Arial"/>
              </a:rPr>
              <a:t>.  </a:t>
            </a:r>
            <a:endParaRPr lang="en-US" sz="1400" b="1" dirty="0">
              <a:latin typeface="Arial"/>
              <a:cs typeface="Arial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55159" y="7317311"/>
            <a:ext cx="629546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/>
                <a:cs typeface="Arial"/>
              </a:rPr>
              <a:t>Figure 1.  Comparative Success Rates between </a:t>
            </a:r>
          </a:p>
          <a:p>
            <a:pPr algn="ctr"/>
            <a:r>
              <a:rPr lang="en-US" sz="1600" b="1" dirty="0" err="1" smtClean="0">
                <a:latin typeface="Arial"/>
                <a:cs typeface="Arial"/>
              </a:rPr>
              <a:t>Phakic</a:t>
            </a:r>
            <a:r>
              <a:rPr lang="en-US" sz="1600" b="1" dirty="0" smtClean="0">
                <a:latin typeface="Arial"/>
                <a:cs typeface="Arial"/>
              </a:rPr>
              <a:t> and </a:t>
            </a:r>
            <a:r>
              <a:rPr lang="en-US" sz="1600" b="1" dirty="0" err="1" smtClean="0">
                <a:latin typeface="Arial"/>
                <a:cs typeface="Arial"/>
              </a:rPr>
              <a:t>Pseudophakic</a:t>
            </a:r>
            <a:r>
              <a:rPr lang="en-US" sz="1600" b="1" dirty="0" smtClean="0">
                <a:latin typeface="Arial"/>
                <a:cs typeface="Arial"/>
              </a:rPr>
              <a:t> Eyes</a:t>
            </a:r>
            <a:r>
              <a:rPr lang="en-US" sz="1600" b="1" baseline="30000" dirty="0" smtClean="0">
                <a:latin typeface="Arial"/>
                <a:cs typeface="Arial"/>
              </a:rPr>
              <a:t>1</a:t>
            </a:r>
            <a:endParaRPr lang="en-US" sz="16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17310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osterPresentations.com-36x60-Template-V3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lassic 3 Columns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lassic - Wide Center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PosterPresentations.com-36x60-Template-V3</Template>
  <TotalTime>736</TotalTime>
  <Words>1096</Words>
  <Application>Microsoft Macintosh PowerPoint</Application>
  <PresentationFormat>Custom</PresentationFormat>
  <Paragraphs>121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PosterPresentations.com-36x60-Template-V3</vt:lpstr>
      <vt:lpstr>1_Classic 3 Columns</vt:lpstr>
      <vt:lpstr>Classic - Wide Center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cp:lastModifiedBy>Kara Brodie</cp:lastModifiedBy>
  <cp:revision>58</cp:revision>
  <dcterms:created xsi:type="dcterms:W3CDTF">2012-02-06T18:46:22Z</dcterms:created>
  <dcterms:modified xsi:type="dcterms:W3CDTF">2016-02-22T23:53:16Z</dcterms:modified>
</cp:coreProperties>
</file>