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9" r:id="rId4"/>
  </p:sldMasterIdLst>
  <p:notesMasterIdLst>
    <p:notesMasterId r:id="rId6"/>
  </p:notesMasterIdLst>
  <p:sldIdLst>
    <p:sldId id="260" r:id="rId5"/>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855"/>
    <a:srgbClr val="C9970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477" autoAdjust="0"/>
    <p:restoredTop sz="95016" autoAdjust="0"/>
  </p:normalViewPr>
  <p:slideViewPr>
    <p:cSldViewPr snapToGrid="0" snapToObjects="1" showGuides="1">
      <p:cViewPr>
        <p:scale>
          <a:sx n="37" d="100"/>
          <a:sy n="37" d="100"/>
        </p:scale>
        <p:origin x="-1600" y="-656"/>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shleyclark:Library:Containers:com.apple.mail:Data:Library:Mail%20Downloads:9418D645-FFED-4EEA-A4ED-C0C52FFAB88C:LCFFA%2010.19.16%20WB.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shleyclark:Library:Containers:com.apple.mail:Data:Library:Mail%20Downloads:9418D645-FFED-4EEA-A4ED-C0C52FFAB88C:LCFFA%2010.19.16%20WB.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shleyclark:Library:Containers:com.apple.mail:Data:Library:Mail%20Downloads:9418D645-FFED-4EEA-A4ED-C0C52FFAB88C:LCFFA%2010.19.16%20WB.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u="sng"/>
            </a:pPr>
            <a:r>
              <a:rPr lang="en-US" u="sng"/>
              <a:t>AdipoRed</a:t>
            </a:r>
          </a:p>
        </c:rich>
      </c:tx>
      <c:layout/>
      <c:overlay val="0"/>
    </c:title>
    <c:autoTitleDeleted val="0"/>
    <c:plotArea>
      <c:layout/>
      <c:barChart>
        <c:barDir val="col"/>
        <c:grouping val="clustered"/>
        <c:varyColors val="0"/>
        <c:ser>
          <c:idx val="0"/>
          <c:order val="0"/>
          <c:spPr>
            <a:solidFill>
              <a:srgbClr val="595959"/>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errBars>
            <c:errBarType val="plus"/>
            <c:errValType val="cust"/>
            <c:noEndCap val="0"/>
            <c:plus>
              <c:numRef>
                <c:f>'Macintosh HD:Volumes:shared:labs:Isseroff Lab:Waqas Burney:Final Papers:FFA:[FFA AdipoRed Analysis_RKS_WB_10.29.15.xlsx]Sheet1'!$B$4:$H$4</c:f>
                <c:numCache>
                  <c:formatCode>General</c:formatCode>
                  <c:ptCount val="7"/>
                  <c:pt idx="0">
                    <c:v>0.040065829890096</c:v>
                  </c:pt>
                  <c:pt idx="1">
                    <c:v>0.0216346090006317</c:v>
                  </c:pt>
                  <c:pt idx="2">
                    <c:v>0.100529879941928</c:v>
                  </c:pt>
                  <c:pt idx="3">
                    <c:v>0.0348198654417064</c:v>
                  </c:pt>
                  <c:pt idx="4">
                    <c:v>0.19314759491057</c:v>
                  </c:pt>
                  <c:pt idx="5">
                    <c:v>0.0258761825372345</c:v>
                  </c:pt>
                  <c:pt idx="6">
                    <c:v>0.0260424582827236</c:v>
                  </c:pt>
                </c:numCache>
              </c:numRef>
            </c:plus>
            <c:minus>
              <c:numLit>
                <c:formatCode>General</c:formatCode>
                <c:ptCount val="1"/>
                <c:pt idx="0">
                  <c:v>1.0</c:v>
                </c:pt>
              </c:numLit>
            </c:minus>
          </c:errBars>
          <c:cat>
            <c:strRef>
              <c:f>'Macintosh HD:Volumes:shared:labs:Isseroff Lab:Waqas Burney:Final Papers:FFA:[FFA AdipoRed Analysis_RKS_WB_10.29.15.xlsx]Sheet1'!$B$2:$H$2</c:f>
              <c:strCache>
                <c:ptCount val="7"/>
                <c:pt idx="0">
                  <c:v>_x0007_Control</c:v>
                </c:pt>
                <c:pt idx="1">
                  <c:v>
SP 10ug/mL</c:v>
                </c:pt>
                <c:pt idx="2">
                  <c:v>
SP 25ug/mL</c:v>
                </c:pt>
                <c:pt idx="3">
                  <c:v>
SM 10ug/mL</c:v>
                </c:pt>
                <c:pt idx="4">
                  <c:v>
SM 25ug/mL</c:v>
                </c:pt>
                <c:pt idx="5">
                  <c:v>
SS 10ug/mL</c:v>
                </c:pt>
                <c:pt idx="6">
                  <c:v>
SS 25ug/mL</c:v>
                </c:pt>
              </c:strCache>
            </c:strRef>
          </c:cat>
          <c:val>
            <c:numRef>
              <c:f>'Macintosh HD:Volumes:shared:labs:Isseroff Lab:Waqas Burney:Final Papers:FFA:[FFA AdipoRed Analysis_RKS_WB_10.29.15.xlsx]Sheet1'!$B$3:$H$3</c:f>
              <c:numCache>
                <c:formatCode>General</c:formatCode>
                <c:ptCount val="7"/>
                <c:pt idx="0">
                  <c:v>1.0</c:v>
                </c:pt>
                <c:pt idx="1">
                  <c:v>1.000066560820416</c:v>
                </c:pt>
                <c:pt idx="2">
                  <c:v>1.489404013106375</c:v>
                </c:pt>
                <c:pt idx="3">
                  <c:v>1.230956570442451</c:v>
                </c:pt>
                <c:pt idx="4">
                  <c:v>3.159416856598313</c:v>
                </c:pt>
                <c:pt idx="5">
                  <c:v>1.038041116703274</c:v>
                </c:pt>
                <c:pt idx="6">
                  <c:v>1.168332583317892</c:v>
                </c:pt>
              </c:numCache>
            </c:numRef>
          </c:val>
        </c:ser>
        <c:dLbls>
          <c:showLegendKey val="0"/>
          <c:showVal val="0"/>
          <c:showCatName val="0"/>
          <c:showSerName val="0"/>
          <c:showPercent val="0"/>
          <c:showBubbleSize val="0"/>
        </c:dLbls>
        <c:gapWidth val="150"/>
        <c:axId val="-2030578024"/>
        <c:axId val="-2011300392"/>
      </c:barChart>
      <c:catAx>
        <c:axId val="-2030578024"/>
        <c:scaling>
          <c:orientation val="minMax"/>
        </c:scaling>
        <c:delete val="0"/>
        <c:axPos val="b"/>
        <c:title>
          <c:tx>
            <c:rich>
              <a:bodyPr/>
              <a:lstStyle/>
              <a:p>
                <a:pPr>
                  <a:defRPr/>
                </a:pPr>
                <a:r>
                  <a:rPr lang="en-US"/>
                  <a:t>Treatment</a:t>
                </a:r>
              </a:p>
            </c:rich>
          </c:tx>
          <c:layout/>
          <c:overlay val="0"/>
        </c:title>
        <c:majorTickMark val="out"/>
        <c:minorTickMark val="none"/>
        <c:tickLblPos val="nextTo"/>
        <c:crossAx val="-2011300392"/>
        <c:crosses val="autoZero"/>
        <c:auto val="1"/>
        <c:lblAlgn val="ctr"/>
        <c:lblOffset val="100"/>
        <c:noMultiLvlLbl val="0"/>
      </c:catAx>
      <c:valAx>
        <c:axId val="-2011300392"/>
        <c:scaling>
          <c:orientation val="minMax"/>
        </c:scaling>
        <c:delete val="0"/>
        <c:axPos val="l"/>
        <c:title>
          <c:tx>
            <c:rich>
              <a:bodyPr rot="-5400000" vert="horz"/>
              <a:lstStyle/>
              <a:p>
                <a:pPr>
                  <a:defRPr/>
                </a:pPr>
                <a:r>
                  <a:rPr lang="en-US"/>
                  <a:t>Relative AdipoRed Signal</a:t>
                </a:r>
              </a:p>
            </c:rich>
          </c:tx>
          <c:layout/>
          <c:overlay val="0"/>
        </c:title>
        <c:numFmt formatCode="General" sourceLinked="1"/>
        <c:majorTickMark val="out"/>
        <c:minorTickMark val="none"/>
        <c:tickLblPos val="nextTo"/>
        <c:crossAx val="-2030578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u="sng"/>
            </a:pPr>
            <a:r>
              <a:rPr lang="en-US" u="sng"/>
              <a:t>5-LOX</a:t>
            </a:r>
          </a:p>
        </c:rich>
      </c:tx>
      <c:layout/>
      <c:overlay val="0"/>
    </c:title>
    <c:autoTitleDeleted val="0"/>
    <c:plotArea>
      <c:layout/>
      <c:barChart>
        <c:barDir val="col"/>
        <c:grouping val="clustered"/>
        <c:varyColors val="0"/>
        <c:ser>
          <c:idx val="0"/>
          <c:order val="0"/>
          <c:spPr>
            <a:solidFill>
              <a:srgbClr val="595959"/>
            </a:solidFill>
          </c:spPr>
          <c:invertIfNegative val="0"/>
          <c:errBars>
            <c:errBarType val="plus"/>
            <c:errValType val="cust"/>
            <c:noEndCap val="0"/>
            <c:plus>
              <c:numRef>
                <c:f>'5-LOX'!$F$5:$F$11</c:f>
                <c:numCache>
                  <c:formatCode>General</c:formatCode>
                  <c:ptCount val="7"/>
                  <c:pt idx="0">
                    <c:v>0.0</c:v>
                  </c:pt>
                  <c:pt idx="1">
                    <c:v>0.197929580105169</c:v>
                  </c:pt>
                  <c:pt idx="2">
                    <c:v>0.16353103668012</c:v>
                  </c:pt>
                  <c:pt idx="3">
                    <c:v>0.0623114965363064</c:v>
                  </c:pt>
                  <c:pt idx="4">
                    <c:v>0.407485530179376</c:v>
                  </c:pt>
                  <c:pt idx="5">
                    <c:v>0.131798386140814</c:v>
                  </c:pt>
                  <c:pt idx="6">
                    <c:v>0.239596488528527</c:v>
                  </c:pt>
                </c:numCache>
              </c:numRef>
            </c:plus>
            <c:minus>
              <c:numLit>
                <c:formatCode>General</c:formatCode>
                <c:ptCount val="1"/>
                <c:pt idx="0">
                  <c:v>1.0</c:v>
                </c:pt>
              </c:numLit>
            </c:minus>
          </c:errBars>
          <c:cat>
            <c:strRef>
              <c:f>'5-LOX'!$B$5:$B$11</c:f>
              <c:strCache>
                <c:ptCount val="7"/>
                <c:pt idx="0">
                  <c:v>Control</c:v>
                </c:pt>
                <c:pt idx="1">
                  <c:v>C 14:0 (10ug/mL) </c:v>
                </c:pt>
                <c:pt idx="2">
                  <c:v>C 14:0 (25ug/mL) </c:v>
                </c:pt>
                <c:pt idx="3">
                  <c:v>C 16:0 (10ug/mL) </c:v>
                </c:pt>
                <c:pt idx="4">
                  <c:v>C 16:0 (25ug/mL) </c:v>
                </c:pt>
                <c:pt idx="5">
                  <c:v>C 18:0 (10ug/mL) </c:v>
                </c:pt>
                <c:pt idx="6">
                  <c:v>C 18:0 (25ug/mL) </c:v>
                </c:pt>
              </c:strCache>
            </c:strRef>
          </c:cat>
          <c:val>
            <c:numRef>
              <c:f>'5-LOX'!$D$5:$D$11</c:f>
              <c:numCache>
                <c:formatCode>General</c:formatCode>
                <c:ptCount val="7"/>
                <c:pt idx="0">
                  <c:v>1.0</c:v>
                </c:pt>
                <c:pt idx="1">
                  <c:v>1.280269042679455</c:v>
                </c:pt>
                <c:pt idx="2">
                  <c:v>1.34710078018964</c:v>
                </c:pt>
                <c:pt idx="3">
                  <c:v>0.939632811690604</c:v>
                </c:pt>
                <c:pt idx="4">
                  <c:v>1.222751191102582</c:v>
                </c:pt>
                <c:pt idx="5">
                  <c:v>0.772702385153434</c:v>
                </c:pt>
                <c:pt idx="6">
                  <c:v>0.945840756774967</c:v>
                </c:pt>
              </c:numCache>
            </c:numRef>
          </c:val>
        </c:ser>
        <c:dLbls>
          <c:showLegendKey val="0"/>
          <c:showVal val="0"/>
          <c:showCatName val="0"/>
          <c:showSerName val="0"/>
          <c:showPercent val="0"/>
          <c:showBubbleSize val="0"/>
        </c:dLbls>
        <c:gapWidth val="150"/>
        <c:axId val="-2044935992"/>
        <c:axId val="-2059435096"/>
      </c:barChart>
      <c:catAx>
        <c:axId val="-2044935992"/>
        <c:scaling>
          <c:orientation val="minMax"/>
        </c:scaling>
        <c:delete val="0"/>
        <c:axPos val="b"/>
        <c:majorTickMark val="out"/>
        <c:minorTickMark val="none"/>
        <c:tickLblPos val="nextTo"/>
        <c:txPr>
          <a:bodyPr/>
          <a:lstStyle/>
          <a:p>
            <a:pPr>
              <a:defRPr b="1"/>
            </a:pPr>
            <a:endParaRPr lang="en-US"/>
          </a:p>
        </c:txPr>
        <c:crossAx val="-2059435096"/>
        <c:crosses val="autoZero"/>
        <c:auto val="1"/>
        <c:lblAlgn val="ctr"/>
        <c:lblOffset val="100"/>
        <c:noMultiLvlLbl val="0"/>
      </c:catAx>
      <c:valAx>
        <c:axId val="-2059435096"/>
        <c:scaling>
          <c:orientation val="minMax"/>
        </c:scaling>
        <c:delete val="0"/>
        <c:axPos val="l"/>
        <c:numFmt formatCode="General" sourceLinked="1"/>
        <c:majorTickMark val="out"/>
        <c:minorTickMark val="none"/>
        <c:tickLblPos val="nextTo"/>
        <c:crossAx val="-20449359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u="sng"/>
            </a:pPr>
            <a:r>
              <a:rPr lang="en-US" u="sng"/>
              <a:t>COX-2</a:t>
            </a:r>
          </a:p>
        </c:rich>
      </c:tx>
      <c:layout/>
      <c:overlay val="0"/>
    </c:title>
    <c:autoTitleDeleted val="0"/>
    <c:plotArea>
      <c:layout/>
      <c:barChart>
        <c:barDir val="col"/>
        <c:grouping val="clustered"/>
        <c:varyColors val="0"/>
        <c:ser>
          <c:idx val="0"/>
          <c:order val="0"/>
          <c:spPr>
            <a:solidFill>
              <a:schemeClr val="tx1">
                <a:lumMod val="65000"/>
                <a:lumOff val="35000"/>
              </a:schemeClr>
            </a:solidFill>
          </c:spPr>
          <c:invertIfNegative val="0"/>
          <c:errBars>
            <c:errBarType val="plus"/>
            <c:errValType val="cust"/>
            <c:noEndCap val="0"/>
            <c:plus>
              <c:numRef>
                <c:f>'COX-2'!$F$4:$F$10</c:f>
                <c:numCache>
                  <c:formatCode>General</c:formatCode>
                  <c:ptCount val="7"/>
                  <c:pt idx="0">
                    <c:v>0.0</c:v>
                  </c:pt>
                  <c:pt idx="1">
                    <c:v>0.145001490356038</c:v>
                  </c:pt>
                  <c:pt idx="2">
                    <c:v>0.0310432527328557</c:v>
                  </c:pt>
                  <c:pt idx="3">
                    <c:v>0.0148110695868207</c:v>
                  </c:pt>
                  <c:pt idx="4">
                    <c:v>0.0261971260565883</c:v>
                  </c:pt>
                  <c:pt idx="5">
                    <c:v>0.105665286510249</c:v>
                  </c:pt>
                  <c:pt idx="6">
                    <c:v>0.0532495310233163</c:v>
                  </c:pt>
                </c:numCache>
              </c:numRef>
            </c:plus>
            <c:minus>
              <c:numLit>
                <c:formatCode>General</c:formatCode>
                <c:ptCount val="1"/>
                <c:pt idx="0">
                  <c:v>1.0</c:v>
                </c:pt>
              </c:numLit>
            </c:minus>
          </c:errBars>
          <c:cat>
            <c:strRef>
              <c:f>'COX-2'!$B$4:$B$10</c:f>
              <c:strCache>
                <c:ptCount val="7"/>
                <c:pt idx="0">
                  <c:v>Control</c:v>
                </c:pt>
                <c:pt idx="1">
                  <c:v>C 14:0 (10ug/mL) </c:v>
                </c:pt>
                <c:pt idx="2">
                  <c:v>C 14:0 (25ug/mL) </c:v>
                </c:pt>
                <c:pt idx="3">
                  <c:v>C 16:0 (10ug/mL) </c:v>
                </c:pt>
                <c:pt idx="4">
                  <c:v>C 16:0 (25ug/mL) </c:v>
                </c:pt>
                <c:pt idx="5">
                  <c:v>C 18:0 (10ug/mL) </c:v>
                </c:pt>
                <c:pt idx="6">
                  <c:v>C 18:0 (25ug/mL) </c:v>
                </c:pt>
              </c:strCache>
            </c:strRef>
          </c:cat>
          <c:val>
            <c:numRef>
              <c:f>'COX-2'!$D$4:$D$10</c:f>
              <c:numCache>
                <c:formatCode>General</c:formatCode>
                <c:ptCount val="7"/>
                <c:pt idx="0">
                  <c:v>1.0</c:v>
                </c:pt>
                <c:pt idx="1">
                  <c:v>1.223565335838122</c:v>
                </c:pt>
                <c:pt idx="2">
                  <c:v>1.314263893289226</c:v>
                </c:pt>
                <c:pt idx="3">
                  <c:v>1.122244085942915</c:v>
                </c:pt>
                <c:pt idx="4">
                  <c:v>1.108087592110925</c:v>
                </c:pt>
                <c:pt idx="5">
                  <c:v>0.851496551014148</c:v>
                </c:pt>
                <c:pt idx="6">
                  <c:v>1.034787051454384</c:v>
                </c:pt>
              </c:numCache>
            </c:numRef>
          </c:val>
        </c:ser>
        <c:dLbls>
          <c:showLegendKey val="0"/>
          <c:showVal val="0"/>
          <c:showCatName val="0"/>
          <c:showSerName val="0"/>
          <c:showPercent val="0"/>
          <c:showBubbleSize val="0"/>
        </c:dLbls>
        <c:gapWidth val="150"/>
        <c:axId val="-2009851464"/>
        <c:axId val="-2009927752"/>
      </c:barChart>
      <c:catAx>
        <c:axId val="-2009851464"/>
        <c:scaling>
          <c:orientation val="minMax"/>
        </c:scaling>
        <c:delete val="0"/>
        <c:axPos val="b"/>
        <c:majorTickMark val="out"/>
        <c:minorTickMark val="none"/>
        <c:tickLblPos val="nextTo"/>
        <c:crossAx val="-2009927752"/>
        <c:crosses val="autoZero"/>
        <c:auto val="1"/>
        <c:lblAlgn val="ctr"/>
        <c:lblOffset val="100"/>
        <c:noMultiLvlLbl val="0"/>
      </c:catAx>
      <c:valAx>
        <c:axId val="-2009927752"/>
        <c:scaling>
          <c:orientation val="minMax"/>
        </c:scaling>
        <c:delete val="0"/>
        <c:axPos val="l"/>
        <c:numFmt formatCode="General" sourceLinked="1"/>
        <c:majorTickMark val="out"/>
        <c:minorTickMark val="none"/>
        <c:tickLblPos val="nextTo"/>
        <c:crossAx val="-200985146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2/16/17</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3684588"/>
            <a:ext cx="12120563" cy="1535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5219700"/>
            <a:ext cx="12120563"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5" y="3684588"/>
            <a:ext cx="12125325" cy="1535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75" y="5219700"/>
            <a:ext cx="12125325" cy="9483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C90372-326E-A944-9A7E-F0AF88527104}" type="datetimeFigureOut">
              <a:rPr lang="en-US" smtClean="0"/>
              <a:t>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12575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C90372-326E-A944-9A7E-F0AF88527104}"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2900723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90372-326E-A944-9A7E-F0AF88527104}" type="datetimeFigureOut">
              <a:rPr lang="en-US" smtClean="0"/>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1561923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55638"/>
            <a:ext cx="9024938" cy="27892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655638"/>
            <a:ext cx="15335250" cy="140477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0" y="3444875"/>
            <a:ext cx="9024938" cy="11258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90372-326E-A944-9A7E-F0AF88527104}"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292425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3" y="11522075"/>
            <a:ext cx="16459200" cy="13589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3" y="1470025"/>
            <a:ext cx="16459200" cy="9875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376863" y="12880975"/>
            <a:ext cx="16459200" cy="1931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90372-326E-A944-9A7E-F0AF88527104}"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462507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90372-326E-A944-9A7E-F0AF88527104}"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4061693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658813"/>
            <a:ext cx="6172200" cy="14044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658813"/>
            <a:ext cx="18364200" cy="14044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90372-326E-A944-9A7E-F0AF88527104}"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321034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2887" y="4399703"/>
            <a:ext cx="27432000" cy="24003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C90372-326E-A944-9A7E-F0AF88527104}"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1580725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35410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946900"/>
            <a:ext cx="8483204"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44569"/>
            <a:ext cx="8483203"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309786"/>
            <a:ext cx="848220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378398"/>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946900"/>
            <a:ext cx="8487172"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946900"/>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35410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28515"/>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62783"/>
            <a:ext cx="8485018"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Picture Placeholder 13"/>
          <p:cNvSpPr>
            <a:spLocks noGrp="1"/>
          </p:cNvSpPr>
          <p:nvPr>
            <p:ph type="pic" sz="quarter" idx="15" hasCustomPrompt="1"/>
          </p:nvPr>
        </p:nvSpPr>
        <p:spPr>
          <a:xfrm>
            <a:off x="57150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61"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Autofit/>
          </a:bodyPr>
          <a:lstStyle>
            <a:lvl1pPr algn="ctr">
              <a:buFontTx/>
              <a:buNone/>
              <a:defRPr sz="2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63"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66"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8"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79"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0"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1"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4"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5"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8"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0"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1"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3"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4"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6"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7"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99"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0"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1"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2"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3"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04"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2"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3"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416455"/>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0789" y="3009246"/>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70293" y="7129339"/>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432806"/>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3009246"/>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7241977" y="10560455"/>
            <a:ext cx="1295003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3009246"/>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436775"/>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600583" y="7159451"/>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600583" y="12862784"/>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Arial" pitchFamily="34" charset="0"/>
                <a:cs typeface="Arial" pitchFamily="34" charset="0"/>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59"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LOGO</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Autofit/>
          </a:bodyPr>
          <a:lstStyle>
            <a:lvl1pPr algn="ctr">
              <a:buFontTx/>
              <a:buNone/>
              <a:defRPr sz="36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latin typeface="Arial" pitchFamily="34" charset="0"/>
                <a:cs typeface="Arial"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0" name="Text Placeholder 5"/>
          <p:cNvSpPr>
            <a:spLocks noGrp="1"/>
          </p:cNvSpPr>
          <p:nvPr>
            <p:ph type="body" sz="quarter" idx="9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81"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2"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6"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7"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8"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9"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90"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2"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3"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4"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5"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Arial" pitchFamily="34" charset="0"/>
                <a:cs typeface="Arial"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106"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7"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8"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09"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0"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1"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3"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4"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5"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6" name="Picture Placeholder 13"/>
          <p:cNvSpPr>
            <a:spLocks noGrp="1"/>
          </p:cNvSpPr>
          <p:nvPr>
            <p:ph type="pic" sz="quarter" idx="13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7" name="Text Placeholder 5"/>
          <p:cNvSpPr>
            <a:spLocks noGrp="1"/>
          </p:cNvSpPr>
          <p:nvPr>
            <p:ph type="body" sz="quarter" idx="13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8" name="Text Placeholder 5"/>
          <p:cNvSpPr>
            <a:spLocks noGrp="1"/>
          </p:cNvSpPr>
          <p:nvPr>
            <p:ph type="body" sz="quarter" idx="13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19" name="Text Placeholder 5"/>
          <p:cNvSpPr>
            <a:spLocks noGrp="1"/>
          </p:cNvSpPr>
          <p:nvPr>
            <p:ph type="body" sz="quarter" idx="13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6" name="Text Placeholder 5"/>
          <p:cNvSpPr>
            <a:spLocks noGrp="1"/>
          </p:cNvSpPr>
          <p:nvPr>
            <p:ph type="body" sz="quarter" idx="13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7" name="Text Placeholder 5"/>
          <p:cNvSpPr>
            <a:spLocks noGrp="1"/>
          </p:cNvSpPr>
          <p:nvPr>
            <p:ph type="body" sz="quarter" idx="140"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8" name="Text Placeholder 5"/>
          <p:cNvSpPr>
            <a:spLocks noGrp="1"/>
          </p:cNvSpPr>
          <p:nvPr>
            <p:ph type="body" sz="quarter" idx="141"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29" name="Text Placeholder 5"/>
          <p:cNvSpPr>
            <a:spLocks noGrp="1"/>
          </p:cNvSpPr>
          <p:nvPr>
            <p:ph type="body" sz="quarter" idx="142"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0" name="Text Placeholder 5"/>
          <p:cNvSpPr>
            <a:spLocks noGrp="1"/>
          </p:cNvSpPr>
          <p:nvPr>
            <p:ph type="body" sz="quarter" idx="143"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1" name="Text Placeholder 5"/>
          <p:cNvSpPr>
            <a:spLocks noGrp="1"/>
          </p:cNvSpPr>
          <p:nvPr>
            <p:ph type="body" sz="quarter" idx="144"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2" name="Text Placeholder 5"/>
          <p:cNvSpPr>
            <a:spLocks noGrp="1"/>
          </p:cNvSpPr>
          <p:nvPr>
            <p:ph type="body" sz="quarter" idx="145"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3" name="Text Placeholder 5"/>
          <p:cNvSpPr>
            <a:spLocks noGrp="1"/>
          </p:cNvSpPr>
          <p:nvPr>
            <p:ph type="body" sz="quarter" idx="146"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4" name="Text Placeholder 5"/>
          <p:cNvSpPr>
            <a:spLocks noGrp="1"/>
          </p:cNvSpPr>
          <p:nvPr>
            <p:ph type="body" sz="quarter" idx="147"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5" name="Text Placeholder 5"/>
          <p:cNvSpPr>
            <a:spLocks noGrp="1"/>
          </p:cNvSpPr>
          <p:nvPr>
            <p:ph type="body" sz="quarter" idx="148"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
        <p:nvSpPr>
          <p:cNvPr id="136" name="Text Placeholder 5"/>
          <p:cNvSpPr>
            <a:spLocks noGrp="1"/>
          </p:cNvSpPr>
          <p:nvPr>
            <p:ph type="body" sz="quarter" idx="149" hasCustomPrompt="1"/>
          </p:nvPr>
        </p:nvSpPr>
        <p:spPr>
          <a:xfrm>
            <a:off x="-6494189" y="10221631"/>
            <a:ext cx="6281539" cy="382517"/>
          </a:xfrm>
          <a:prstGeom prst="rect">
            <a:avLst/>
          </a:prstGeom>
          <a:solidFill>
            <a:srgbClr val="002855"/>
          </a:solidFill>
        </p:spPr>
        <p:txBody>
          <a:bodyPr wrap="square" lIns="52249" tIns="52249" rIns="52249" bIns="52249" anchor="ctr" anchorCtr="0">
            <a:spAutoFit/>
          </a:bodyPr>
          <a:lstStyle>
            <a:lvl1pPr algn="ctr">
              <a:buNone/>
              <a:defRPr sz="1800" b="1" u="sng" baseline="0">
                <a:solidFill>
                  <a:schemeClr val="bg1"/>
                </a:solidFill>
                <a:latin typeface="Arial" pitchFamily="34" charset="0"/>
                <a:cs typeface="Arial" pitchFamily="34" charset="0"/>
              </a:defRPr>
            </a:lvl1pPr>
          </a:lstStyle>
          <a:p>
            <a:pPr lvl="0"/>
            <a:r>
              <a:rPr lang="en-US" dirty="0" smtClean="0"/>
              <a:t>SECTION HEADER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1" y="3341566"/>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6" name="Text Placeholder 5"/>
          <p:cNvSpPr>
            <a:spLocks noGrp="1"/>
          </p:cNvSpPr>
          <p:nvPr>
            <p:ph type="body" sz="quarter" idx="11" hasCustomPrompt="1"/>
          </p:nvPr>
        </p:nvSpPr>
        <p:spPr>
          <a:xfrm>
            <a:off x="576461"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defRPr>
            </a:lvl1pPr>
          </a:lstStyle>
          <a:p>
            <a:pPr lvl="0"/>
            <a:r>
              <a:rPr lang="en-US" dirty="0" smtClean="0"/>
              <a:t>(click to edit) INTRODUCTION or ABSTRACT</a:t>
            </a:r>
            <a:endParaRPr lang="en-US" dirty="0"/>
          </a:p>
        </p:txBody>
      </p:sp>
      <p:sp>
        <p:nvSpPr>
          <p:cNvPr id="18" name="Picture Placeholder 13"/>
          <p:cNvSpPr>
            <a:spLocks noGrp="1"/>
          </p:cNvSpPr>
          <p:nvPr>
            <p:ph type="pic" sz="quarter" idx="18" hasCustomPrompt="1"/>
          </p:nvPr>
        </p:nvSpPr>
        <p:spPr>
          <a:xfrm>
            <a:off x="24098250" y="571500"/>
            <a:ext cx="2762250" cy="1257300"/>
          </a:xfrm>
          <a:prstGeom prst="rect">
            <a:avLst/>
          </a:prstGeom>
        </p:spPr>
        <p:txBody>
          <a:bodyPr lIns="52249" tIns="26124" rIns="52249" bIns="26124" anchor="ctr"/>
          <a:lstStyle>
            <a:lvl1pPr algn="ctr">
              <a:buNone/>
              <a:defRPr sz="2300">
                <a:solidFill>
                  <a:schemeClr val="bg1"/>
                </a:solidFill>
              </a:defRPr>
            </a:lvl1pPr>
          </a:lstStyle>
          <a:p>
            <a:r>
              <a:rPr lang="en-US" dirty="0" smtClean="0"/>
              <a:t>LOO</a:t>
            </a:r>
            <a:endParaRPr lang="en-US" dirty="0"/>
          </a:p>
        </p:txBody>
      </p:sp>
      <p:sp>
        <p:nvSpPr>
          <p:cNvPr id="20" name="Text Placeholder 5"/>
          <p:cNvSpPr>
            <a:spLocks noGrp="1"/>
          </p:cNvSpPr>
          <p:nvPr>
            <p:ph type="body" sz="quarter" idx="20" hasCustomPrompt="1"/>
          </p:nvPr>
        </p:nvSpPr>
        <p:spPr>
          <a:xfrm>
            <a:off x="576461" y="7674416"/>
            <a:ext cx="6281539"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341566"/>
            <a:ext cx="628054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Tx/>
              <a:buNone/>
              <a:tabLst/>
              <a:defRPr sz="1400" baseline="0">
                <a:latin typeface="+mn-lt"/>
              </a:defRPr>
            </a:lvl1pPr>
            <a:lvl2pPr marL="1304925"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948667"/>
            <a:ext cx="6280547"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06500" y="3341566"/>
            <a:ext cx="628650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563293" marR="0" indent="-342900" algn="l" defTabSz="2507943" rtl="0" eaLnBrk="1" fontAlgn="auto" latinLnBrk="0" hangingPunct="1">
              <a:lnSpc>
                <a:spcPct val="100000"/>
              </a:lnSpc>
              <a:spcBef>
                <a:spcPct val="20000"/>
              </a:spcBef>
              <a:spcAft>
                <a:spcPts val="0"/>
              </a:spcAft>
              <a:buClrTx/>
              <a:buSzTx/>
              <a:buFont typeface="+mj-lt"/>
              <a:buAutoNum type="romanUcPeriod"/>
              <a:tabLst/>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4" name="Text Placeholder 5"/>
          <p:cNvSpPr>
            <a:spLocks noGrp="1"/>
          </p:cNvSpPr>
          <p:nvPr>
            <p:ph type="body" sz="quarter" idx="24" hasCustomPrompt="1"/>
          </p:nvPr>
        </p:nvSpPr>
        <p:spPr>
          <a:xfrm>
            <a:off x="13906500" y="2948667"/>
            <a:ext cx="6286500" cy="382517"/>
          </a:xfrm>
          <a:prstGeom prst="rect">
            <a:avLst/>
          </a:prstGeom>
          <a:solidFill>
            <a:srgbClr val="002855"/>
          </a:solidFill>
        </p:spPr>
        <p:txBody>
          <a:bodyPr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948667"/>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2839" y="7709372"/>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27" name="Text Placeholder 5"/>
          <p:cNvSpPr>
            <a:spLocks noGrp="1"/>
          </p:cNvSpPr>
          <p:nvPr>
            <p:ph type="body" sz="quarter" idx="27" hasCustomPrompt="1"/>
          </p:nvPr>
        </p:nvSpPr>
        <p:spPr>
          <a:xfrm>
            <a:off x="20572839" y="7322011"/>
            <a:ext cx="6287661"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REFERENCES</a:t>
            </a:r>
            <a:endParaRPr lang="en-US" dirty="0"/>
          </a:p>
        </p:txBody>
      </p:sp>
      <p:sp>
        <p:nvSpPr>
          <p:cNvPr id="29" name="Text Placeholder 5"/>
          <p:cNvSpPr>
            <a:spLocks noGrp="1"/>
          </p:cNvSpPr>
          <p:nvPr>
            <p:ph type="body" sz="quarter" idx="29" hasCustomPrompt="1"/>
          </p:nvPr>
        </p:nvSpPr>
        <p:spPr>
          <a:xfrm>
            <a:off x="20575984" y="12921433"/>
            <a:ext cx="6279386" cy="382517"/>
          </a:xfrm>
          <a:prstGeom prst="rect">
            <a:avLst/>
          </a:prstGeom>
          <a:solidFill>
            <a:srgbClr val="002855"/>
          </a:solidFill>
        </p:spPr>
        <p:txBody>
          <a:bodyPr wrap="square" lIns="52249" tIns="52249" rIns="52249" bIns="52249" anchor="ctr" anchorCtr="0">
            <a:spAutoFit/>
          </a:bodyPr>
          <a:lstStyle>
            <a:lvl1pPr algn="ctr">
              <a:buNone/>
              <a:defRPr sz="1800" b="1" u="none" baseline="0">
                <a:solidFill>
                  <a:schemeClr val="bg1"/>
                </a:solidFill>
                <a:latin typeface="+mn-lt"/>
              </a:defRPr>
            </a:lvl1pPr>
          </a:lstStyle>
          <a:p>
            <a:pPr lvl="0"/>
            <a:r>
              <a:rPr lang="en-US" dirty="0" smtClean="0"/>
              <a:t>(click to edit)  ACKNOWLEDGEMENTS  or  CONTACT</a:t>
            </a:r>
            <a:endParaRPr lang="en-US" dirty="0"/>
          </a:p>
        </p:txBody>
      </p:sp>
      <p:sp>
        <p:nvSpPr>
          <p:cNvPr id="60" name="Text Placeholder 3"/>
          <p:cNvSpPr>
            <a:spLocks noGrp="1"/>
          </p:cNvSpPr>
          <p:nvPr>
            <p:ph type="body" sz="quarter" idx="96" hasCustomPrompt="1"/>
          </p:nvPr>
        </p:nvSpPr>
        <p:spPr>
          <a:xfrm>
            <a:off x="576460" y="8094153"/>
            <a:ext cx="6274921"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1373188" indent="0">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103" name="Text Placeholder 3"/>
          <p:cNvSpPr>
            <a:spLocks noGrp="1"/>
          </p:cNvSpPr>
          <p:nvPr>
            <p:ph type="body" sz="quarter" idx="10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6498158" y="11802139"/>
            <a:ext cx="6285508" cy="479239"/>
          </a:xfrm>
          <a:prstGeom prst="rect">
            <a:avLst/>
          </a:prstGeom>
          <a:solidFill>
            <a:srgbClr val="002855"/>
          </a:solidFill>
        </p:spPr>
        <p:txBody>
          <a:bodyPr wrap="square" lIns="130622" tIns="130622" rIns="130622" bIns="130622">
            <a:spAutoFit/>
          </a:bodyPr>
          <a:lstStyle>
            <a:lvl1pPr marL="0" indent="0">
              <a:buNone/>
              <a:defRPr sz="1400" baseline="0">
                <a:solidFill>
                  <a:schemeClr val="bg1"/>
                </a:solidFill>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4702629" y="13737771"/>
            <a:ext cx="2645230" cy="1696247"/>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accent5">
                    <a:lumMod val="50000"/>
                  </a:schemeClr>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6494189" y="10221631"/>
            <a:ext cx="6281539" cy="382517"/>
          </a:xfrm>
          <a:prstGeom prst="rect">
            <a:avLst/>
          </a:prstGeom>
          <a:noFill/>
        </p:spPr>
        <p:txBody>
          <a:bodyPr wrap="square" lIns="52249" tIns="52249" rIns="52249" bIns="52249" anchor="ctr" anchorCtr="0">
            <a:spAutoFit/>
          </a:bodyPr>
          <a:lstStyle>
            <a:lvl1pPr algn="ctr">
              <a:buNone/>
              <a:defRPr sz="1800" b="1" u="sng" baseline="0">
                <a:solidFill>
                  <a:schemeClr val="bg1"/>
                </a:solidFill>
              </a:defRPr>
            </a:lvl1pPr>
          </a:lstStyle>
          <a:p>
            <a:pPr lvl="0"/>
            <a:r>
              <a:rPr lang="en-US" dirty="0" smtClean="0"/>
              <a:t>SECTION HEADER PLACEHOLDER</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algn="ctr">
              <a:buFontTx/>
              <a:buNone/>
              <a:defRPr sz="36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algn="ctr">
              <a:buFontTx/>
              <a:buNone/>
              <a:defRPr sz="2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algn="ctr">
              <a:buFontTx/>
              <a:buNone/>
              <a:defRPr sz="4800">
                <a:solidFill>
                  <a:srgbClr val="002855"/>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
        <p:nvSpPr>
          <p:cNvPr id="79" name="Text Placeholder 3"/>
          <p:cNvSpPr>
            <a:spLocks noGrp="1"/>
          </p:cNvSpPr>
          <p:nvPr>
            <p:ph type="body" sz="quarter" idx="186" hasCustomPrompt="1"/>
          </p:nvPr>
        </p:nvSpPr>
        <p:spPr>
          <a:xfrm>
            <a:off x="20572840" y="3341566"/>
            <a:ext cx="6282530"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0" name="Text Placeholder 3"/>
          <p:cNvSpPr>
            <a:spLocks noGrp="1"/>
          </p:cNvSpPr>
          <p:nvPr>
            <p:ph type="body" sz="quarter" idx="187" hasCustomPrompt="1"/>
          </p:nvPr>
        </p:nvSpPr>
        <p:spPr>
          <a:xfrm>
            <a:off x="20572839" y="13303950"/>
            <a:ext cx="6279386" cy="479239"/>
          </a:xfrm>
          <a:prstGeom prst="rect">
            <a:avLst/>
          </a:prstGeom>
        </p:spPr>
        <p:txBody>
          <a:bodyPr wrap="square" lIns="130622" tIns="130622" rIns="130622" bIns="130622">
            <a:spAutoFit/>
          </a:bodyPr>
          <a:lstStyle>
            <a:lvl1pPr marL="0" marR="0" indent="0" algn="l" defTabSz="2507943" rtl="0" eaLnBrk="1" fontAlgn="auto" latinLnBrk="0" hangingPunct="1">
              <a:lnSpc>
                <a:spcPct val="100000"/>
              </a:lnSpc>
              <a:spcBef>
                <a:spcPct val="20000"/>
              </a:spcBef>
              <a:spcAft>
                <a:spcPts val="0"/>
              </a:spcAft>
              <a:buClrTx/>
              <a:buSzTx/>
              <a:buFont typeface="Arial" pitchFamily="34" charset="0"/>
              <a:buNone/>
              <a:tabLst/>
              <a:defRPr sz="1400" baseline="0">
                <a:latin typeface="+mn-lt"/>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marL="0" marR="0" lvl="0" indent="0" algn="l" defTabSz="2507943" rtl="0" eaLnBrk="1" fontAlgn="auto" latinLnBrk="0" hangingPunct="1">
              <a:lnSpc>
                <a:spcPct val="100000"/>
              </a:lnSpc>
              <a:spcBef>
                <a:spcPct val="20000"/>
              </a:spcBef>
              <a:spcAft>
                <a:spcPts val="0"/>
              </a:spcAft>
              <a:buClrTx/>
              <a:buSzTx/>
              <a:buFont typeface="Arial" pitchFamily="34" charset="0"/>
              <a:buNone/>
              <a:tabLst/>
              <a:defRPr/>
            </a:pPr>
            <a:r>
              <a:rPr lang="en-US" dirty="0" smtClean="0"/>
              <a:t>Type in or paste your text here</a:t>
            </a:r>
          </a:p>
        </p:txBody>
      </p:sp>
      <p:sp>
        <p:nvSpPr>
          <p:cNvPr id="81"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113338"/>
            <a:ext cx="23317200" cy="35274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9326563"/>
            <a:ext cx="19202400" cy="42068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C90372-326E-A944-9A7E-F0AF88527104}"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290987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C90372-326E-A944-9A7E-F0AF88527104}"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190746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8" y="10575925"/>
            <a:ext cx="23317200" cy="3270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8" y="6975475"/>
            <a:ext cx="23317200" cy="36004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90372-326E-A944-9A7E-F0AF88527104}"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2558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40163"/>
            <a:ext cx="12268200" cy="1086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92200" y="3840163"/>
            <a:ext cx="12268200" cy="1086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C90372-326E-A944-9A7E-F0AF88527104}"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69B8E-D3BA-8B45-8B04-868F3B51ABDA}" type="slidenum">
              <a:rPr lang="en-US" smtClean="0"/>
              <a:t>‹#›</a:t>
            </a:fld>
            <a:endParaRPr lang="en-US"/>
          </a:p>
        </p:txBody>
      </p:sp>
    </p:spTree>
    <p:extLst>
      <p:ext uri="{BB962C8B-B14F-4D97-AF65-F5344CB8AC3E}">
        <p14:creationId xmlns:p14="http://schemas.microsoft.com/office/powerpoint/2010/main" val="3381256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1.png"/><Relationship Id="rId8"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1.png"/><Relationship Id="rId8"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theme" Target="../theme/theme4.xml"/><Relationship Id="rId15"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9" name="Rectangle 28"/>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7"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sp>
        <p:nvSpPr>
          <p:cNvPr id="10" name="Text Box 14"/>
          <p:cNvSpPr txBox="1">
            <a:spLocks noChangeArrowheads="1"/>
          </p:cNvSpPr>
          <p:nvPr/>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576461"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20" name="Rectangle 19"/>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sp>
        <p:nvSpPr>
          <p:cNvPr id="34" name="Rectangle 33"/>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36" name="Picture 2"/>
          <p:cNvPicPr>
            <a:picLocks noChangeAspect="1" noChangeArrowheads="1"/>
          </p:cNvPicPr>
          <p:nvPr/>
        </p:nvPicPr>
        <p:blipFill>
          <a:blip r:embed="rId3" cstate="print"/>
          <a:srcRect/>
          <a:stretch>
            <a:fillRect/>
          </a:stretch>
        </p:blipFill>
        <p:spPr bwMode="auto">
          <a:xfrm>
            <a:off x="31307318" y="6276070"/>
            <a:ext cx="2438880" cy="1258463"/>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sp>
        <p:nvSpPr>
          <p:cNvPr id="44" name="TextBox 43"/>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grpSp>
        <p:nvGrpSpPr>
          <p:cNvPr id="27" name="Group 26"/>
          <p:cNvGrpSpPr/>
          <p:nvPr/>
        </p:nvGrpSpPr>
        <p:grpSpPr>
          <a:xfrm>
            <a:off x="-6223790" y="15575235"/>
            <a:ext cx="5771525" cy="644181"/>
            <a:chOff x="44242388" y="28054064"/>
            <a:chExt cx="9771400" cy="1090621"/>
          </a:xfrm>
        </p:grpSpPr>
        <p:sp>
          <p:nvSpPr>
            <p:cNvPr id="28" name="Rounded Rectangle 2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3" name="Picture 32"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5"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1" name="Straight Connector 40"/>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491524" y="10199648"/>
            <a:ext cx="6261600" cy="388620"/>
          </a:xfrm>
          <a:prstGeom prst="rect">
            <a:avLst/>
          </a:prstGeom>
          <a:solidFill>
            <a:srgbClr val="002855"/>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solidFill>
                <a:schemeClr val="bg1"/>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
        <p:nvSpPr>
          <p:cNvPr id="37" name="Rectangle 33"/>
          <p:cNvSpPr>
            <a:spLocks noChangeArrowheads="1"/>
          </p:cNvSpPr>
          <p:nvPr userDrawn="1"/>
        </p:nvSpPr>
        <p:spPr bwMode="auto">
          <a:xfrm>
            <a:off x="7241249"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8" name="Rectangle 33"/>
          <p:cNvSpPr>
            <a:spLocks noChangeArrowheads="1"/>
          </p:cNvSpPr>
          <p:nvPr userDrawn="1"/>
        </p:nvSpPr>
        <p:spPr bwMode="auto">
          <a:xfrm>
            <a:off x="13906037"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
        <p:nvSpPr>
          <p:cNvPr id="39" name="Rectangle 33"/>
          <p:cNvSpPr>
            <a:spLocks noChangeArrowheads="1"/>
          </p:cNvSpPr>
          <p:nvPr userDrawn="1"/>
        </p:nvSpPr>
        <p:spPr bwMode="auto">
          <a:xfrm>
            <a:off x="20570825" y="2649220"/>
            <a:ext cx="6286500" cy="13373100"/>
          </a:xfrm>
          <a:prstGeom prst="roundRect">
            <a:avLst>
              <a:gd name="adj" fmla="val 3980"/>
            </a:avLst>
          </a:prstGeom>
          <a:solidFill>
            <a:schemeClr val="bg1">
              <a:lumMod val="95000"/>
            </a:schemeClr>
          </a:solidFill>
          <a:ln w="9525">
            <a:solidFill>
              <a:srgbClr val="002855"/>
            </a:solidFill>
            <a:miter lim="800000"/>
            <a:headEnd/>
            <a:tailEnd/>
          </a:ln>
          <a:effectLst/>
        </p:spPr>
        <p:txBody>
          <a:bodyPr wrap="none" lIns="52249" tIns="26124" rIns="52249" bIns="26124"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3869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grpSp>
        <p:nvGrpSpPr>
          <p:cNvPr id="2" name="Group 1"/>
          <p:cNvGrpSpPr/>
          <p:nvPr/>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2983"/>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grpSp>
      <p:sp>
        <p:nvSpPr>
          <p:cNvPr id="23" name="Rectangle 22"/>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38" name="Group 37"/>
          <p:cNvGrpSpPr/>
          <p:nvPr/>
        </p:nvGrpSpPr>
        <p:grpSpPr>
          <a:xfrm>
            <a:off x="-6223790" y="15575235"/>
            <a:ext cx="5771525" cy="644181"/>
            <a:chOff x="44242388" y="28054064"/>
            <a:chExt cx="9771400" cy="1090621"/>
          </a:xfrm>
        </p:grpSpPr>
        <p:sp>
          <p:nvSpPr>
            <p:cNvPr id="40" name="Rounded Rectangle 39"/>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41" name="Picture 40"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42"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7"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8641" y="615971"/>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 id="2147483674" r:id="rId2"/>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tint val="80000"/>
                <a:satMod val="300000"/>
                <a:lumMod val="0"/>
                <a:lumOff val="100000"/>
              </a:schemeClr>
            </a:gs>
            <a:gs pos="100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2628900"/>
            <a:ext cx="6286500" cy="13373100"/>
          </a:xfrm>
          <a:prstGeom prst="roundRect">
            <a:avLst>
              <a:gd name="adj" fmla="val 4310"/>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2012</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p:nvSpPr>
        <p:spPr bwMode="auto">
          <a:xfrm>
            <a:off x="7209790" y="2628900"/>
            <a:ext cx="13012420" cy="13373100"/>
          </a:xfrm>
          <a:prstGeom prst="roundRect">
            <a:avLst>
              <a:gd name="adj" fmla="val 227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p:nvSpPr>
        <p:spPr bwMode="auto">
          <a:xfrm>
            <a:off x="20574000" y="2628900"/>
            <a:ext cx="6286500" cy="13373100"/>
          </a:xfrm>
          <a:prstGeom prst="roundRect">
            <a:avLst>
              <a:gd name="adj" fmla="val 4641"/>
            </a:avLst>
          </a:prstGeom>
          <a:solidFill>
            <a:schemeClr val="bg1">
              <a:lumMod val="95000"/>
            </a:schemeClr>
          </a:soli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4" name="Rectangle 23"/>
          <p:cNvSpPr/>
          <p:nvPr/>
        </p:nvSpPr>
        <p:spPr>
          <a:xfrm>
            <a:off x="-6501493" y="-9798"/>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r>
              <a:rPr lang="en-US" sz="2500" b="1" dirty="0" smtClean="0">
                <a:solidFill>
                  <a:schemeClr val="bg1"/>
                </a:solidFill>
                <a:latin typeface="Trebuchet MS" pitchFamily="34" charset="0"/>
              </a:rPr>
              <a:t>QUICK DESIGN</a:t>
            </a:r>
            <a:r>
              <a:rPr lang="en-US" sz="2500" b="1" baseline="0" dirty="0" smtClean="0">
                <a:solidFill>
                  <a:schemeClr val="bg1"/>
                </a:solidFill>
                <a:latin typeface="Trebuchet MS" pitchFamily="34" charset="0"/>
              </a:rPr>
              <a:t> </a:t>
            </a:r>
            <a:r>
              <a:rPr lang="en-US" sz="2500" b="1" dirty="0" smtClean="0">
                <a:solidFill>
                  <a:schemeClr val="bg1"/>
                </a:solidFill>
                <a:latin typeface="Trebuchet MS" pitchFamily="34" charset="0"/>
              </a:rPr>
              <a:t>GUIDE</a:t>
            </a:r>
          </a:p>
          <a:p>
            <a:pPr algn="ctr"/>
            <a:r>
              <a:rPr lang="en-US" sz="2300" b="1" dirty="0" smtClean="0">
                <a:solidFill>
                  <a:srgbClr val="FFFF00"/>
                </a:solidFill>
                <a:latin typeface="Trebuchet MS" pitchFamily="34" charset="0"/>
              </a:rPr>
              <a:t>(--THIS SECTION DOES NOT PRINT--)</a:t>
            </a:r>
          </a:p>
          <a:p>
            <a:pPr algn="ctr"/>
            <a:endParaRPr lang="en-US" sz="1800" b="1" dirty="0" smtClean="0">
              <a:latin typeface="Trebuchet MS" pitchFamily="34" charset="0"/>
            </a:endParaRPr>
          </a:p>
          <a:p>
            <a:pPr defTabSz="3765639"/>
            <a:r>
              <a:rPr lang="en-US" sz="1800" dirty="0" smtClean="0">
                <a:latin typeface="Trebuchet MS" pitchFamily="34" charset="0"/>
              </a:rPr>
              <a:t>This PowerPoint</a:t>
            </a:r>
            <a:r>
              <a:rPr lang="en-US" sz="1800" baseline="0" dirty="0" smtClean="0">
                <a:latin typeface="Trebuchet MS" pitchFamily="34" charset="0"/>
              </a:rPr>
              <a:t> </a:t>
            </a:r>
            <a:r>
              <a:rPr lang="en-US" sz="1800" dirty="0" smtClean="0">
                <a:latin typeface="Trebuchet MS" pitchFamily="34" charset="0"/>
              </a:rPr>
              <a:t>2007 template produces</a:t>
            </a:r>
            <a:r>
              <a:rPr lang="en-US" sz="1800" baseline="0" dirty="0" smtClean="0">
                <a:latin typeface="Trebuchet MS" pitchFamily="34" charset="0"/>
              </a:rPr>
              <a:t> </a:t>
            </a:r>
            <a:r>
              <a:rPr lang="en-US" sz="1800" dirty="0" smtClean="0">
                <a:latin typeface="Trebuchet MS" pitchFamily="34" charset="0"/>
              </a:rPr>
              <a:t>a 36”x60” professional  poster</a:t>
            </a:r>
            <a:r>
              <a:rPr lang="en-US" sz="1800" smtClean="0">
                <a:latin typeface="Trebuchet MS" pitchFamily="34" charset="0"/>
              </a:rPr>
              <a:t>. You</a:t>
            </a:r>
            <a:r>
              <a:rPr lang="en-US" sz="1800" baseline="0" smtClean="0">
                <a:latin typeface="Trebuchet MS" pitchFamily="34" charset="0"/>
              </a:rPr>
              <a:t> can u</a:t>
            </a:r>
            <a:r>
              <a:rPr lang="en-US" sz="1800" smtClean="0">
                <a:latin typeface="Trebuchet MS" pitchFamily="34" charset="0"/>
              </a:rPr>
              <a:t>se</a:t>
            </a:r>
            <a:r>
              <a:rPr lang="en-US" sz="1800" baseline="0" smtClean="0">
                <a:latin typeface="Trebuchet MS" pitchFamily="34" charset="0"/>
              </a:rPr>
              <a:t> it to create your research poster and </a:t>
            </a:r>
            <a:r>
              <a:rPr lang="en-US" sz="1800" smtClean="0">
                <a:latin typeface="Trebuchet MS" pitchFamily="34" charset="0"/>
              </a:rPr>
              <a:t>save valuable time placing titles, subtitles,</a:t>
            </a:r>
            <a:r>
              <a:rPr lang="en-US" sz="1800" baseline="0" smtClean="0">
                <a:latin typeface="Trebuchet MS" pitchFamily="34" charset="0"/>
              </a:rPr>
              <a:t> text, and graphics</a:t>
            </a:r>
            <a:r>
              <a:rPr lang="en-US" sz="1800" smtClean="0">
                <a:latin typeface="Trebuchet MS" pitchFamily="34" charset="0"/>
              </a:rPr>
              <a:t>. </a:t>
            </a:r>
            <a:endParaRPr lang="en-US" sz="1800" dirty="0" smtClean="0">
              <a:latin typeface="Trebuchet MS" pitchFamily="34" charset="0"/>
            </a:endParaRPr>
          </a:p>
          <a:p>
            <a:pPr defTabSz="4389219"/>
            <a:endParaRPr lang="en-US" sz="1800" dirty="0" smtClean="0">
              <a:latin typeface="Trebuchet MS" pitchFamily="34" charset="0"/>
            </a:endParaRPr>
          </a:p>
          <a:p>
            <a:pPr defTabSz="4389219"/>
            <a:r>
              <a:rPr lang="en-US" sz="1800" dirty="0" smtClean="0">
                <a:latin typeface="Trebuchet MS" pitchFamily="34" charset="0"/>
              </a:rPr>
              <a:t>We provide a series of online tutorials that will guide you through the poster design process and answer your poster production questions. </a:t>
            </a:r>
          </a:p>
          <a:p>
            <a:pPr defTabSz="4389219"/>
            <a:endParaRPr lang="en-US" sz="1800" dirty="0" smtClean="0">
              <a:latin typeface="Trebuchet MS" pitchFamily="34" charset="0"/>
            </a:endParaRPr>
          </a:p>
          <a:p>
            <a:pPr defTabSz="4389219"/>
            <a:r>
              <a:rPr lang="en-US" sz="1800" dirty="0" smtClean="0">
                <a:latin typeface="Trebuchet MS" pitchFamily="34" charset="0"/>
              </a:rPr>
              <a:t>To view our template tutorials, go online to </a:t>
            </a:r>
            <a:r>
              <a:rPr lang="en-US" sz="1800" b="1" dirty="0" smtClean="0">
                <a:solidFill>
                  <a:srgbClr val="FFFF00"/>
                </a:solidFill>
                <a:latin typeface="Trebuchet MS" pitchFamily="34" charset="0"/>
              </a:rPr>
              <a:t>PosterPresentations.com </a:t>
            </a:r>
            <a:r>
              <a:rPr lang="en-US" sz="1800" dirty="0" smtClean="0">
                <a:latin typeface="Trebuchet MS" pitchFamily="34" charset="0"/>
              </a:rPr>
              <a:t>and click on </a:t>
            </a:r>
            <a:r>
              <a:rPr lang="en-US" sz="1800" dirty="0" smtClean="0">
                <a:solidFill>
                  <a:srgbClr val="FFFF00"/>
                </a:solidFill>
                <a:latin typeface="Trebuchet MS" pitchFamily="34" charset="0"/>
              </a:rPr>
              <a:t>HELP DESK.</a:t>
            </a:r>
          </a:p>
          <a:p>
            <a:pPr defTabSz="4389219"/>
            <a:endParaRPr lang="en-US" sz="1800" dirty="0" smtClean="0">
              <a:latin typeface="Trebuchet MS" pitchFamily="34" charset="0"/>
            </a:endParaRPr>
          </a:p>
          <a:p>
            <a:pPr defTabSz="4389219"/>
            <a:r>
              <a:rPr lang="en-US" sz="1800" dirty="0" smtClean="0">
                <a:latin typeface="Trebuchet MS" pitchFamily="34" charset="0"/>
              </a:rPr>
              <a:t>When</a:t>
            </a:r>
            <a:r>
              <a:rPr lang="en-US" sz="1800" baseline="0" dirty="0" smtClean="0">
                <a:latin typeface="Trebuchet MS" pitchFamily="34" charset="0"/>
              </a:rPr>
              <a:t> you are ready to</a:t>
            </a:r>
            <a:r>
              <a:rPr lang="en-US" sz="1800" dirty="0" smtClean="0">
                <a:latin typeface="Trebuchet MS" pitchFamily="34" charset="0"/>
              </a:rPr>
              <a:t> </a:t>
            </a:r>
            <a:r>
              <a:rPr lang="en-US" sz="1800" baseline="0" dirty="0" smtClean="0">
                <a:latin typeface="Trebuchet MS" pitchFamily="34" charset="0"/>
              </a:rPr>
              <a:t> print your poster</a:t>
            </a:r>
            <a:r>
              <a:rPr lang="en-US" sz="1800" dirty="0" smtClean="0">
                <a:latin typeface="Trebuchet MS" pitchFamily="34" charset="0"/>
              </a:rPr>
              <a:t>,</a:t>
            </a:r>
            <a:r>
              <a:rPr lang="en-US" sz="1800" baseline="0" dirty="0" smtClean="0">
                <a:latin typeface="Trebuchet MS" pitchFamily="34" charset="0"/>
              </a:rPr>
              <a:t> go online to</a:t>
            </a:r>
            <a:r>
              <a:rPr lang="en-US" sz="2000" baseline="0" dirty="0" smtClean="0">
                <a:latin typeface="Trebuchet MS" pitchFamily="34" charset="0"/>
              </a:rPr>
              <a:t> </a:t>
            </a:r>
            <a:r>
              <a:rPr lang="en-US" sz="2400" b="1" dirty="0" smtClean="0">
                <a:solidFill>
                  <a:srgbClr val="FFFF00"/>
                </a:solidFill>
                <a:latin typeface="Trebuchet MS" pitchFamily="34" charset="0"/>
              </a:rPr>
              <a:t>PosterPresentations.com</a:t>
            </a:r>
            <a:r>
              <a:rPr lang="en-US" sz="2400" b="1" dirty="0" smtClean="0">
                <a:solidFill>
                  <a:schemeClr val="bg1"/>
                </a:solidFill>
                <a:latin typeface="Trebuchet MS" pitchFamily="34" charset="0"/>
              </a:rPr>
              <a:t>.</a:t>
            </a:r>
            <a:r>
              <a:rPr lang="en-US" sz="1800" dirty="0" smtClean="0">
                <a:latin typeface="Trebuchet MS" pitchFamily="34" charset="0"/>
              </a:rPr>
              <a:t/>
            </a:r>
            <a:br>
              <a:rPr lang="en-US" sz="1800" dirty="0" smtClean="0">
                <a:latin typeface="Trebuchet MS" pitchFamily="34" charset="0"/>
              </a:rPr>
            </a:br>
            <a:endParaRPr lang="en-US" sz="1800" dirty="0" smtClean="0">
              <a:latin typeface="Trebuchet MS" pitchFamily="34" charset="0"/>
            </a:endParaRPr>
          </a:p>
          <a:p>
            <a:pPr algn="l" defTabSz="3765639"/>
            <a:r>
              <a:rPr lang="en-US" sz="1800" b="1" dirty="0" smtClean="0">
                <a:solidFill>
                  <a:schemeClr val="bg1"/>
                </a:solidFill>
                <a:latin typeface="Trebuchet MS" pitchFamily="34" charset="0"/>
              </a:rPr>
              <a:t>Need</a:t>
            </a:r>
            <a:r>
              <a:rPr lang="en-US" sz="1800" b="1" baseline="0" dirty="0" smtClean="0">
                <a:solidFill>
                  <a:schemeClr val="bg1"/>
                </a:solidFill>
                <a:latin typeface="Trebuchet MS" pitchFamily="34" charset="0"/>
              </a:rPr>
              <a:t> Assistance?  </a:t>
            </a:r>
            <a:r>
              <a:rPr lang="en-US" sz="2400" b="1" baseline="0" dirty="0" smtClean="0">
                <a:solidFill>
                  <a:srgbClr val="FFFF00"/>
                </a:solidFill>
                <a:latin typeface="Trebuchet MS" pitchFamily="34" charset="0"/>
              </a:rPr>
              <a:t>Call  us at </a:t>
            </a:r>
            <a:r>
              <a:rPr lang="en-US" sz="2400" b="1" dirty="0" smtClean="0">
                <a:solidFill>
                  <a:srgbClr val="FFFF00"/>
                </a:solidFill>
                <a:latin typeface="Trebuchet MS" pitchFamily="34" charset="0"/>
              </a:rPr>
              <a:t>1.866.649.3004</a:t>
            </a:r>
          </a:p>
          <a:p>
            <a:pPr defTabSz="2508125"/>
            <a:r>
              <a:rPr lang="en-US" sz="1800" dirty="0" smtClean="0">
                <a:latin typeface="Trebuchet MS" pitchFamily="34" charset="0"/>
              </a:rPr>
              <a:t> </a:t>
            </a:r>
            <a:endParaRPr lang="en-US" sz="2300" b="1" dirty="0" smtClean="0">
              <a:solidFill>
                <a:srgbClr val="FFFF00"/>
              </a:solidFill>
              <a:latin typeface="Trebuchet MS" pitchFamily="34" charset="0"/>
            </a:endParaRPr>
          </a:p>
          <a:p>
            <a:pPr algn="ctr"/>
            <a:r>
              <a:rPr lang="en-US" sz="2500" b="1" dirty="0" smtClean="0">
                <a:solidFill>
                  <a:schemeClr val="bg1"/>
                </a:solidFill>
                <a:latin typeface="Trebuchet MS" pitchFamily="34" charset="0"/>
              </a:rPr>
              <a:t>Object Placeholders</a:t>
            </a:r>
          </a:p>
          <a:p>
            <a:pPr algn="ctr"/>
            <a:endParaRPr lang="en-US" sz="2500" b="1" dirty="0" smtClean="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1800" dirty="0" smtClean="0">
                <a:latin typeface="Trebuchet MS" pitchFamily="34" charset="0"/>
              </a:rPr>
              <a:t>To</a:t>
            </a:r>
            <a:r>
              <a:rPr lang="en-US" sz="1800" baseline="0" dirty="0" smtClean="0">
                <a:latin typeface="Trebuchet MS" pitchFamily="34" charset="0"/>
              </a:rPr>
              <a:t> add text, c</a:t>
            </a:r>
            <a:r>
              <a:rPr lang="en-US" sz="1800" dirty="0" smtClean="0">
                <a:latin typeface="Trebuchet MS" pitchFamily="34" charset="0"/>
              </a:rPr>
              <a:t>lick inside</a:t>
            </a:r>
            <a:r>
              <a:rPr lang="en-US" sz="1800" baseline="0" dirty="0" smtClean="0">
                <a:latin typeface="Trebuchet MS" pitchFamily="34" charset="0"/>
              </a:rPr>
              <a:t> a placeholder on the poster and type or paste your text.  To move a placeholder, click it </a:t>
            </a:r>
            <a:r>
              <a:rPr lang="en-US" sz="1800" u="sng" baseline="0" dirty="0" smtClean="0">
                <a:latin typeface="Trebuchet MS" pitchFamily="34" charset="0"/>
              </a:rPr>
              <a:t>once</a:t>
            </a:r>
            <a:r>
              <a:rPr lang="en-US" sz="1800" baseline="0" dirty="0" smtClean="0">
                <a:latin typeface="Trebuchet MS" pitchFamily="34" charset="0"/>
              </a:rPr>
              <a:t> (to select it).  Place your cursor on its frame, and your cursor will change to this symbol       .  Click </a:t>
            </a:r>
            <a:r>
              <a:rPr lang="en-US" sz="1800" u="sng" baseline="0" dirty="0" smtClean="0">
                <a:latin typeface="Trebuchet MS" pitchFamily="34" charset="0"/>
              </a:rPr>
              <a:t>once</a:t>
            </a:r>
            <a:r>
              <a:rPr lang="en-US" sz="1800" baseline="0" dirty="0" smtClean="0">
                <a:latin typeface="Trebuchet MS" pitchFamily="34" charset="0"/>
              </a:rPr>
              <a:t> and drag it to a new location where you can resize it. </a:t>
            </a:r>
          </a:p>
          <a:p>
            <a:pPr defTabSz="3765639"/>
            <a:endParaRPr lang="en-US" sz="1800" dirty="0" smtClean="0">
              <a:latin typeface="Trebuchet MS" pitchFamily="34" charset="0"/>
            </a:endParaRPr>
          </a:p>
          <a:p>
            <a:pPr defTabSz="3765639"/>
            <a:r>
              <a:rPr lang="en-US" sz="1800" b="1" dirty="0" smtClean="0">
                <a:solidFill>
                  <a:srgbClr val="FFFF00"/>
                </a:solidFill>
                <a:latin typeface="Trebuchet MS" pitchFamily="34" charset="0"/>
              </a:rPr>
              <a:t>Section Header placeholder</a:t>
            </a:r>
          </a:p>
          <a:p>
            <a:pPr defTabSz="3765639"/>
            <a:r>
              <a:rPr lang="en-US" sz="1800" baseline="0" dirty="0" smtClean="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1800" baseline="0" dirty="0" smtClean="0">
              <a:latin typeface="Trebuchet MS" pitchFamily="34" charset="0"/>
            </a:endParaRPr>
          </a:p>
          <a:p>
            <a:pPr defTabSz="4389219"/>
            <a:endParaRPr lang="en-US" sz="1800" dirty="0" smtClean="0">
              <a:latin typeface="Trebuchet MS" pitchFamily="34" charset="0"/>
            </a:endParaRPr>
          </a:p>
          <a:p>
            <a:pPr defTabSz="4389219"/>
            <a:endParaRPr lang="en-US" sz="1800" b="1" dirty="0" smtClean="0">
              <a:solidFill>
                <a:srgbClr val="FFFF00"/>
              </a:solidFill>
              <a:latin typeface="Trebuchet MS" pitchFamily="34" charset="0"/>
            </a:endParaRPr>
          </a:p>
          <a:p>
            <a:pPr defTabSz="4389219"/>
            <a:r>
              <a:rPr lang="en-US" sz="1800" b="1" dirty="0" smtClean="0">
                <a:solidFill>
                  <a:srgbClr val="FFFF00"/>
                </a:solidFill>
                <a:latin typeface="Trebuchet MS" pitchFamily="34" charset="0"/>
              </a:rPr>
              <a:t>Text placeholder</a:t>
            </a:r>
          </a:p>
          <a:p>
            <a:pPr defTabSz="4389219"/>
            <a:r>
              <a:rPr lang="en-US" sz="1800" baseline="0" dirty="0" smtClean="0">
                <a:latin typeface="Trebuchet MS" pitchFamily="34" charset="0"/>
              </a:rPr>
              <a:t>Move this preformatted text placeholder to the poster to add a new body of text.</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defTabSz="4389219"/>
            <a:endParaRPr lang="en-US" sz="1800" b="1" baseline="0" dirty="0" smtClean="0">
              <a:solidFill>
                <a:srgbClr val="FFFF00"/>
              </a:solidFill>
              <a:latin typeface="Trebuchet MS" pitchFamily="34" charset="0"/>
            </a:endParaRPr>
          </a:p>
          <a:p>
            <a:pPr defTabSz="4389219"/>
            <a:r>
              <a:rPr lang="en-US" sz="1800" b="1" baseline="0" dirty="0" smtClean="0">
                <a:solidFill>
                  <a:srgbClr val="FFFF00"/>
                </a:solidFill>
                <a:latin typeface="Trebuchet MS" pitchFamily="34" charset="0"/>
              </a:rPr>
              <a:t>Picture placeholder</a:t>
            </a:r>
          </a:p>
          <a:p>
            <a:pPr defTabSz="4389219"/>
            <a:r>
              <a:rPr lang="en-US" sz="1800" baseline="0" dirty="0" smtClean="0">
                <a:latin typeface="Trebuchet MS" pitchFamily="34" charset="0"/>
              </a:rPr>
              <a:t>Move this graphic placeholder onto your poster, size it first, and then click it to add a picture to the poster.</a:t>
            </a:r>
          </a:p>
          <a:p>
            <a:pPr defTabSz="4389219"/>
            <a:endParaRPr lang="en-US" sz="1800" baseline="0" dirty="0" smtClean="0">
              <a:latin typeface="Trebuchet MS" pitchFamily="34" charset="0"/>
            </a:endParaRPr>
          </a:p>
          <a:p>
            <a:pPr defTabSz="4389219"/>
            <a:endParaRPr lang="en-US" sz="1800" baseline="0" dirty="0" smtClean="0">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dirty="0" smtClean="0">
              <a:latin typeface="Trebuchet MS" pitchFamily="34" charset="0"/>
            </a:endParaRPr>
          </a:p>
          <a:p>
            <a:pPr algn="ctr"/>
            <a:endParaRPr lang="en-US" sz="1800" b="1" dirty="0" smtClean="0">
              <a:solidFill>
                <a:schemeClr val="bg1"/>
              </a:solidFill>
              <a:latin typeface="Trebuchet MS" pitchFamily="34" charset="0"/>
            </a:endParaRPr>
          </a:p>
          <a:p>
            <a:pPr defTabSz="2508125"/>
            <a:endParaRPr lang="en-US" sz="1800" b="1" dirty="0" smtClean="0">
              <a:solidFill>
                <a:srgbClr val="FFFF00"/>
              </a:solidFill>
              <a:latin typeface="Trebuchet MS" pitchFamily="34" charset="0"/>
            </a:endParaRPr>
          </a:p>
          <a:p>
            <a:pPr algn="ctr"/>
            <a:endParaRPr lang="en-US" sz="1800" b="1" dirty="0">
              <a:latin typeface="Trebuchet MS" pitchFamily="34" charset="0"/>
            </a:endParaRPr>
          </a:p>
        </p:txBody>
      </p:sp>
      <p:sp>
        <p:nvSpPr>
          <p:cNvPr id="25" name="Rectangle 24"/>
          <p:cNvSpPr/>
          <p:nvPr/>
        </p:nvSpPr>
        <p:spPr>
          <a:xfrm>
            <a:off x="-6481554" y="11860087"/>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pic>
        <p:nvPicPr>
          <p:cNvPr id="26" name="Picture 2"/>
          <p:cNvPicPr>
            <a:picLocks noChangeAspect="1" noChangeArrowheads="1"/>
          </p:cNvPicPr>
          <p:nvPr/>
        </p:nvPicPr>
        <p:blipFill>
          <a:blip r:embed="rId4" cstate="print"/>
          <a:srcRect/>
          <a:stretch>
            <a:fillRect/>
          </a:stretch>
        </p:blipFill>
        <p:spPr bwMode="auto">
          <a:xfrm>
            <a:off x="-2432958" y="7952471"/>
            <a:ext cx="369094" cy="219075"/>
          </a:xfrm>
          <a:prstGeom prst="rect">
            <a:avLst/>
          </a:prstGeom>
          <a:noFill/>
          <a:ln w="9525">
            <a:solidFill>
              <a:schemeClr val="tx1"/>
            </a:solidFill>
            <a:miter lim="800000"/>
            <a:headEnd/>
            <a:tailEnd/>
          </a:ln>
          <a:effectLst/>
        </p:spPr>
      </p:pic>
      <p:grpSp>
        <p:nvGrpSpPr>
          <p:cNvPr id="29" name="Group 28"/>
          <p:cNvGrpSpPr/>
          <p:nvPr/>
        </p:nvGrpSpPr>
        <p:grpSpPr>
          <a:xfrm>
            <a:off x="-6223790" y="15575235"/>
            <a:ext cx="5771525" cy="644181"/>
            <a:chOff x="44242388" y="28054064"/>
            <a:chExt cx="9771400" cy="1090621"/>
          </a:xfrm>
        </p:grpSpPr>
        <p:sp>
          <p:nvSpPr>
            <p:cNvPr id="31" name="Rounded Rectangle 30"/>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a:endParaRPr lang="en-US"/>
            </a:p>
          </p:txBody>
        </p:sp>
        <p:pic>
          <p:nvPicPr>
            <p:cNvPr id="32" name="Picture 31"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41112" y="28126638"/>
              <a:ext cx="914400" cy="914400"/>
            </a:xfrm>
            <a:prstGeom prst="rect">
              <a:avLst/>
            </a:prstGeom>
            <a:noFill/>
          </p:spPr>
        </p:pic>
        <p:sp>
          <p:nvSpPr>
            <p:cNvPr id="33" name="TextBox 32"/>
            <p:cNvSpPr txBox="1"/>
            <p:nvPr userDrawn="1"/>
          </p:nvSpPr>
          <p:spPr>
            <a:xfrm>
              <a:off x="45342599" y="28154099"/>
              <a:ext cx="8671189" cy="885830"/>
            </a:xfrm>
            <a:prstGeom prst="rect">
              <a:avLst/>
            </a:prstGeom>
            <a:noFill/>
          </p:spPr>
          <p:txBody>
            <a:bodyPr wrap="square" rtlCol="0">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 </a:t>
              </a:r>
            </a:p>
            <a:p>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a:t>
              </a:r>
              <a:endParaRPr lang="en-US" sz="1400" dirty="0">
                <a:solidFill>
                  <a:schemeClr val="tx2"/>
                </a:solidFill>
                <a:latin typeface="Trebuchet MS" pitchFamily="34" charset="0"/>
              </a:endParaRPr>
            </a:p>
          </p:txBody>
        </p:sp>
      </p:grpSp>
      <p:cxnSp>
        <p:nvCxnSpPr>
          <p:cNvPr id="44" name="Straight Connector 43"/>
          <p:cNvCxnSpPr/>
          <p:nvPr/>
        </p:nvCxnSpPr>
        <p:spPr>
          <a:xfrm>
            <a:off x="-6472918" y="5874672"/>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491524" y="10199648"/>
            <a:ext cx="6261600" cy="388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rtlCol="0" anchor="ctr"/>
          <a:lstStyle/>
          <a:p>
            <a:pPr algn="ctr"/>
            <a:endParaRPr lang="en-US"/>
          </a:p>
        </p:txBody>
      </p:sp>
      <p:sp>
        <p:nvSpPr>
          <p:cNvPr id="46" name="Rectangle 45"/>
          <p:cNvSpPr/>
          <p:nvPr/>
        </p:nvSpPr>
        <p:spPr>
          <a:xfrm>
            <a:off x="27638828" y="0"/>
            <a:ext cx="6281539" cy="16459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rtlCol="0" anchor="t" anchorCtr="0"/>
          <a:lstStyle/>
          <a:p>
            <a:pPr algn="ctr">
              <a:lnSpc>
                <a:spcPts val="2400"/>
              </a:lnSpc>
            </a:pPr>
            <a:r>
              <a:rPr lang="en-US" sz="2400" b="1" dirty="0" smtClean="0">
                <a:solidFill>
                  <a:schemeClr val="bg1"/>
                </a:solidFill>
                <a:latin typeface="Trebuchet MS" pitchFamily="34" charset="0"/>
              </a:rPr>
              <a:t>QUICK</a:t>
            </a:r>
            <a:r>
              <a:rPr lang="en-US" sz="2400" b="1" baseline="0" dirty="0" smtClean="0">
                <a:solidFill>
                  <a:schemeClr val="bg1"/>
                </a:solidFill>
                <a:latin typeface="Trebuchet MS" pitchFamily="34" charset="0"/>
              </a:rPr>
              <a:t> TIPS</a:t>
            </a:r>
            <a:endParaRPr lang="en-US" sz="2400" b="1" dirty="0" smtClean="0">
              <a:solidFill>
                <a:schemeClr val="bg1"/>
              </a:solidFill>
              <a:latin typeface="Trebuchet MS" pitchFamily="34" charset="0"/>
            </a:endParaRPr>
          </a:p>
          <a:p>
            <a:pPr algn="ctr">
              <a:lnSpc>
                <a:spcPts val="2400"/>
              </a:lnSpc>
            </a:pPr>
            <a:r>
              <a:rPr lang="en-US" sz="2400" b="1" dirty="0" smtClean="0">
                <a:solidFill>
                  <a:srgbClr val="FFFF00"/>
                </a:solidFill>
                <a:latin typeface="Trebuchet MS" pitchFamily="34" charset="0"/>
              </a:rPr>
              <a:t>(--THIS SECTION DOES NOT PRINT--)</a:t>
            </a:r>
          </a:p>
          <a:p>
            <a:pPr defTabSz="3134780">
              <a:lnSpc>
                <a:spcPts val="2100"/>
              </a:lnSpc>
            </a:pPr>
            <a:endParaRPr lang="en-US" sz="1800" dirty="0" smtClean="0">
              <a:latin typeface="Trebuchet MS" pitchFamily="34" charset="0"/>
            </a:endParaRPr>
          </a:p>
          <a:p>
            <a:pPr defTabSz="3134780">
              <a:lnSpc>
                <a:spcPts val="2100"/>
              </a:lnSpc>
            </a:pPr>
            <a:r>
              <a:rPr lang="en-US" sz="1800" dirty="0" smtClean="0">
                <a:latin typeface="Trebuchet MS" pitchFamily="34" charset="0"/>
              </a:rPr>
              <a:t>This PowerPoint</a:t>
            </a:r>
            <a:r>
              <a:rPr lang="en-US" sz="1800" baseline="0" dirty="0" smtClean="0">
                <a:latin typeface="Trebuchet MS" pitchFamily="34" charset="0"/>
              </a:rPr>
              <a:t> template requires basic PowerPoint (version 2007 or newer) skills. Below is a list of commonly asked questions specific to this template. </a:t>
            </a:r>
            <a:br>
              <a:rPr lang="en-US" sz="1800" baseline="0" dirty="0" smtClean="0">
                <a:latin typeface="Trebuchet MS" pitchFamily="34" charset="0"/>
              </a:rPr>
            </a:br>
            <a:r>
              <a:rPr lang="en-US" sz="1800" baseline="0" dirty="0" smtClean="0">
                <a:latin typeface="Trebuchet MS" pitchFamily="34" charset="0"/>
              </a:rPr>
              <a:t>If you are using an older version of PowerPoint some template features may not work properly.</a:t>
            </a:r>
            <a:endParaRPr lang="en-US" sz="2400" b="1" dirty="0" smtClean="0">
              <a:solidFill>
                <a:srgbClr val="FFFF00"/>
              </a:solidFill>
              <a:latin typeface="Trebuchet MS" pitchFamily="34" charset="0"/>
            </a:endParaRPr>
          </a:p>
          <a:p>
            <a:pPr defTabSz="3134780">
              <a:lnSpc>
                <a:spcPts val="2100"/>
              </a:lnSpc>
            </a:pPr>
            <a:endParaRPr lang="en-US" sz="2400" b="1" dirty="0" smtClean="0">
              <a:solidFill>
                <a:srgbClr val="FFFF00"/>
              </a:solidFill>
              <a:latin typeface="Trebuchet MS" pitchFamily="34" charset="0"/>
            </a:endParaRPr>
          </a:p>
          <a:p>
            <a:pPr algn="ctr">
              <a:lnSpc>
                <a:spcPts val="2100"/>
              </a:lnSpc>
            </a:pPr>
            <a:r>
              <a:rPr lang="en-US" sz="2400" b="1" baseline="0" smtClean="0">
                <a:solidFill>
                  <a:schemeClr val="bg1"/>
                </a:solidFill>
                <a:latin typeface="Trebuchet MS" pitchFamily="34" charset="0"/>
              </a:rPr>
              <a:t>Template </a:t>
            </a:r>
            <a:r>
              <a:rPr lang="en-US" sz="2400" b="1" baseline="0" dirty="0" smtClean="0">
                <a:solidFill>
                  <a:schemeClr val="bg1"/>
                </a:solidFill>
                <a:latin typeface="Trebuchet MS" pitchFamily="34" charset="0"/>
              </a:rPr>
              <a:t>FAQs</a:t>
            </a:r>
            <a:endParaRPr lang="en-US" sz="1800" baseline="0" dirty="0" smtClean="0">
              <a:latin typeface="Trebuchet MS" pitchFamily="34" charset="0"/>
            </a:endParaRPr>
          </a:p>
          <a:p>
            <a:pPr algn="ctr"/>
            <a:endParaRPr lang="en-US" sz="1800" b="1" dirty="0" smtClean="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latin typeface="Trebuchet MS" pitchFamily="34" charset="0"/>
              </a:rPr>
              <a:t>Verifying the quality of your graphics</a:t>
            </a:r>
          </a:p>
          <a:p>
            <a:pPr defTabSz="2689420"/>
            <a:r>
              <a:rPr lang="en-US" sz="1800" dirty="0" smtClean="0">
                <a:latin typeface="Trebuchet MS" pitchFamily="34" charset="0"/>
              </a:rPr>
              <a:t>Go to the </a:t>
            </a:r>
            <a:r>
              <a:rPr lang="en-US" sz="18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1800" baseline="0" dirty="0" smtClean="0">
                <a:latin typeface="Trebuchet MS" pitchFamily="34" charset="0"/>
              </a:rPr>
            </a:br>
            <a:endParaRPr lang="en-US" sz="1800" baseline="0" dirty="0" smtClean="0">
              <a:latin typeface="Trebuchet MS" pitchFamily="34" charset="0"/>
            </a:endParaRPr>
          </a:p>
          <a:p>
            <a:pPr defTabSz="2689420"/>
            <a:endParaRPr lang="en-US" sz="1800" b="1" baseline="0" dirty="0" smtClean="0">
              <a:solidFill>
                <a:srgbClr val="FFFF00"/>
              </a:solidFill>
              <a:latin typeface="Trebuchet MS" pitchFamily="34" charset="0"/>
            </a:endParaRPr>
          </a:p>
          <a:p>
            <a:pPr defTabSz="2689420"/>
            <a:r>
              <a:rPr lang="en-US" sz="1800" b="1" baseline="0" dirty="0" smtClean="0">
                <a:solidFill>
                  <a:srgbClr val="FFFF00"/>
                </a:solidFill>
                <a:latin typeface="Trebuchet MS" pitchFamily="34" charset="0"/>
              </a:rPr>
              <a:t>Modifying the layout</a:t>
            </a:r>
          </a:p>
          <a:p>
            <a:pPr defTabSz="2689420"/>
            <a:r>
              <a:rPr lang="en-US" sz="1800" dirty="0" smtClean="0">
                <a:latin typeface="Trebuchet MS" pitchFamily="34" charset="0"/>
              </a:rPr>
              <a:t>This template has four </a:t>
            </a:r>
            <a:r>
              <a:rPr lang="en-US" sz="1800" baseline="0" dirty="0" smtClean="0">
                <a:latin typeface="Trebuchet MS" pitchFamily="34" charset="0"/>
              </a:rPr>
              <a:t>different </a:t>
            </a:r>
          </a:p>
          <a:p>
            <a:pPr defTabSz="2689420"/>
            <a:r>
              <a:rPr lang="en-US" sz="1800" baseline="0" dirty="0" smtClean="0">
                <a:latin typeface="Trebuchet MS" pitchFamily="34" charset="0"/>
              </a:rPr>
              <a:t>column layouts.   </a:t>
            </a:r>
            <a:r>
              <a:rPr lang="en-US" sz="1800" u="sng" baseline="0" dirty="0" smtClean="0">
                <a:latin typeface="Trebuchet MS" pitchFamily="34" charset="0"/>
              </a:rPr>
              <a:t>Right-click</a:t>
            </a:r>
            <a:r>
              <a:rPr lang="en-US" sz="1800" baseline="0" dirty="0" smtClean="0">
                <a:latin typeface="Trebuchet MS" pitchFamily="34" charset="0"/>
              </a:rPr>
              <a:t> </a:t>
            </a:r>
          </a:p>
          <a:p>
            <a:pPr defTabSz="2689420"/>
            <a:r>
              <a:rPr lang="en-US" sz="1800" baseline="0" dirty="0" smtClean="0">
                <a:latin typeface="Trebuchet MS" pitchFamily="34" charset="0"/>
              </a:rPr>
              <a:t>your mouse on the background </a:t>
            </a:r>
          </a:p>
          <a:p>
            <a:pPr defTabSz="2689420"/>
            <a:r>
              <a:rPr lang="en-US" sz="1800" baseline="0" dirty="0" smtClean="0">
                <a:latin typeface="Trebuchet MS" pitchFamily="34" charset="0"/>
              </a:rPr>
              <a:t>and click on LAYOUT to see the</a:t>
            </a:r>
          </a:p>
          <a:p>
            <a:pPr defTabSz="2689420"/>
            <a:r>
              <a:rPr lang="en-US" sz="1800" baseline="0" dirty="0" smtClean="0">
                <a:latin typeface="Trebuchet MS" pitchFamily="34" charset="0"/>
              </a:rPr>
              <a:t> layout options.  The columns in </a:t>
            </a:r>
          </a:p>
          <a:p>
            <a:pPr defTabSz="2689420"/>
            <a:r>
              <a:rPr lang="en-US" sz="1800" baseline="0" dirty="0" smtClean="0">
                <a:latin typeface="Trebuchet MS" pitchFamily="34" charset="0"/>
              </a:rPr>
              <a:t>the provided layouts are fixed and cannot be moved but advanced users can modify 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Importing text and graphics from external sources</a:t>
            </a:r>
          </a:p>
          <a:p>
            <a:pPr defTabSz="2689420"/>
            <a:r>
              <a:rPr lang="en-US" sz="1800" b="1" u="sng" baseline="0" dirty="0" smtClean="0">
                <a:latin typeface="Trebuchet MS" pitchFamily="34" charset="0"/>
              </a:rPr>
              <a:t>TEXT: </a:t>
            </a:r>
            <a:r>
              <a:rPr lang="en-US" sz="1800" baseline="0" dirty="0" smtClean="0">
                <a:latin typeface="Trebuchet MS" pitchFamily="34" charset="0"/>
              </a:rPr>
              <a:t>Paste or type your text into a pre-existing placeholder or drag in a new placeholder from the left side of the template. Move it anywhere as needed.</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PHOTOS: </a:t>
            </a:r>
            <a:r>
              <a:rPr lang="en-US" sz="1800" baseline="0" dirty="0" smtClean="0">
                <a:latin typeface="Trebuchet MS" pitchFamily="34" charset="0"/>
              </a:rPr>
              <a:t>Drag in a picture placeholder, size it </a:t>
            </a:r>
            <a:r>
              <a:rPr lang="en-US" sz="1800" u="sng" baseline="0" dirty="0" smtClean="0">
                <a:latin typeface="Trebuchet MS" pitchFamily="34" charset="0"/>
              </a:rPr>
              <a:t>first</a:t>
            </a:r>
            <a:r>
              <a:rPr lang="en-US" sz="1800" baseline="0" dirty="0" smtClean="0">
                <a:latin typeface="Trebuchet MS" pitchFamily="34" charset="0"/>
              </a:rPr>
              <a:t>, click in it and insert a photo from the menu.</a:t>
            </a:r>
          </a:p>
          <a:p>
            <a:pPr defTabSz="2689420"/>
            <a:endParaRPr lang="en-US" sz="1800" baseline="0" dirty="0" smtClean="0">
              <a:latin typeface="Trebuchet MS" pitchFamily="34" charset="0"/>
            </a:endParaRPr>
          </a:p>
          <a:p>
            <a:pPr defTabSz="2689420"/>
            <a:r>
              <a:rPr lang="en-US" sz="1800" b="1" u="sng" baseline="0" dirty="0" smtClean="0">
                <a:latin typeface="Trebuchet MS" pitchFamily="34" charset="0"/>
              </a:rPr>
              <a:t>TABLES: </a:t>
            </a:r>
            <a:r>
              <a:rPr lang="en-US" sz="1800" baseline="0" dirty="0" smtClean="0">
                <a:latin typeface="Trebuchet MS" pitchFamily="34" charset="0"/>
              </a:rPr>
              <a:t>You can copy and paste a table from an external document onto this poster template. To adjust the way the text fits within the cells of a table that has been pasted, </a:t>
            </a:r>
            <a:r>
              <a:rPr lang="en-US" sz="1800" u="sng" baseline="0" dirty="0" smtClean="0">
                <a:latin typeface="Trebuchet MS" pitchFamily="34" charset="0"/>
              </a:rPr>
              <a:t>right-click</a:t>
            </a:r>
            <a:r>
              <a:rPr lang="en-US" sz="1800" baseline="0" dirty="0" smtClean="0">
                <a:latin typeface="Trebuchet MS" pitchFamily="34" charset="0"/>
              </a:rPr>
              <a:t> on the table, click FORMAT SHAPE  then click on TEXT BOX and change the INTERNAL MARGIN values to 0.25.</a:t>
            </a:r>
          </a:p>
          <a:p>
            <a:pPr defTabSz="2689420"/>
            <a:endParaRPr lang="en-US" sz="1800" baseline="0" dirty="0" smtClean="0">
              <a:latin typeface="Trebuchet MS" pitchFamily="34" charset="0"/>
            </a:endParaRPr>
          </a:p>
          <a:p>
            <a:pPr defTabSz="2689420"/>
            <a:endParaRPr lang="en-US" sz="1800" baseline="0" dirty="0" smtClean="0">
              <a:latin typeface="Trebuchet MS" pitchFamily="34" charset="0"/>
            </a:endParaRPr>
          </a:p>
          <a:p>
            <a:pPr defTabSz="2689420"/>
            <a:r>
              <a:rPr lang="en-US" sz="1800" b="1" baseline="0" dirty="0" smtClean="0">
                <a:solidFill>
                  <a:srgbClr val="FFFF00"/>
                </a:solidFill>
                <a:latin typeface="Trebuchet MS" pitchFamily="34" charset="0"/>
              </a:rPr>
              <a:t>Modifying the color scheme</a:t>
            </a:r>
          </a:p>
          <a:p>
            <a:pPr defTabSz="2689420"/>
            <a:r>
              <a:rPr lang="en-US" sz="1800" baseline="0" dirty="0" smtClean="0">
                <a:latin typeface="Trebuchet MS" pitchFamily="34" charset="0"/>
              </a:rPr>
              <a:t>To change the color scheme of this template go to the DESIGN menu and click on COLORS. You can choose from the provided color combinations or create your own.</a:t>
            </a:r>
          </a:p>
          <a:p>
            <a:pPr defTabSz="3134780"/>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3134780">
              <a:lnSpc>
                <a:spcPts val="2100"/>
              </a:lnSpc>
            </a:pPr>
            <a:endParaRPr lang="en-US" sz="1800" baseline="0" dirty="0" smtClean="0">
              <a:latin typeface="Trebuchet MS" pitchFamily="34" charset="0"/>
            </a:endParaRPr>
          </a:p>
          <a:p>
            <a:pPr defTabSz="2508125">
              <a:lnSpc>
                <a:spcPts val="2100"/>
              </a:lnSpc>
            </a:pPr>
            <a:endParaRPr lang="en-US" sz="1200" baseline="0" dirty="0" smtClean="0">
              <a:latin typeface="Trebuchet MS" pitchFamily="34" charset="0"/>
            </a:endParaRPr>
          </a:p>
          <a:p>
            <a:pPr defTabSz="2508125">
              <a:lnSpc>
                <a:spcPts val="2100"/>
              </a:lnSpc>
            </a:pPr>
            <a:endParaRPr lang="en-US" sz="1200" dirty="0" smtClean="0">
              <a:latin typeface="Trebuchet MS" pitchFamily="34" charset="0"/>
            </a:endParaRPr>
          </a:p>
          <a:p>
            <a:pPr algn="ctr">
              <a:lnSpc>
                <a:spcPts val="2100"/>
              </a:lnSpc>
            </a:pPr>
            <a:endParaRPr lang="en-US" sz="1200" b="1" dirty="0" smtClean="0">
              <a:solidFill>
                <a:schemeClr val="bg1"/>
              </a:solidFill>
              <a:latin typeface="Trebuchet MS" pitchFamily="34" charset="0"/>
            </a:endParaRPr>
          </a:p>
          <a:p>
            <a:pPr defTabSz="2508125">
              <a:lnSpc>
                <a:spcPts val="2100"/>
              </a:lnSpc>
            </a:pPr>
            <a:endParaRPr lang="en-US" sz="1200" b="1" dirty="0" smtClean="0">
              <a:solidFill>
                <a:srgbClr val="FFFF00"/>
              </a:solidFill>
              <a:latin typeface="Trebuchet MS" pitchFamily="34" charset="0"/>
            </a:endParaRPr>
          </a:p>
          <a:p>
            <a:pPr algn="ctr">
              <a:lnSpc>
                <a:spcPts val="2100"/>
              </a:lnSpc>
            </a:pPr>
            <a:endParaRPr lang="en-US" sz="1800" b="1" dirty="0">
              <a:latin typeface="Trebuchet MS" pitchFamily="34" charset="0"/>
            </a:endParaRPr>
          </a:p>
        </p:txBody>
      </p:sp>
      <p:pic>
        <p:nvPicPr>
          <p:cNvPr id="47" name="Picture 2"/>
          <p:cNvPicPr>
            <a:picLocks noChangeAspect="1" noChangeArrowheads="1"/>
          </p:cNvPicPr>
          <p:nvPr/>
        </p:nvPicPr>
        <p:blipFill>
          <a:blip r:embed="rId7" cstate="print"/>
          <a:srcRect/>
          <a:stretch>
            <a:fillRect/>
          </a:stretch>
        </p:blipFill>
        <p:spPr bwMode="auto">
          <a:xfrm>
            <a:off x="31307318" y="6276070"/>
            <a:ext cx="2438880" cy="1258463"/>
          </a:xfrm>
          <a:prstGeom prst="rect">
            <a:avLst/>
          </a:prstGeom>
          <a:noFill/>
          <a:ln w="9525">
            <a:noFill/>
            <a:miter lim="800000"/>
            <a:headEnd/>
            <a:tailEnd/>
          </a:ln>
          <a:effectLst/>
        </p:spPr>
      </p:pic>
      <p:sp>
        <p:nvSpPr>
          <p:cNvPr id="48" name="TextBox 47"/>
          <p:cNvSpPr txBox="1"/>
          <p:nvPr/>
        </p:nvSpPr>
        <p:spPr>
          <a:xfrm>
            <a:off x="27877004" y="15329052"/>
            <a:ext cx="5725179" cy="976088"/>
          </a:xfrm>
          <a:prstGeom prst="rect">
            <a:avLst/>
          </a:prstGeom>
          <a:noFill/>
        </p:spPr>
        <p:txBody>
          <a:bodyPr wrap="square" lIns="52249" tIns="26124" rIns="52249" bIns="26124" rtlCol="0">
            <a:spAutoFit/>
          </a:bodyPr>
          <a:lstStyle/>
          <a:p>
            <a:pPr>
              <a:lnSpc>
                <a:spcPts val="1800"/>
              </a:lnSpc>
            </a:pPr>
            <a:r>
              <a:rPr lang="en-US" sz="2000" dirty="0" smtClean="0">
                <a:solidFill>
                  <a:schemeClr val="bg1"/>
                </a:solidFill>
              </a:rPr>
              <a:t>© 2013 PosterPresentations.com</a:t>
            </a:r>
            <a:br>
              <a:rPr lang="en-US" sz="2000" dirty="0" smtClean="0">
                <a:solidFill>
                  <a:schemeClr val="bg1"/>
                </a:solidFill>
              </a:rPr>
            </a:br>
            <a:r>
              <a:rPr lang="en-US" sz="20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a:t>
            </a:r>
            <a:br>
              <a:rPr lang="en-US" sz="1800" baseline="0" dirty="0" smtClean="0">
                <a:solidFill>
                  <a:schemeClr val="bg1"/>
                </a:solidFill>
              </a:rPr>
            </a:br>
            <a:r>
              <a:rPr lang="en-US" sz="1800" baseline="0" dirty="0" smtClean="0">
                <a:solidFill>
                  <a:schemeClr val="bg1"/>
                </a:solidFill>
              </a:rPr>
              <a:t>    Berkeley  CA  94710</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000" b="1" dirty="0">
              <a:solidFill>
                <a:srgbClr val="FFFF00"/>
              </a:solidFill>
            </a:endParaRPr>
          </a:p>
        </p:txBody>
      </p:sp>
      <p:cxnSp>
        <p:nvCxnSpPr>
          <p:cNvPr id="49" name="Straight Connector 48"/>
          <p:cNvCxnSpPr/>
          <p:nvPr/>
        </p:nvCxnSpPr>
        <p:spPr>
          <a:xfrm>
            <a:off x="27638828" y="2544196"/>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638828" y="15144750"/>
            <a:ext cx="6281539"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36"/>
          <p:cNvSpPr>
            <a:spLocks noChangeArrowheads="1"/>
          </p:cNvSpPr>
          <p:nvPr/>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8641" y="612648"/>
            <a:ext cx="2761491" cy="1261874"/>
          </a:xfrm>
          <a:prstGeom prst="rect">
            <a:avLst/>
          </a:prstGeom>
        </p:spPr>
      </p:pic>
      <p:sp>
        <p:nvSpPr>
          <p:cNvPr id="27" name="Text Box 14"/>
          <p:cNvSpPr txBox="1">
            <a:spLocks noChangeArrowheads="1"/>
          </p:cNvSpPr>
          <p:nvPr userDrawn="1"/>
        </p:nvSpPr>
        <p:spPr bwMode="auto">
          <a:xfrm>
            <a:off x="918370" y="1615694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50000"/>
                  </a:schemeClr>
                </a:solidFill>
                <a:latin typeface="Arial" charset="0"/>
              </a:rPr>
              <a:t>RESEARCH POSTER PRESENTATION </a:t>
            </a:r>
            <a:r>
              <a:rPr lang="en-US" sz="300" b="1" dirty="0">
                <a:solidFill>
                  <a:schemeClr val="bg1">
                    <a:lumMod val="50000"/>
                  </a:schemeClr>
                </a:solidFill>
                <a:latin typeface="Arial" charset="0"/>
              </a:rPr>
              <a:t>DESIGN © </a:t>
            </a:r>
            <a:r>
              <a:rPr lang="en-US" sz="300" b="1" dirty="0" smtClean="0">
                <a:solidFill>
                  <a:schemeClr val="bg1">
                    <a:lumMod val="50000"/>
                  </a:schemeClr>
                </a:solidFill>
                <a:latin typeface="Arial" charset="0"/>
              </a:rPr>
              <a:t>2012</a:t>
            </a:r>
            <a:endParaRPr lang="en-US" sz="300" b="1" dirty="0">
              <a:solidFill>
                <a:schemeClr val="bg1">
                  <a:lumMod val="50000"/>
                </a:schemeClr>
              </a:solidFill>
              <a:latin typeface="Arial" charset="0"/>
            </a:endParaRPr>
          </a:p>
          <a:p>
            <a:pPr eaLnBrk="0" hangingPunct="0">
              <a:lnSpc>
                <a:spcPct val="65000"/>
              </a:lnSpc>
              <a:spcBef>
                <a:spcPct val="50000"/>
              </a:spcBef>
              <a:defRPr/>
            </a:pPr>
            <a:r>
              <a:rPr lang="en-US" sz="600" b="1" dirty="0">
                <a:solidFill>
                  <a:schemeClr val="bg1">
                    <a:lumMod val="50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 id="2147483673" r:id="rId2"/>
  </p:sldLayoutIdLst>
  <p:timing>
    <p:tnLst>
      <p:par>
        <p:cTn xmlns:p14="http://schemas.microsoft.com/office/powerpoint/2010/mai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27432000" cy="24003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1600" y="3840163"/>
            <a:ext cx="24688800" cy="108632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15255875"/>
            <a:ext cx="6400800" cy="876300"/>
          </a:xfrm>
          <a:prstGeom prst="rect">
            <a:avLst/>
          </a:prstGeom>
        </p:spPr>
        <p:txBody>
          <a:bodyPr vert="horz" lIns="91440" tIns="45720" rIns="91440" bIns="45720" rtlCol="0" anchor="ctr"/>
          <a:lstStyle>
            <a:lvl1pPr algn="l">
              <a:defRPr sz="1200">
                <a:solidFill>
                  <a:schemeClr val="tx1">
                    <a:tint val="75000"/>
                  </a:schemeClr>
                </a:solidFill>
              </a:defRPr>
            </a:lvl1pPr>
          </a:lstStyle>
          <a:p>
            <a:fld id="{6BC90372-326E-A944-9A7E-F0AF88527104}" type="datetimeFigureOut">
              <a:rPr lang="en-US" smtClean="0"/>
              <a:t>2/17/17</a:t>
            </a:fld>
            <a:endParaRPr lang="en-US"/>
          </a:p>
        </p:txBody>
      </p:sp>
      <p:sp>
        <p:nvSpPr>
          <p:cNvPr id="5" name="Footer Placeholder 4"/>
          <p:cNvSpPr>
            <a:spLocks noGrp="1"/>
          </p:cNvSpPr>
          <p:nvPr>
            <p:ph type="ftr" sz="quarter" idx="3"/>
          </p:nvPr>
        </p:nvSpPr>
        <p:spPr>
          <a:xfrm>
            <a:off x="9372600" y="15255875"/>
            <a:ext cx="8686800" cy="8763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15255875"/>
            <a:ext cx="6400800" cy="876300"/>
          </a:xfrm>
          <a:prstGeom prst="rect">
            <a:avLst/>
          </a:prstGeom>
        </p:spPr>
        <p:txBody>
          <a:bodyPr vert="horz" lIns="91440" tIns="45720" rIns="91440" bIns="45720" rtlCol="0" anchor="ctr"/>
          <a:lstStyle>
            <a:lvl1pPr algn="r">
              <a:defRPr sz="1200">
                <a:solidFill>
                  <a:schemeClr val="tx1">
                    <a:tint val="75000"/>
                  </a:schemeClr>
                </a:solidFill>
              </a:defRPr>
            </a:lvl1pPr>
          </a:lstStyle>
          <a:p>
            <a:fld id="{A3369B8E-D3BA-8B45-8B04-868F3B51ABDA}" type="slidenum">
              <a:rPr lang="en-US" smtClean="0"/>
              <a:t>‹#›</a:t>
            </a:fld>
            <a:endParaRPr lang="en-US"/>
          </a:p>
        </p:txBody>
      </p:sp>
      <p:sp>
        <p:nvSpPr>
          <p:cNvPr id="7" name="Rectangle 36"/>
          <p:cNvSpPr>
            <a:spLocks noChangeArrowheads="1"/>
          </p:cNvSpPr>
          <p:nvPr userDrawn="1"/>
        </p:nvSpPr>
        <p:spPr bwMode="auto">
          <a:xfrm>
            <a:off x="0" y="0"/>
            <a:ext cx="27432000" cy="2400300"/>
          </a:xfrm>
          <a:prstGeom prst="rect">
            <a:avLst/>
          </a:prstGeom>
          <a:gradFill flip="none" rotWithShape="1">
            <a:gsLst>
              <a:gs pos="0">
                <a:schemeClr val="bg2">
                  <a:lumMod val="90000"/>
                </a:schemeClr>
              </a:gs>
              <a:gs pos="0">
                <a:srgbClr val="C99700"/>
              </a:gs>
              <a:gs pos="73000">
                <a:schemeClr val="bg1">
                  <a:lumMod val="0"/>
                  <a:lumOff val="100000"/>
                </a:schemeClr>
              </a:gs>
            </a:gsLst>
            <a:lin ang="5400000" scaled="1"/>
            <a:tileRect/>
          </a:gradFill>
          <a:ln w="9525">
            <a:solidFill>
              <a:srgbClr val="002855"/>
            </a:solidFill>
            <a:miter lim="800000"/>
            <a:headEnd/>
            <a:tailEnd/>
          </a:ln>
          <a:effectLst/>
        </p:spPr>
        <p:txBody>
          <a:bodyPr wrap="none" lIns="52249" tIns="26124" rIns="52249" bIns="26124" anchor="ctr"/>
          <a:lstStyle/>
          <a:p>
            <a:pPr lvl="0"/>
            <a:endParaRPr lang="en-US" dirty="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65079" y="615971"/>
            <a:ext cx="2761491" cy="1261874"/>
          </a:xfrm>
          <a:prstGeom prst="rect">
            <a:avLst/>
          </a:prstGeom>
        </p:spPr>
      </p:pic>
    </p:spTree>
    <p:extLst>
      <p:ext uri="{BB962C8B-B14F-4D97-AF65-F5344CB8AC3E}">
        <p14:creationId xmlns:p14="http://schemas.microsoft.com/office/powerpoint/2010/main" val="394933127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jpeg"/><Relationship Id="rId16" Type="http://schemas.openxmlformats.org/officeDocument/2006/relationships/image" Target="../media/image15.emf"/><Relationship Id="rId17" Type="http://schemas.openxmlformats.org/officeDocument/2006/relationships/image" Target="../media/image16.png"/><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jpg"/><Relationship Id="rId5" Type="http://schemas.openxmlformats.org/officeDocument/2006/relationships/image" Target="../media/image7.jpeg"/><Relationship Id="rId6" Type="http://schemas.openxmlformats.org/officeDocument/2006/relationships/image" Target="../media/image8.jpg"/><Relationship Id="rId7" Type="http://schemas.openxmlformats.org/officeDocument/2006/relationships/chart" Target="../charts/chart1.xml"/><Relationship Id="rId8" Type="http://schemas.openxmlformats.org/officeDocument/2006/relationships/chart" Target="../charts/chart2.xml"/><Relationship Id="rId9" Type="http://schemas.openxmlformats.org/officeDocument/2006/relationships/chart" Target="../charts/chart3.xml"/><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41951" y="2437999"/>
            <a:ext cx="9390049" cy="5801722"/>
          </a:xfrm>
        </p:spPr>
        <p:txBody>
          <a:bodyPr/>
          <a:lstStyle/>
          <a:p>
            <a:pPr>
              <a:lnSpc>
                <a:spcPct val="90000"/>
              </a:lnSpc>
            </a:pPr>
            <a:r>
              <a:rPr lang="en-US" sz="2400" dirty="0">
                <a:latin typeface="Corbel"/>
                <a:cs typeface="Corbel"/>
              </a:rPr>
              <a:t>Background: </a:t>
            </a:r>
            <a:endParaRPr lang="en-US" sz="2400" dirty="0" smtClean="0">
              <a:latin typeface="Corbel"/>
              <a:cs typeface="Corbel"/>
            </a:endParaRPr>
          </a:p>
          <a:p>
            <a:pPr marL="342900" indent="-342900">
              <a:lnSpc>
                <a:spcPct val="90000"/>
              </a:lnSpc>
              <a:buFont typeface="Arial"/>
              <a:buChar char="•"/>
            </a:pPr>
            <a:r>
              <a:rPr lang="en-US" sz="2000" dirty="0" smtClean="0">
                <a:latin typeface="Corbel"/>
                <a:cs typeface="Corbel"/>
              </a:rPr>
              <a:t>1916: </a:t>
            </a:r>
            <a:r>
              <a:rPr lang="en-US" sz="2000" dirty="0"/>
              <a:t>I</a:t>
            </a:r>
            <a:r>
              <a:rPr lang="en-US" sz="2000" dirty="0" smtClean="0"/>
              <a:t>ntestinal </a:t>
            </a:r>
            <a:r>
              <a:rPr lang="en-US" sz="2000" dirty="0"/>
              <a:t>permeability might be augmented in acne </a:t>
            </a:r>
            <a:r>
              <a:rPr lang="en-US" sz="2000" dirty="0" smtClean="0"/>
              <a:t>vulgaris. </a:t>
            </a:r>
            <a:r>
              <a:rPr lang="en-US" sz="2000" dirty="0"/>
              <a:t>One study of 57 acne patients used a blood serum complement fixation test to demonstrate enhanced reactivity to stool-isolated coliforms in 66% of the acne patients compared to none of the control patients.</a:t>
            </a:r>
            <a:r>
              <a:rPr lang="en-US" sz="2000" dirty="0"/>
              <a:t> </a:t>
            </a:r>
          </a:p>
          <a:p>
            <a:pPr marL="342900" indent="-342900">
              <a:lnSpc>
                <a:spcPct val="90000"/>
              </a:lnSpc>
              <a:buFont typeface="Arial"/>
              <a:buChar char="•"/>
            </a:pPr>
            <a:r>
              <a:rPr lang="en-US" sz="2000" dirty="0"/>
              <a:t>1930’</a:t>
            </a:r>
            <a:r>
              <a:rPr lang="en-US" sz="2000" dirty="0" smtClean="0"/>
              <a:t>s: As </a:t>
            </a:r>
            <a:r>
              <a:rPr lang="en-US" sz="2000" dirty="0"/>
              <a:t>many as 40% of those with acne had </a:t>
            </a:r>
            <a:r>
              <a:rPr lang="en-US" sz="2000" dirty="0" err="1" smtClean="0"/>
              <a:t>hypochlorhydria</a:t>
            </a:r>
            <a:r>
              <a:rPr lang="en-US" sz="2000" dirty="0" smtClean="0"/>
              <a:t>. In </a:t>
            </a:r>
            <a:r>
              <a:rPr lang="en-US" sz="2000" dirty="0"/>
              <a:t>recent years, </a:t>
            </a:r>
            <a:r>
              <a:rPr lang="en-US" sz="2000" dirty="0" err="1"/>
              <a:t>hypochlorhydria</a:t>
            </a:r>
            <a:r>
              <a:rPr lang="en-US" sz="2000" dirty="0"/>
              <a:t> </a:t>
            </a:r>
            <a:r>
              <a:rPr lang="en-US" sz="2000" dirty="0" smtClean="0"/>
              <a:t>has been confirmed to be a </a:t>
            </a:r>
            <a:r>
              <a:rPr lang="en-US" sz="2000" dirty="0"/>
              <a:t>significant risk factor for small intestinal bacterial overgrowth (SIBO), which can cause increased intestinal permeability (or ‘leaky gut’) leading to systemic </a:t>
            </a:r>
            <a:r>
              <a:rPr lang="en-US" sz="2000" dirty="0" smtClean="0"/>
              <a:t>inflammation</a:t>
            </a:r>
            <a:r>
              <a:rPr lang="en-US" sz="2000" dirty="0"/>
              <a:t>.</a:t>
            </a:r>
            <a:r>
              <a:rPr lang="en-US" sz="2000" dirty="0" smtClean="0"/>
              <a:t> </a:t>
            </a:r>
            <a:r>
              <a:rPr lang="en-US" sz="2000" dirty="0"/>
              <a:t>The excess bacteria </a:t>
            </a:r>
            <a:r>
              <a:rPr lang="en-US" sz="2000" dirty="0" smtClean="0"/>
              <a:t>can </a:t>
            </a:r>
            <a:r>
              <a:rPr lang="en-US" sz="2000" dirty="0"/>
              <a:t>produce toxic metabolites, and cause direct injury to </a:t>
            </a:r>
            <a:r>
              <a:rPr lang="en-US" sz="2000" dirty="0" smtClean="0"/>
              <a:t>enterocytes.</a:t>
            </a:r>
          </a:p>
          <a:p>
            <a:pPr marL="342900" indent="-342900">
              <a:lnSpc>
                <a:spcPct val="90000"/>
              </a:lnSpc>
              <a:buFont typeface="Arial"/>
              <a:buChar char="•"/>
            </a:pPr>
            <a:r>
              <a:rPr lang="en-US" sz="2000" dirty="0" smtClean="0">
                <a:latin typeface="Corbel"/>
                <a:cs typeface="Corbel"/>
              </a:rPr>
              <a:t>1950</a:t>
            </a:r>
            <a:r>
              <a:rPr lang="en-US" sz="2000" dirty="0">
                <a:latin typeface="Corbel"/>
                <a:cs typeface="Corbel"/>
              </a:rPr>
              <a:t>’s: </a:t>
            </a:r>
            <a:r>
              <a:rPr lang="en-US" sz="2000" i="1" dirty="0" err="1">
                <a:latin typeface="Corbel"/>
                <a:cs typeface="Corbel"/>
              </a:rPr>
              <a:t>Bacteroides</a:t>
            </a:r>
            <a:r>
              <a:rPr lang="en-US" sz="2000" dirty="0">
                <a:latin typeface="Corbel"/>
                <a:cs typeface="Corbel"/>
              </a:rPr>
              <a:t> more commonly isolated </a:t>
            </a:r>
          </a:p>
          <a:p>
            <a:pPr marL="342900" indent="-342900">
              <a:lnSpc>
                <a:spcPct val="90000"/>
              </a:lnSpc>
              <a:buFont typeface="Arial"/>
              <a:buChar char="•"/>
            </a:pPr>
            <a:r>
              <a:rPr lang="en-US" sz="2000" dirty="0">
                <a:latin typeface="Corbel"/>
                <a:cs typeface="Corbel"/>
              </a:rPr>
              <a:t>1960’</a:t>
            </a:r>
            <a:r>
              <a:rPr lang="en-US" sz="2000" dirty="0" smtClean="0">
                <a:latin typeface="Corbel"/>
                <a:cs typeface="Corbel"/>
              </a:rPr>
              <a:t>s: </a:t>
            </a:r>
            <a:r>
              <a:rPr lang="en-US" sz="2000" dirty="0"/>
              <a:t>Probiotic tablets </a:t>
            </a:r>
            <a:r>
              <a:rPr lang="en-US" sz="2000" dirty="0" smtClean="0"/>
              <a:t>given </a:t>
            </a:r>
            <a:r>
              <a:rPr lang="en-US" sz="2000" dirty="0"/>
              <a:t>to 300 patients </a:t>
            </a:r>
            <a:r>
              <a:rPr lang="en-US" sz="2000" dirty="0" smtClean="0"/>
              <a:t>reported </a:t>
            </a:r>
            <a:r>
              <a:rPr lang="en-US" sz="2000" dirty="0"/>
              <a:t>80% of patients with acne </a:t>
            </a:r>
            <a:r>
              <a:rPr lang="en-US" sz="2000" dirty="0" smtClean="0"/>
              <a:t>had clinical improvement</a:t>
            </a:r>
            <a:r>
              <a:rPr lang="en-US" sz="2000" dirty="0"/>
              <a:t>.</a:t>
            </a:r>
            <a:endParaRPr lang="en-US" sz="2000" i="1" dirty="0" smtClean="0">
              <a:latin typeface="Corbel"/>
              <a:cs typeface="Corbel"/>
            </a:endParaRPr>
          </a:p>
          <a:p>
            <a:pPr marL="342900" indent="-342900">
              <a:lnSpc>
                <a:spcPct val="90000"/>
              </a:lnSpc>
              <a:buFont typeface="Arial"/>
              <a:buChar char="•"/>
            </a:pPr>
            <a:r>
              <a:rPr lang="en-US" sz="2000" dirty="0" smtClean="0">
                <a:latin typeface="Corbel"/>
                <a:cs typeface="Corbel"/>
              </a:rPr>
              <a:t>1980’s: </a:t>
            </a:r>
            <a:r>
              <a:rPr lang="en-US" sz="2000" dirty="0"/>
              <a:t>A</a:t>
            </a:r>
            <a:r>
              <a:rPr lang="en-US" sz="2000" dirty="0" smtClean="0"/>
              <a:t> </a:t>
            </a:r>
            <a:r>
              <a:rPr lang="en-US" sz="2000" dirty="0"/>
              <a:t>study involving 80 acne patients showed both the presence of and high reactivity to blood </a:t>
            </a:r>
            <a:r>
              <a:rPr lang="en-US" sz="2000" dirty="0" smtClean="0"/>
              <a:t>LPS </a:t>
            </a:r>
            <a:r>
              <a:rPr lang="en-US" sz="2000" dirty="0"/>
              <a:t>endotoxins from </a:t>
            </a:r>
            <a:r>
              <a:rPr lang="en-US" sz="2000" i="1" dirty="0"/>
              <a:t>Escherichia coli</a:t>
            </a:r>
            <a:r>
              <a:rPr lang="en-US" sz="2000" dirty="0"/>
              <a:t> </a:t>
            </a:r>
            <a:endParaRPr lang="en-US" sz="2000" dirty="0" smtClean="0"/>
          </a:p>
          <a:p>
            <a:pPr marL="342900" indent="-342900">
              <a:lnSpc>
                <a:spcPct val="90000"/>
              </a:lnSpc>
              <a:buFont typeface="Arial"/>
              <a:buChar char="•"/>
            </a:pPr>
            <a:r>
              <a:rPr lang="en-US" sz="2000" dirty="0" smtClean="0">
                <a:latin typeface="Corbel"/>
                <a:cs typeface="Corbel"/>
              </a:rPr>
              <a:t>2006</a:t>
            </a:r>
            <a:r>
              <a:rPr lang="en-US" sz="2000" dirty="0">
                <a:latin typeface="Corbel"/>
                <a:cs typeface="Corbel"/>
              </a:rPr>
              <a:t>: </a:t>
            </a:r>
            <a:r>
              <a:rPr lang="en-GB" sz="2000" dirty="0"/>
              <a:t>Gut </a:t>
            </a:r>
            <a:r>
              <a:rPr lang="en-GB" sz="2000" dirty="0" err="1" smtClean="0"/>
              <a:t>microflora</a:t>
            </a:r>
            <a:r>
              <a:rPr lang="en-GB" sz="2000" dirty="0">
                <a:sym typeface="Wingdings"/>
              </a:rPr>
              <a:t> </a:t>
            </a:r>
            <a:r>
              <a:rPr lang="en-GB" sz="2000" dirty="0" smtClean="0">
                <a:sym typeface="Wingdings"/>
              </a:rPr>
              <a:t>produce </a:t>
            </a:r>
            <a:r>
              <a:rPr lang="en-GB" sz="2000" dirty="0" smtClean="0"/>
              <a:t>fatty </a:t>
            </a:r>
            <a:r>
              <a:rPr lang="en-GB" sz="2000" dirty="0"/>
              <a:t>acids derived from food we eat</a:t>
            </a:r>
            <a:endParaRPr lang="en-US" sz="2000" dirty="0">
              <a:latin typeface="Corbel"/>
              <a:cs typeface="Corbel"/>
            </a:endParaRPr>
          </a:p>
          <a:p>
            <a:pPr lvl="1">
              <a:lnSpc>
                <a:spcPct val="120000"/>
              </a:lnSpc>
            </a:pPr>
            <a:endParaRPr lang="en-US" sz="1600" dirty="0">
              <a:latin typeface="Corbel"/>
              <a:cs typeface="Corbel"/>
            </a:endParaRPr>
          </a:p>
          <a:p>
            <a:endParaRPr lang="en-US" sz="1600" dirty="0">
              <a:latin typeface="Corbel"/>
              <a:cs typeface="Corbel"/>
            </a:endParaRPr>
          </a:p>
        </p:txBody>
      </p:sp>
      <p:pic>
        <p:nvPicPr>
          <p:cNvPr id="64" name="Picture Placeholder 63" descr="seal_blue-gold.png"/>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t="26983" b="26983"/>
          <a:stretch/>
        </p:blipFill>
        <p:spPr/>
      </p:pic>
      <p:sp>
        <p:nvSpPr>
          <p:cNvPr id="17" name="Text Placeholder 16"/>
          <p:cNvSpPr>
            <a:spLocks noGrp="1"/>
          </p:cNvSpPr>
          <p:nvPr>
            <p:ph type="body" sz="quarter" idx="116"/>
          </p:nvPr>
        </p:nvSpPr>
        <p:spPr/>
        <p:txBody>
          <a:bodyPr/>
          <a:lstStyle/>
          <a:p>
            <a:endParaRPr lang="en-US"/>
          </a:p>
        </p:txBody>
      </p:sp>
      <p:sp>
        <p:nvSpPr>
          <p:cNvPr id="18" name="Text Placeholder 17"/>
          <p:cNvSpPr>
            <a:spLocks noGrp="1"/>
          </p:cNvSpPr>
          <p:nvPr>
            <p:ph type="body" sz="quarter" idx="117"/>
          </p:nvPr>
        </p:nvSpPr>
        <p:spPr/>
        <p:txBody>
          <a:bodyPr/>
          <a:lstStyle/>
          <a:p>
            <a:endParaRPr lang="en-US"/>
          </a:p>
        </p:txBody>
      </p:sp>
      <p:sp>
        <p:nvSpPr>
          <p:cNvPr id="19" name="Text Placeholder 18"/>
          <p:cNvSpPr>
            <a:spLocks noGrp="1"/>
          </p:cNvSpPr>
          <p:nvPr>
            <p:ph type="body" sz="quarter" idx="118"/>
          </p:nvPr>
        </p:nvSpPr>
        <p:spPr/>
        <p:txBody>
          <a:bodyPr/>
          <a:lstStyle/>
          <a:p>
            <a:endParaRPr lang="en-US"/>
          </a:p>
        </p:txBody>
      </p:sp>
      <p:sp>
        <p:nvSpPr>
          <p:cNvPr id="20" name="Text Placeholder 19"/>
          <p:cNvSpPr>
            <a:spLocks noGrp="1"/>
          </p:cNvSpPr>
          <p:nvPr>
            <p:ph type="body" sz="quarter" idx="119"/>
          </p:nvPr>
        </p:nvSpPr>
        <p:spPr/>
        <p:txBody>
          <a:bodyPr/>
          <a:lstStyle/>
          <a:p>
            <a:endParaRPr lang="en-US"/>
          </a:p>
        </p:txBody>
      </p:sp>
      <p:sp>
        <p:nvSpPr>
          <p:cNvPr id="21" name="Text Placeholder 20"/>
          <p:cNvSpPr>
            <a:spLocks noGrp="1"/>
          </p:cNvSpPr>
          <p:nvPr>
            <p:ph type="body" sz="quarter" idx="120"/>
          </p:nvPr>
        </p:nvSpPr>
        <p:spPr/>
        <p:txBody>
          <a:bodyPr/>
          <a:lstStyle/>
          <a:p>
            <a:endParaRPr lang="en-US"/>
          </a:p>
        </p:txBody>
      </p:sp>
      <p:sp>
        <p:nvSpPr>
          <p:cNvPr id="22" name="Text Placeholder 21"/>
          <p:cNvSpPr>
            <a:spLocks noGrp="1"/>
          </p:cNvSpPr>
          <p:nvPr>
            <p:ph type="body" sz="quarter" idx="121"/>
          </p:nvPr>
        </p:nvSpPr>
        <p:spPr/>
        <p:txBody>
          <a:bodyPr/>
          <a:lstStyle/>
          <a:p>
            <a:endParaRPr lang="en-US"/>
          </a:p>
        </p:txBody>
      </p:sp>
      <p:sp>
        <p:nvSpPr>
          <p:cNvPr id="23" name="Text Placeholder 22"/>
          <p:cNvSpPr>
            <a:spLocks noGrp="1"/>
          </p:cNvSpPr>
          <p:nvPr>
            <p:ph type="body" sz="quarter" idx="122"/>
          </p:nvPr>
        </p:nvSpPr>
        <p:spPr/>
        <p:txBody>
          <a:bodyPr/>
          <a:lstStyle/>
          <a:p>
            <a:endParaRPr lang="en-US"/>
          </a:p>
        </p:txBody>
      </p:sp>
      <p:sp>
        <p:nvSpPr>
          <p:cNvPr id="24" name="Text Placeholder 23"/>
          <p:cNvSpPr>
            <a:spLocks noGrp="1"/>
          </p:cNvSpPr>
          <p:nvPr>
            <p:ph type="body" sz="quarter" idx="123"/>
          </p:nvPr>
        </p:nvSpPr>
        <p:spPr/>
        <p:txBody>
          <a:bodyPr/>
          <a:lstStyle/>
          <a:p>
            <a:endParaRPr lang="en-US"/>
          </a:p>
        </p:txBody>
      </p:sp>
      <p:sp>
        <p:nvSpPr>
          <p:cNvPr id="26" name="Picture Placeholder 25"/>
          <p:cNvSpPr>
            <a:spLocks noGrp="1"/>
          </p:cNvSpPr>
          <p:nvPr>
            <p:ph type="pic" sz="quarter" idx="115"/>
          </p:nvPr>
        </p:nvSpPr>
        <p:spPr/>
      </p:sp>
      <p:sp>
        <p:nvSpPr>
          <p:cNvPr id="27" name="Picture Placeholder 26"/>
          <p:cNvSpPr>
            <a:spLocks noGrp="1"/>
          </p:cNvSpPr>
          <p:nvPr>
            <p:ph type="pic" sz="quarter" idx="126"/>
          </p:nvPr>
        </p:nvSpPr>
        <p:spPr/>
      </p:sp>
      <p:sp>
        <p:nvSpPr>
          <p:cNvPr id="28" name="Picture Placeholder 27"/>
          <p:cNvSpPr>
            <a:spLocks noGrp="1"/>
          </p:cNvSpPr>
          <p:nvPr>
            <p:ph type="pic" sz="quarter" idx="127"/>
          </p:nvPr>
        </p:nvSpPr>
        <p:spPr/>
      </p:sp>
      <p:sp>
        <p:nvSpPr>
          <p:cNvPr id="29" name="Picture Placeholder 28"/>
          <p:cNvSpPr>
            <a:spLocks noGrp="1"/>
          </p:cNvSpPr>
          <p:nvPr>
            <p:ph type="pic" sz="quarter" idx="128"/>
          </p:nvPr>
        </p:nvSpPr>
        <p:spPr/>
      </p:sp>
      <p:sp>
        <p:nvSpPr>
          <p:cNvPr id="30" name="Picture Placeholder 29"/>
          <p:cNvSpPr>
            <a:spLocks noGrp="1"/>
          </p:cNvSpPr>
          <p:nvPr>
            <p:ph type="pic" sz="quarter" idx="129"/>
          </p:nvPr>
        </p:nvSpPr>
        <p:spPr/>
      </p:sp>
      <p:sp>
        <p:nvSpPr>
          <p:cNvPr id="31" name="Picture Placeholder 30"/>
          <p:cNvSpPr>
            <a:spLocks noGrp="1"/>
          </p:cNvSpPr>
          <p:nvPr>
            <p:ph type="pic" sz="quarter" idx="130"/>
          </p:nvPr>
        </p:nvSpPr>
        <p:spPr/>
      </p:sp>
      <p:sp>
        <p:nvSpPr>
          <p:cNvPr id="32" name="Picture Placeholder 31"/>
          <p:cNvSpPr>
            <a:spLocks noGrp="1"/>
          </p:cNvSpPr>
          <p:nvPr>
            <p:ph type="pic" sz="quarter" idx="131"/>
          </p:nvPr>
        </p:nvSpPr>
        <p:spPr/>
      </p:sp>
      <p:sp>
        <p:nvSpPr>
          <p:cNvPr id="33" name="Picture Placeholder 32"/>
          <p:cNvSpPr>
            <a:spLocks noGrp="1"/>
          </p:cNvSpPr>
          <p:nvPr>
            <p:ph type="pic" sz="quarter" idx="132"/>
          </p:nvPr>
        </p:nvSpPr>
        <p:spPr/>
      </p:sp>
      <p:sp>
        <p:nvSpPr>
          <p:cNvPr id="34" name="Picture Placeholder 33"/>
          <p:cNvSpPr>
            <a:spLocks noGrp="1"/>
          </p:cNvSpPr>
          <p:nvPr>
            <p:ph type="pic" sz="quarter" idx="133"/>
          </p:nvPr>
        </p:nvSpPr>
        <p:spPr/>
      </p:sp>
      <p:sp>
        <p:nvSpPr>
          <p:cNvPr id="40" name="Text Placeholder 39"/>
          <p:cNvSpPr>
            <a:spLocks noGrp="1"/>
          </p:cNvSpPr>
          <p:nvPr>
            <p:ph type="body" sz="quarter" idx="139"/>
          </p:nvPr>
        </p:nvSpPr>
        <p:spPr/>
        <p:txBody>
          <a:bodyPr/>
          <a:lstStyle/>
          <a:p>
            <a:endParaRPr lang="en-US"/>
          </a:p>
        </p:txBody>
      </p:sp>
      <p:sp>
        <p:nvSpPr>
          <p:cNvPr id="41" name="Text Placeholder 40"/>
          <p:cNvSpPr>
            <a:spLocks noGrp="1"/>
          </p:cNvSpPr>
          <p:nvPr>
            <p:ph type="body" sz="quarter" idx="140"/>
          </p:nvPr>
        </p:nvSpPr>
        <p:spPr/>
        <p:txBody>
          <a:bodyPr/>
          <a:lstStyle/>
          <a:p>
            <a:endParaRPr lang="en-US"/>
          </a:p>
        </p:txBody>
      </p:sp>
      <p:sp>
        <p:nvSpPr>
          <p:cNvPr id="42" name="Text Placeholder 41"/>
          <p:cNvSpPr>
            <a:spLocks noGrp="1"/>
          </p:cNvSpPr>
          <p:nvPr>
            <p:ph type="body" sz="quarter" idx="141"/>
          </p:nvPr>
        </p:nvSpPr>
        <p:spPr/>
        <p:txBody>
          <a:bodyPr/>
          <a:lstStyle/>
          <a:p>
            <a:endParaRPr lang="en-US"/>
          </a:p>
        </p:txBody>
      </p:sp>
      <p:sp>
        <p:nvSpPr>
          <p:cNvPr id="43" name="Text Placeholder 42"/>
          <p:cNvSpPr>
            <a:spLocks noGrp="1"/>
          </p:cNvSpPr>
          <p:nvPr>
            <p:ph type="body" sz="quarter" idx="142"/>
          </p:nvPr>
        </p:nvSpPr>
        <p:spPr/>
        <p:txBody>
          <a:bodyPr/>
          <a:lstStyle/>
          <a:p>
            <a:endParaRPr lang="en-US"/>
          </a:p>
        </p:txBody>
      </p:sp>
      <p:sp>
        <p:nvSpPr>
          <p:cNvPr id="44" name="Text Placeholder 43"/>
          <p:cNvSpPr>
            <a:spLocks noGrp="1"/>
          </p:cNvSpPr>
          <p:nvPr>
            <p:ph type="body" sz="quarter" idx="143"/>
          </p:nvPr>
        </p:nvSpPr>
        <p:spPr/>
        <p:txBody>
          <a:bodyPr/>
          <a:lstStyle/>
          <a:p>
            <a:endParaRPr lang="en-US"/>
          </a:p>
        </p:txBody>
      </p:sp>
      <p:sp>
        <p:nvSpPr>
          <p:cNvPr id="45" name="Text Placeholder 44"/>
          <p:cNvSpPr>
            <a:spLocks noGrp="1"/>
          </p:cNvSpPr>
          <p:nvPr>
            <p:ph type="body" sz="quarter" idx="144"/>
          </p:nvPr>
        </p:nvSpPr>
        <p:spPr/>
        <p:txBody>
          <a:bodyPr/>
          <a:lstStyle/>
          <a:p>
            <a:endParaRPr lang="en-US"/>
          </a:p>
        </p:txBody>
      </p:sp>
      <p:sp>
        <p:nvSpPr>
          <p:cNvPr id="50" name="Text Placeholder 49"/>
          <p:cNvSpPr>
            <a:spLocks noGrp="1"/>
          </p:cNvSpPr>
          <p:nvPr>
            <p:ph type="body" sz="quarter" idx="149"/>
          </p:nvPr>
        </p:nvSpPr>
        <p:spPr>
          <a:xfrm>
            <a:off x="7834227" y="1083364"/>
            <a:ext cx="11287450" cy="447549"/>
          </a:xfrm>
        </p:spPr>
        <p:txBody>
          <a:bodyPr>
            <a:noAutofit/>
          </a:bodyPr>
          <a:lstStyle/>
          <a:p>
            <a:r>
              <a:rPr lang="en-US" sz="3200" b="0" u="none" dirty="0" smtClean="0">
                <a:solidFill>
                  <a:schemeClr val="tx2"/>
                </a:solidFill>
              </a:rPr>
              <a:t>Ashley K. Clark</a:t>
            </a:r>
            <a:r>
              <a:rPr lang="en-US" sz="3200" b="0" u="none" baseline="30000" dirty="0" smtClean="0">
                <a:solidFill>
                  <a:schemeClr val="tx2"/>
                </a:solidFill>
              </a:rPr>
              <a:t>1</a:t>
            </a:r>
            <a:r>
              <a:rPr lang="en-US" sz="3200" b="0" u="none" dirty="0" smtClean="0">
                <a:solidFill>
                  <a:schemeClr val="tx2"/>
                </a:solidFill>
              </a:rPr>
              <a:t>, </a:t>
            </a:r>
            <a:r>
              <a:rPr lang="en-US" sz="3200" b="0" u="none" dirty="0" err="1" smtClean="0">
                <a:solidFill>
                  <a:schemeClr val="tx2"/>
                </a:solidFill>
              </a:rPr>
              <a:t>Waqas</a:t>
            </a:r>
            <a:r>
              <a:rPr lang="en-US" sz="3200" b="0" u="none" dirty="0">
                <a:solidFill>
                  <a:schemeClr val="tx2"/>
                </a:solidFill>
              </a:rPr>
              <a:t> </a:t>
            </a:r>
            <a:r>
              <a:rPr lang="en-US" sz="3200" b="0" u="none" dirty="0" smtClean="0">
                <a:solidFill>
                  <a:schemeClr val="tx2"/>
                </a:solidFill>
              </a:rPr>
              <a:t>Burney</a:t>
            </a:r>
            <a:r>
              <a:rPr lang="en-US" sz="3200" b="0" u="none" baseline="30000" dirty="0" smtClean="0">
                <a:solidFill>
                  <a:schemeClr val="tx2"/>
                </a:solidFill>
              </a:rPr>
              <a:t>2</a:t>
            </a:r>
            <a:r>
              <a:rPr lang="en-US" sz="3200" b="0" u="none" dirty="0" smtClean="0">
                <a:solidFill>
                  <a:schemeClr val="tx2"/>
                </a:solidFill>
              </a:rPr>
              <a:t> MBBS, Raja K. Sivamani</a:t>
            </a:r>
            <a:r>
              <a:rPr lang="en-US" sz="3200" b="0" u="none" baseline="30000" dirty="0" smtClean="0">
                <a:solidFill>
                  <a:schemeClr val="tx2"/>
                </a:solidFill>
              </a:rPr>
              <a:t>2</a:t>
            </a:r>
            <a:r>
              <a:rPr lang="en-US" sz="3200" b="0" u="none" dirty="0" smtClean="0">
                <a:solidFill>
                  <a:schemeClr val="tx2"/>
                </a:solidFill>
              </a:rPr>
              <a:t> </a:t>
            </a:r>
            <a:r>
              <a:rPr lang="en-US" sz="3200" b="0" u="none" dirty="0" smtClean="0">
                <a:solidFill>
                  <a:schemeClr val="tx2"/>
                </a:solidFill>
              </a:rPr>
              <a:t>MD</a:t>
            </a:r>
            <a:endParaRPr lang="en-US" sz="3200" b="0" u="none" dirty="0">
              <a:solidFill>
                <a:schemeClr val="tx2"/>
              </a:solidFill>
            </a:endParaRPr>
          </a:p>
        </p:txBody>
      </p:sp>
      <p:sp>
        <p:nvSpPr>
          <p:cNvPr id="51" name="Text Placeholder 50"/>
          <p:cNvSpPr>
            <a:spLocks noGrp="1"/>
          </p:cNvSpPr>
          <p:nvPr>
            <p:ph type="body" sz="quarter" idx="150"/>
          </p:nvPr>
        </p:nvSpPr>
        <p:spPr>
          <a:xfrm>
            <a:off x="3662362" y="1530913"/>
            <a:ext cx="20107276" cy="634555"/>
          </a:xfrm>
        </p:spPr>
        <p:txBody>
          <a:bodyPr>
            <a:normAutofit/>
          </a:bodyPr>
          <a:lstStyle/>
          <a:p>
            <a:r>
              <a:rPr lang="en-US" sz="3200" dirty="0" smtClean="0"/>
              <a:t>University of California- Davis School of Medicine</a:t>
            </a:r>
            <a:r>
              <a:rPr lang="en-US" sz="3200" baseline="30000" dirty="0" smtClean="0"/>
              <a:t>1</a:t>
            </a:r>
            <a:r>
              <a:rPr lang="en-US" sz="3200" dirty="0" smtClean="0"/>
              <a:t>, Department of Dermatology, University of California-Davis</a:t>
            </a:r>
            <a:r>
              <a:rPr lang="en-US" sz="3200" baseline="30000" dirty="0" smtClean="0"/>
              <a:t>2</a:t>
            </a:r>
            <a:endParaRPr lang="en-US" sz="3200" dirty="0"/>
          </a:p>
        </p:txBody>
      </p:sp>
      <p:sp>
        <p:nvSpPr>
          <p:cNvPr id="52" name="Text Placeholder 51"/>
          <p:cNvSpPr>
            <a:spLocks noGrp="1"/>
          </p:cNvSpPr>
          <p:nvPr>
            <p:ph type="body" sz="quarter" idx="184"/>
          </p:nvPr>
        </p:nvSpPr>
        <p:spPr>
          <a:xfrm>
            <a:off x="3413124" y="130323"/>
            <a:ext cx="20107276" cy="634555"/>
          </a:xfrm>
        </p:spPr>
        <p:txBody>
          <a:bodyPr>
            <a:noAutofit/>
          </a:bodyPr>
          <a:lstStyle/>
          <a:p>
            <a:r>
              <a:rPr lang="en-US" sz="5400" dirty="0" smtClean="0">
                <a:solidFill>
                  <a:schemeClr val="tx2"/>
                </a:solidFill>
              </a:rPr>
              <a:t>Acne, </a:t>
            </a:r>
            <a:r>
              <a:rPr lang="en-US" sz="5400" dirty="0" smtClean="0">
                <a:solidFill>
                  <a:schemeClr val="tx2"/>
                </a:solidFill>
              </a:rPr>
              <a:t>Is It Something In your Gut?</a:t>
            </a:r>
            <a:endParaRPr lang="en-US" sz="5400" dirty="0">
              <a:solidFill>
                <a:schemeClr val="tx2"/>
              </a:solidFill>
            </a:endParaRPr>
          </a:p>
        </p:txBody>
      </p:sp>
      <p:sp>
        <p:nvSpPr>
          <p:cNvPr id="54" name="Text Placeholder 53"/>
          <p:cNvSpPr>
            <a:spLocks noGrp="1"/>
          </p:cNvSpPr>
          <p:nvPr>
            <p:ph type="body" sz="quarter" idx="186"/>
          </p:nvPr>
        </p:nvSpPr>
        <p:spPr>
          <a:xfrm>
            <a:off x="4021719" y="15818361"/>
            <a:ext cx="5736117" cy="700838"/>
          </a:xfrm>
        </p:spPr>
        <p:txBody>
          <a:bodyPr/>
          <a:lstStyle/>
          <a:p>
            <a:r>
              <a:rPr lang="en-US" dirty="0" smtClean="0"/>
              <a:t>A</a:t>
            </a:r>
            <a:r>
              <a:rPr lang="en-US" sz="1200" dirty="0" smtClean="0"/>
              <a:t>CKNOWLEDGEMENTS:</a:t>
            </a:r>
            <a:endParaRPr lang="en-US" sz="1200" dirty="0"/>
          </a:p>
          <a:p>
            <a:r>
              <a:rPr lang="en-US" sz="1200" dirty="0" smtClean="0">
                <a:latin typeface="Corbel"/>
                <a:cs typeface="Corbel"/>
              </a:rPr>
              <a:t>Thank </a:t>
            </a:r>
            <a:r>
              <a:rPr lang="en-US" sz="1200" dirty="0" smtClean="0">
                <a:latin typeface="Corbel"/>
                <a:cs typeface="Corbel"/>
              </a:rPr>
              <a:t>you to Dr. </a:t>
            </a:r>
            <a:r>
              <a:rPr lang="en-US" sz="1200" dirty="0" err="1" smtClean="0">
                <a:latin typeface="Corbel"/>
                <a:cs typeface="Corbel"/>
              </a:rPr>
              <a:t>Waqas</a:t>
            </a:r>
            <a:r>
              <a:rPr lang="en-US" sz="1200" dirty="0" smtClean="0">
                <a:latin typeface="Corbel"/>
                <a:cs typeface="Corbel"/>
              </a:rPr>
              <a:t> Burney </a:t>
            </a:r>
            <a:r>
              <a:rPr lang="en-US" sz="1200" dirty="0" smtClean="0">
                <a:latin typeface="Corbel"/>
                <a:cs typeface="Corbel"/>
              </a:rPr>
              <a:t> and  </a:t>
            </a:r>
            <a:r>
              <a:rPr lang="en-US" sz="1200" dirty="0" smtClean="0">
                <a:latin typeface="Corbel"/>
                <a:cs typeface="Corbel"/>
              </a:rPr>
              <a:t>Dr. Raja </a:t>
            </a:r>
            <a:r>
              <a:rPr lang="en-US" sz="1200" dirty="0" err="1" smtClean="0">
                <a:latin typeface="Corbel"/>
                <a:cs typeface="Corbel"/>
              </a:rPr>
              <a:t>Sivamani</a:t>
            </a:r>
            <a:endParaRPr lang="en-US" sz="1200" dirty="0">
              <a:latin typeface="Corbel"/>
              <a:cs typeface="Corbel"/>
            </a:endParaRPr>
          </a:p>
        </p:txBody>
      </p:sp>
      <p:sp>
        <p:nvSpPr>
          <p:cNvPr id="71" name="TextBox 70"/>
          <p:cNvSpPr txBox="1"/>
          <p:nvPr/>
        </p:nvSpPr>
        <p:spPr>
          <a:xfrm>
            <a:off x="15423062" y="10320049"/>
            <a:ext cx="184666" cy="846386"/>
          </a:xfrm>
          <a:prstGeom prst="rect">
            <a:avLst/>
          </a:prstGeom>
          <a:noFill/>
        </p:spPr>
        <p:txBody>
          <a:bodyPr wrap="none" rtlCol="0">
            <a:spAutoFit/>
          </a:bodyPr>
          <a:lstStyle/>
          <a:p>
            <a:endParaRPr lang="en-US" dirty="0"/>
          </a:p>
        </p:txBody>
      </p:sp>
      <p:sp>
        <p:nvSpPr>
          <p:cNvPr id="104" name="TextBox 103"/>
          <p:cNvSpPr txBox="1"/>
          <p:nvPr/>
        </p:nvSpPr>
        <p:spPr>
          <a:xfrm>
            <a:off x="23520400" y="7823200"/>
            <a:ext cx="184666" cy="846386"/>
          </a:xfrm>
          <a:prstGeom prst="rect">
            <a:avLst/>
          </a:prstGeom>
          <a:noFill/>
        </p:spPr>
        <p:txBody>
          <a:bodyPr wrap="none" rtlCol="0">
            <a:spAutoFit/>
          </a:bodyPr>
          <a:lstStyle/>
          <a:p>
            <a:endParaRPr lang="en-US" dirty="0"/>
          </a:p>
        </p:txBody>
      </p:sp>
      <p:sp>
        <p:nvSpPr>
          <p:cNvPr id="105" name="TextBox 104"/>
          <p:cNvSpPr txBox="1"/>
          <p:nvPr/>
        </p:nvSpPr>
        <p:spPr>
          <a:xfrm>
            <a:off x="23215600" y="13309600"/>
            <a:ext cx="184666" cy="846386"/>
          </a:xfrm>
          <a:prstGeom prst="rect">
            <a:avLst/>
          </a:prstGeom>
          <a:noFill/>
        </p:spPr>
        <p:txBody>
          <a:bodyPr wrap="none" rtlCol="0">
            <a:spAutoFit/>
          </a:bodyPr>
          <a:lstStyle/>
          <a:p>
            <a:endParaRPr lang="en-US" dirty="0"/>
          </a:p>
        </p:txBody>
      </p:sp>
      <p:sp>
        <p:nvSpPr>
          <p:cNvPr id="69" name="TextBox 68"/>
          <p:cNvSpPr txBox="1"/>
          <p:nvPr/>
        </p:nvSpPr>
        <p:spPr>
          <a:xfrm>
            <a:off x="21868163" y="619495"/>
            <a:ext cx="184666" cy="846386"/>
          </a:xfrm>
          <a:prstGeom prst="rect">
            <a:avLst/>
          </a:prstGeom>
          <a:noFill/>
        </p:spPr>
        <p:txBody>
          <a:bodyPr wrap="none" rtlCol="0">
            <a:spAutoFit/>
          </a:bodyPr>
          <a:lstStyle/>
          <a:p>
            <a:endParaRPr lang="en-US" dirty="0"/>
          </a:p>
        </p:txBody>
      </p:sp>
      <p:sp>
        <p:nvSpPr>
          <p:cNvPr id="121" name="TextBox 120"/>
          <p:cNvSpPr txBox="1"/>
          <p:nvPr/>
        </p:nvSpPr>
        <p:spPr>
          <a:xfrm>
            <a:off x="550681" y="6007638"/>
            <a:ext cx="6012042" cy="369332"/>
          </a:xfrm>
          <a:prstGeom prst="rect">
            <a:avLst/>
          </a:prstGeom>
          <a:noFill/>
        </p:spPr>
        <p:txBody>
          <a:bodyPr wrap="square" rtlCol="0">
            <a:spAutoFit/>
          </a:bodyPr>
          <a:lstStyle/>
          <a:p>
            <a:endParaRPr lang="en-US" sz="1800" dirty="0"/>
          </a:p>
        </p:txBody>
      </p:sp>
      <p:sp>
        <p:nvSpPr>
          <p:cNvPr id="123" name="TextBox 122"/>
          <p:cNvSpPr txBox="1"/>
          <p:nvPr/>
        </p:nvSpPr>
        <p:spPr>
          <a:xfrm>
            <a:off x="18138476" y="7372612"/>
            <a:ext cx="9293523" cy="1574790"/>
          </a:xfrm>
          <a:prstGeom prst="rect">
            <a:avLst/>
          </a:prstGeom>
          <a:noFill/>
        </p:spPr>
        <p:txBody>
          <a:bodyPr wrap="square" rtlCol="0">
            <a:spAutoFit/>
          </a:bodyPr>
          <a:lstStyle/>
          <a:p>
            <a:r>
              <a:rPr lang="en-US" sz="2400" dirty="0" smtClean="0"/>
              <a:t>Hypothesis:</a:t>
            </a:r>
          </a:p>
          <a:p>
            <a:pPr>
              <a:lnSpc>
                <a:spcPct val="90000"/>
              </a:lnSpc>
            </a:pPr>
            <a:r>
              <a:rPr lang="en-US" sz="2000" dirty="0" smtClean="0"/>
              <a:t>The gut </a:t>
            </a:r>
            <a:r>
              <a:rPr lang="en-US" sz="2000" dirty="0" err="1" smtClean="0"/>
              <a:t>microbiome</a:t>
            </a:r>
            <a:r>
              <a:rPr lang="en-US" sz="2000" dirty="0" smtClean="0"/>
              <a:t> will be altered toward a dominance of </a:t>
            </a:r>
            <a:r>
              <a:rPr lang="en-US" sz="2000" i="1" dirty="0" err="1" smtClean="0"/>
              <a:t>Bacteroidetes</a:t>
            </a:r>
            <a:r>
              <a:rPr lang="en-US" sz="2000" dirty="0" smtClean="0"/>
              <a:t> in those with acne with an associated increase in circulating long chain saturated fatty acids (LCFAs) and lipopolysaccharide (LPS) which will stimulate </a:t>
            </a:r>
            <a:r>
              <a:rPr lang="en-US" sz="2000" dirty="0" err="1" smtClean="0"/>
              <a:t>sebocytes</a:t>
            </a:r>
            <a:r>
              <a:rPr lang="en-US" sz="2000" dirty="0" smtClean="0"/>
              <a:t> to produce lipids and inflammatory mediators.</a:t>
            </a:r>
            <a:r>
              <a:rPr lang="en-US" sz="2000" b="1" dirty="0" smtClean="0"/>
              <a:t> </a:t>
            </a:r>
            <a:endParaRPr lang="en-US" sz="1800" dirty="0">
              <a:latin typeface="Corbel"/>
              <a:cs typeface="Corbel"/>
            </a:endParaRPr>
          </a:p>
        </p:txBody>
      </p:sp>
      <p:sp>
        <p:nvSpPr>
          <p:cNvPr id="125" name="TextBox 124"/>
          <p:cNvSpPr txBox="1"/>
          <p:nvPr/>
        </p:nvSpPr>
        <p:spPr>
          <a:xfrm>
            <a:off x="23209485" y="9095092"/>
            <a:ext cx="4339290" cy="2308324"/>
          </a:xfrm>
          <a:prstGeom prst="rect">
            <a:avLst/>
          </a:prstGeom>
          <a:noFill/>
        </p:spPr>
        <p:txBody>
          <a:bodyPr wrap="square" rtlCol="0">
            <a:spAutoFit/>
          </a:bodyPr>
          <a:lstStyle/>
          <a:p>
            <a:endParaRPr lang="en-US" sz="1800" dirty="0" smtClean="0">
              <a:solidFill>
                <a:srgbClr val="000000"/>
              </a:solidFill>
              <a:latin typeface="Corbel"/>
              <a:cs typeface="Corbel"/>
            </a:endParaRPr>
          </a:p>
          <a:p>
            <a:r>
              <a:rPr lang="en-US" sz="1800" dirty="0">
                <a:solidFill>
                  <a:srgbClr val="000000"/>
                </a:solidFill>
              </a:rPr>
              <a:t>Study </a:t>
            </a:r>
            <a:r>
              <a:rPr lang="en-US" sz="1800" dirty="0" smtClean="0">
                <a:solidFill>
                  <a:srgbClr val="000000"/>
                </a:solidFill>
              </a:rPr>
              <a:t>patients: Age</a:t>
            </a:r>
            <a:r>
              <a:rPr lang="en-US" sz="1800" dirty="0">
                <a:solidFill>
                  <a:srgbClr val="000000"/>
                </a:solidFill>
              </a:rPr>
              <a:t>: 13-</a:t>
            </a:r>
            <a:r>
              <a:rPr lang="en-US" sz="1800" dirty="0" smtClean="0">
                <a:solidFill>
                  <a:srgbClr val="000000"/>
                </a:solidFill>
              </a:rPr>
              <a:t>25 Mod</a:t>
            </a:r>
            <a:r>
              <a:rPr lang="en-US" sz="1800" dirty="0">
                <a:solidFill>
                  <a:srgbClr val="000000"/>
                </a:solidFill>
              </a:rPr>
              <a:t>-Severe </a:t>
            </a:r>
            <a:r>
              <a:rPr lang="en-US" sz="1800" dirty="0" smtClean="0">
                <a:solidFill>
                  <a:srgbClr val="000000"/>
                </a:solidFill>
              </a:rPr>
              <a:t>acne </a:t>
            </a:r>
          </a:p>
          <a:p>
            <a:r>
              <a:rPr lang="en-US" sz="1800" dirty="0" smtClean="0">
                <a:solidFill>
                  <a:srgbClr val="000000"/>
                </a:solidFill>
              </a:rPr>
              <a:t>Exclusion: Systemic antibiotics, Probiotics</a:t>
            </a:r>
          </a:p>
          <a:p>
            <a:r>
              <a:rPr lang="en-US" sz="1800" dirty="0" err="1" smtClean="0">
                <a:solidFill>
                  <a:srgbClr val="000000"/>
                </a:solidFill>
              </a:rPr>
              <a:t>Seborrheic</a:t>
            </a:r>
            <a:r>
              <a:rPr lang="en-US" sz="1800" dirty="0" smtClean="0">
                <a:solidFill>
                  <a:srgbClr val="000000"/>
                </a:solidFill>
              </a:rPr>
              <a:t> </a:t>
            </a:r>
            <a:r>
              <a:rPr lang="en-US" sz="1800" dirty="0">
                <a:solidFill>
                  <a:srgbClr val="000000"/>
                </a:solidFill>
              </a:rPr>
              <a:t>dermatitis, rosacea, or </a:t>
            </a:r>
            <a:r>
              <a:rPr lang="en-US" sz="1800" dirty="0" smtClean="0">
                <a:solidFill>
                  <a:srgbClr val="000000"/>
                </a:solidFill>
              </a:rPr>
              <a:t>PCOS </a:t>
            </a:r>
          </a:p>
          <a:p>
            <a:r>
              <a:rPr lang="en-US" sz="1800" dirty="0" smtClean="0">
                <a:solidFill>
                  <a:srgbClr val="000000"/>
                </a:solidFill>
              </a:rPr>
              <a:t>Proton </a:t>
            </a:r>
            <a:r>
              <a:rPr lang="en-US" sz="1800" dirty="0">
                <a:solidFill>
                  <a:srgbClr val="000000"/>
                </a:solidFill>
              </a:rPr>
              <a:t>pump inhibitors </a:t>
            </a:r>
            <a:endParaRPr lang="en-US" sz="1800" dirty="0" smtClean="0">
              <a:solidFill>
                <a:srgbClr val="000000"/>
              </a:solidFill>
            </a:endParaRPr>
          </a:p>
          <a:p>
            <a:r>
              <a:rPr lang="en-US" sz="1800" dirty="0" smtClean="0">
                <a:solidFill>
                  <a:srgbClr val="000000"/>
                </a:solidFill>
              </a:rPr>
              <a:t>BMI </a:t>
            </a:r>
            <a:r>
              <a:rPr lang="en-US" sz="1800" dirty="0">
                <a:solidFill>
                  <a:srgbClr val="000000"/>
                </a:solidFill>
              </a:rPr>
              <a:t>greater than &gt;30 kg/m2</a:t>
            </a:r>
            <a:r>
              <a:rPr lang="en-US" sz="1800" dirty="0" smtClean="0">
                <a:solidFill>
                  <a:srgbClr val="000000"/>
                </a:solidFill>
              </a:rPr>
              <a:t>,</a:t>
            </a:r>
          </a:p>
          <a:p>
            <a:pPr marL="914400" lvl="2" indent="0">
              <a:buNone/>
            </a:pPr>
            <a:endParaRPr lang="en-US" sz="1800" dirty="0">
              <a:solidFill>
                <a:srgbClr val="000000"/>
              </a:solidFill>
            </a:endParaRPr>
          </a:p>
          <a:p>
            <a:endParaRPr lang="en-US" sz="1800" dirty="0">
              <a:solidFill>
                <a:srgbClr val="000000"/>
              </a:solidFill>
            </a:endParaRPr>
          </a:p>
        </p:txBody>
      </p:sp>
      <p:pic>
        <p:nvPicPr>
          <p:cNvPr id="131" name="Picture 130" descr="milk-bottle_1020-433.jpg"/>
          <p:cNvPicPr>
            <a:picLocks noChangeAspect="1"/>
          </p:cNvPicPr>
          <p:nvPr/>
        </p:nvPicPr>
        <p:blipFill rotWithShape="1">
          <a:blip r:embed="rId4">
            <a:extLst>
              <a:ext uri="{28A0092B-C50C-407E-A947-70E740481C1C}">
                <a14:useLocalDpi xmlns:a14="http://schemas.microsoft.com/office/drawing/2010/main" val="0"/>
              </a:ext>
            </a:extLst>
          </a:blip>
          <a:srcRect l="33939" t="5333" r="34203" b="9428"/>
          <a:stretch/>
        </p:blipFill>
        <p:spPr>
          <a:xfrm rot="654058">
            <a:off x="9280906" y="2883310"/>
            <a:ext cx="1254214" cy="3355820"/>
          </a:xfrm>
          <a:prstGeom prst="rect">
            <a:avLst/>
          </a:prstGeom>
        </p:spPr>
      </p:pic>
      <p:pic>
        <p:nvPicPr>
          <p:cNvPr id="134" name="Picture 133" descr="1757-4749-3-1-1.jpg"/>
          <p:cNvPicPr>
            <a:picLocks noChangeAspect="1"/>
          </p:cNvPicPr>
          <p:nvPr/>
        </p:nvPicPr>
        <p:blipFill rotWithShape="1">
          <a:blip r:embed="rId5" cstate="print">
            <a:extLst>
              <a:ext uri="{28A0092B-C50C-407E-A947-70E740481C1C}">
                <a14:useLocalDpi xmlns:a14="http://schemas.microsoft.com/office/drawing/2010/main" val="0"/>
              </a:ext>
            </a:extLst>
          </a:blip>
          <a:srcRect l="38207" t="60044" r="36927"/>
          <a:stretch/>
        </p:blipFill>
        <p:spPr>
          <a:xfrm>
            <a:off x="11251129" y="6597586"/>
            <a:ext cx="3378623" cy="3624045"/>
          </a:xfrm>
          <a:prstGeom prst="rect">
            <a:avLst/>
          </a:prstGeom>
          <a:ln>
            <a:noFill/>
          </a:ln>
          <a:effectLst>
            <a:softEdge rad="112500"/>
          </a:effectLst>
        </p:spPr>
      </p:pic>
      <p:pic>
        <p:nvPicPr>
          <p:cNvPr id="135" name="Picture 134" descr="1757-4749-3-1-1.jpg"/>
          <p:cNvPicPr>
            <a:picLocks noChangeAspect="1"/>
          </p:cNvPicPr>
          <p:nvPr/>
        </p:nvPicPr>
        <p:blipFill rotWithShape="1">
          <a:blip r:embed="rId5" cstate="print">
            <a:extLst>
              <a:ext uri="{28A0092B-C50C-407E-A947-70E740481C1C}">
                <a14:useLocalDpi xmlns:a14="http://schemas.microsoft.com/office/drawing/2010/main" val="0"/>
              </a:ext>
            </a:extLst>
          </a:blip>
          <a:srcRect l="71846" t="28963" b="14125"/>
          <a:stretch/>
        </p:blipFill>
        <p:spPr>
          <a:xfrm>
            <a:off x="14250462" y="2862324"/>
            <a:ext cx="3791490" cy="5160641"/>
          </a:xfrm>
          <a:prstGeom prst="rect">
            <a:avLst/>
          </a:prstGeom>
        </p:spPr>
      </p:pic>
      <p:sp>
        <p:nvSpPr>
          <p:cNvPr id="136" name="Rectangle 135"/>
          <p:cNvSpPr/>
          <p:nvPr/>
        </p:nvSpPr>
        <p:spPr>
          <a:xfrm>
            <a:off x="14250462" y="6030988"/>
            <a:ext cx="949461" cy="1995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rot="5400000" flipH="1">
            <a:off x="17216478" y="2310359"/>
            <a:ext cx="270435" cy="1380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9" name="Picture 138" descr="fig2.jpg"/>
          <p:cNvPicPr>
            <a:picLocks noChangeAspect="1"/>
          </p:cNvPicPr>
          <p:nvPr/>
        </p:nvPicPr>
        <p:blipFill rotWithShape="1">
          <a:blip r:embed="rId6">
            <a:extLst>
              <a:ext uri="{28A0092B-C50C-407E-A947-70E740481C1C}">
                <a14:useLocalDpi xmlns:a14="http://schemas.microsoft.com/office/drawing/2010/main" val="0"/>
              </a:ext>
            </a:extLst>
          </a:blip>
          <a:srcRect l="34827" t="13334" r="31860" b="16058"/>
          <a:stretch/>
        </p:blipFill>
        <p:spPr>
          <a:xfrm>
            <a:off x="11251129" y="2600782"/>
            <a:ext cx="2561501" cy="3695100"/>
          </a:xfrm>
          <a:prstGeom prst="rect">
            <a:avLst/>
          </a:prstGeom>
        </p:spPr>
      </p:pic>
      <p:sp>
        <p:nvSpPr>
          <p:cNvPr id="140" name="Rectangle 139"/>
          <p:cNvSpPr/>
          <p:nvPr/>
        </p:nvSpPr>
        <p:spPr>
          <a:xfrm rot="5400000">
            <a:off x="11266399" y="9107960"/>
            <a:ext cx="337768" cy="8168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1" name="Chart 140"/>
          <p:cNvGraphicFramePr>
            <a:graphicFrameLocks/>
          </p:cNvGraphicFramePr>
          <p:nvPr>
            <p:extLst>
              <p:ext uri="{D42A27DB-BD31-4B8C-83A1-F6EECF244321}">
                <p14:modId xmlns:p14="http://schemas.microsoft.com/office/powerpoint/2010/main" val="1220286690"/>
              </p:ext>
            </p:extLst>
          </p:nvPr>
        </p:nvGraphicFramePr>
        <p:xfrm>
          <a:off x="18350386" y="11199819"/>
          <a:ext cx="4373152" cy="26108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2" name="Chart 141"/>
          <p:cNvGraphicFramePr>
            <a:graphicFrameLocks/>
          </p:cNvGraphicFramePr>
          <p:nvPr>
            <p:extLst>
              <p:ext uri="{D42A27DB-BD31-4B8C-83A1-F6EECF244321}">
                <p14:modId xmlns:p14="http://schemas.microsoft.com/office/powerpoint/2010/main" val="1179661493"/>
              </p:ext>
            </p:extLst>
          </p:nvPr>
        </p:nvGraphicFramePr>
        <p:xfrm>
          <a:off x="21288592" y="13737771"/>
          <a:ext cx="2882384" cy="250622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3" name="Chart 142"/>
          <p:cNvGraphicFramePr>
            <a:graphicFrameLocks/>
          </p:cNvGraphicFramePr>
          <p:nvPr>
            <p:extLst>
              <p:ext uri="{D42A27DB-BD31-4B8C-83A1-F6EECF244321}">
                <p14:modId xmlns:p14="http://schemas.microsoft.com/office/powerpoint/2010/main" val="3057074743"/>
              </p:ext>
            </p:extLst>
          </p:nvPr>
        </p:nvGraphicFramePr>
        <p:xfrm>
          <a:off x="17986434" y="13689854"/>
          <a:ext cx="3353865" cy="2499212"/>
        </p:xfrm>
        <a:graphic>
          <a:graphicData uri="http://schemas.openxmlformats.org/drawingml/2006/chart">
            <c:chart xmlns:c="http://schemas.openxmlformats.org/drawingml/2006/chart" xmlns:r="http://schemas.openxmlformats.org/officeDocument/2006/relationships" r:id="rId9"/>
          </a:graphicData>
        </a:graphic>
      </p:graphicFrame>
      <p:pic>
        <p:nvPicPr>
          <p:cNvPr id="145" name="Picture 144" descr="Screen Shot 2017-02-07 at 8.59.20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8021" y="6890811"/>
            <a:ext cx="3345290" cy="3713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7" name="Picture 146" descr="Screen Shot 2017-02-17 at 11.47.14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0681" y="12003916"/>
            <a:ext cx="6320638" cy="1866717"/>
          </a:xfrm>
          <a:prstGeom prst="rect">
            <a:avLst/>
          </a:prstGeom>
        </p:spPr>
      </p:pic>
      <p:pic>
        <p:nvPicPr>
          <p:cNvPr id="148" name="Picture 147" descr="Screen Shot 2017-02-17 at 11.47.49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5410" y="14155986"/>
            <a:ext cx="5835428" cy="1827410"/>
          </a:xfrm>
          <a:prstGeom prst="rect">
            <a:avLst/>
          </a:prstGeom>
        </p:spPr>
      </p:pic>
      <p:pic>
        <p:nvPicPr>
          <p:cNvPr id="149" name="Picture 148" descr="Screen Shot 2017-02-17 at 11.46.36 PM.png"/>
          <p:cNvPicPr>
            <a:picLocks noChangeAspect="1"/>
          </p:cNvPicPr>
          <p:nvPr/>
        </p:nvPicPr>
        <p:blipFill rotWithShape="1">
          <a:blip r:embed="rId13">
            <a:extLst>
              <a:ext uri="{28A0092B-C50C-407E-A947-70E740481C1C}">
                <a14:useLocalDpi xmlns:a14="http://schemas.microsoft.com/office/drawing/2010/main" val="0"/>
              </a:ext>
            </a:extLst>
          </a:blip>
          <a:srcRect b="26063"/>
          <a:stretch/>
        </p:blipFill>
        <p:spPr>
          <a:xfrm>
            <a:off x="646472" y="9331752"/>
            <a:ext cx="5916251" cy="2470387"/>
          </a:xfrm>
          <a:prstGeom prst="rect">
            <a:avLst/>
          </a:prstGeom>
        </p:spPr>
      </p:pic>
      <p:pic>
        <p:nvPicPr>
          <p:cNvPr id="150" name="Picture 149" descr="BMOV2.ai"/>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34227" y="10320049"/>
            <a:ext cx="4535149" cy="5869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4" name="Text Placeholder 52"/>
          <p:cNvSpPr>
            <a:spLocks noGrp="1"/>
          </p:cNvSpPr>
          <p:nvPr>
            <p:ph type="body" sz="quarter" idx="185"/>
          </p:nvPr>
        </p:nvSpPr>
        <p:spPr>
          <a:xfrm>
            <a:off x="203200" y="2485633"/>
            <a:ext cx="8567798" cy="5159767"/>
          </a:xfrm>
        </p:spPr>
        <p:txBody>
          <a:bodyPr>
            <a:normAutofit/>
          </a:bodyPr>
          <a:lstStyle/>
          <a:p>
            <a:pPr algn="l"/>
            <a:r>
              <a:rPr lang="en-US" sz="2400" dirty="0" smtClean="0">
                <a:cs typeface="Corbel"/>
              </a:rPr>
              <a:t>Background: </a:t>
            </a:r>
          </a:p>
          <a:p>
            <a:pPr algn="l">
              <a:buFont typeface="Arial"/>
              <a:buChar char="•"/>
            </a:pPr>
            <a:r>
              <a:rPr lang="en-US" sz="2000" dirty="0" smtClean="0"/>
              <a:t>One of </a:t>
            </a:r>
            <a:r>
              <a:rPr lang="en-US" sz="2000" dirty="0"/>
              <a:t>the most common questions concerning acne is, “Is it something I </a:t>
            </a:r>
            <a:r>
              <a:rPr lang="en-US" sz="2000" dirty="0" smtClean="0"/>
              <a:t>ate?” </a:t>
            </a:r>
          </a:p>
          <a:p>
            <a:pPr algn="l">
              <a:buFont typeface="Arial"/>
              <a:buChar char="•"/>
            </a:pPr>
            <a:r>
              <a:rPr lang="en-US" sz="2000" dirty="0" smtClean="0"/>
              <a:t>In </a:t>
            </a:r>
            <a:r>
              <a:rPr lang="en-US" sz="2000" dirty="0"/>
              <a:t>a study among high school students, 62.3% implicated diet as a cause of their </a:t>
            </a:r>
            <a:r>
              <a:rPr lang="en-US" sz="2000" dirty="0" smtClean="0"/>
              <a:t>acne. </a:t>
            </a:r>
          </a:p>
          <a:p>
            <a:pPr algn="l">
              <a:buFont typeface="Arial"/>
              <a:buChar char="•"/>
            </a:pPr>
            <a:r>
              <a:rPr lang="en-US" sz="2000" dirty="0" smtClean="0"/>
              <a:t>In </a:t>
            </a:r>
            <a:r>
              <a:rPr lang="en-US" sz="2000" dirty="0"/>
              <a:t>order to properly advise patients on the relationship of acne and nutrition, we have sought to better understand the role of bovine milk oligosaccharides and its effect on inflammation and lipid production. </a:t>
            </a:r>
            <a:endParaRPr lang="en-US" sz="2000" dirty="0" smtClean="0"/>
          </a:p>
          <a:p>
            <a:pPr algn="l">
              <a:buFont typeface="Arial"/>
              <a:buChar char="•"/>
            </a:pPr>
            <a:r>
              <a:rPr lang="en-US" sz="2000" dirty="0" smtClean="0"/>
              <a:t>An </a:t>
            </a:r>
            <a:r>
              <a:rPr lang="en-US" sz="2000" dirty="0"/>
              <a:t>early study dating back to 1949 reported on 1,925 patients who reported that milk was the most common food attributing to their acne </a:t>
            </a:r>
            <a:r>
              <a:rPr lang="en-US" sz="2000" dirty="0" smtClean="0"/>
              <a:t>flares. </a:t>
            </a:r>
          </a:p>
          <a:p>
            <a:pPr algn="l">
              <a:buFont typeface="Arial"/>
              <a:buChar char="•"/>
            </a:pPr>
            <a:r>
              <a:rPr lang="en-US" sz="2000" dirty="0" smtClean="0"/>
              <a:t>More </a:t>
            </a:r>
            <a:r>
              <a:rPr lang="en-US" sz="2000" dirty="0"/>
              <a:t>recently, a second study revealed that milk intake during adolescence was associated with a history of teenage </a:t>
            </a:r>
            <a:r>
              <a:rPr lang="en-US" sz="2000" dirty="0" smtClean="0"/>
              <a:t>acne. </a:t>
            </a:r>
          </a:p>
          <a:p>
            <a:pPr algn="l">
              <a:buFont typeface="Arial"/>
              <a:buChar char="•"/>
            </a:pPr>
            <a:r>
              <a:rPr lang="en-US" sz="2000" dirty="0" smtClean="0"/>
              <a:t>Oligosaccharides are </a:t>
            </a:r>
            <a:r>
              <a:rPr lang="en-US" sz="2000" dirty="0"/>
              <a:t>listed as most abundant after lactose and </a:t>
            </a:r>
            <a:r>
              <a:rPr lang="en-US" sz="2000" dirty="0" smtClean="0"/>
              <a:t>lipids in milk, and stimulate </a:t>
            </a:r>
            <a:r>
              <a:rPr lang="en-US" sz="2000" dirty="0" err="1" smtClean="0"/>
              <a:t>lipogenesis</a:t>
            </a:r>
            <a:r>
              <a:rPr lang="en-US" sz="2000" dirty="0" smtClean="0"/>
              <a:t> through IL-2 receptors.   </a:t>
            </a:r>
          </a:p>
          <a:p>
            <a:pPr algn="l">
              <a:buFont typeface="Arial"/>
              <a:buChar char="•"/>
            </a:pPr>
            <a:r>
              <a:rPr lang="en-US" sz="2000" dirty="0" smtClean="0"/>
              <a:t>A study in 2014 found milk </a:t>
            </a:r>
            <a:r>
              <a:rPr lang="en-US" sz="2000" dirty="0" err="1" smtClean="0"/>
              <a:t>oligosacccharides</a:t>
            </a:r>
            <a:r>
              <a:rPr lang="en-US" sz="2000" dirty="0" smtClean="0"/>
              <a:t> in the plasma of infants.</a:t>
            </a:r>
          </a:p>
          <a:p>
            <a:endParaRPr lang="en-US" sz="1800" dirty="0"/>
          </a:p>
          <a:p>
            <a:pPr algn="l"/>
            <a:endParaRPr lang="en-US" sz="2400" dirty="0" smtClean="0">
              <a:cs typeface="Corbel"/>
            </a:endParaRPr>
          </a:p>
          <a:p>
            <a:pPr algn="l"/>
            <a:endParaRPr lang="en-US" sz="2400" dirty="0">
              <a:cs typeface="Corbel"/>
            </a:endParaRPr>
          </a:p>
          <a:p>
            <a:pPr algn="l"/>
            <a:endParaRPr lang="en-US" sz="2400" dirty="0" smtClean="0">
              <a:cs typeface="Corbel"/>
            </a:endParaRPr>
          </a:p>
          <a:p>
            <a:pPr algn="l"/>
            <a:endParaRPr lang="en-US" sz="2400" dirty="0">
              <a:latin typeface="Corbel"/>
              <a:cs typeface="Corbel"/>
            </a:endParaRPr>
          </a:p>
          <a:p>
            <a:pPr algn="l"/>
            <a:endParaRPr lang="en-US" sz="2400" dirty="0" smtClean="0">
              <a:latin typeface="Corbel"/>
              <a:cs typeface="Corbel"/>
            </a:endParaRPr>
          </a:p>
          <a:p>
            <a:pPr algn="l"/>
            <a:endParaRPr lang="en-US" sz="2400" dirty="0">
              <a:latin typeface="Corbel"/>
              <a:cs typeface="Corbel"/>
            </a:endParaRPr>
          </a:p>
          <a:p>
            <a:pPr algn="l"/>
            <a:endParaRPr lang="en-US" sz="2400" dirty="0" smtClean="0">
              <a:latin typeface="Corbel"/>
              <a:cs typeface="Corbel"/>
            </a:endParaRPr>
          </a:p>
          <a:p>
            <a:pPr algn="l"/>
            <a:endParaRPr lang="en-US" sz="2400" dirty="0">
              <a:latin typeface="Corbel"/>
              <a:cs typeface="Corbel"/>
            </a:endParaRPr>
          </a:p>
          <a:p>
            <a:pPr algn="l"/>
            <a:endParaRPr lang="en-US" sz="2400" dirty="0" smtClean="0">
              <a:latin typeface="Corbel"/>
              <a:cs typeface="Corbel"/>
            </a:endParaRPr>
          </a:p>
          <a:p>
            <a:pPr algn="l"/>
            <a:endParaRPr lang="en-US" sz="2400" dirty="0" smtClean="0">
              <a:cs typeface="Corbel"/>
            </a:endParaRPr>
          </a:p>
        </p:txBody>
      </p:sp>
      <p:pic>
        <p:nvPicPr>
          <p:cNvPr id="156" name="Picture 155" descr="Gut-SkinAxisupdate2-18.pd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134334" y="10320228"/>
            <a:ext cx="4577455" cy="5923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8" name="Picture 157" descr="ConceptModelAcbeMicrobiome.pdf"/>
          <p:cNvPicPr>
            <a:picLocks noChangeAspect="1"/>
          </p:cNvPicPr>
          <p:nvPr/>
        </p:nvPicPr>
        <p:blipFill rotWithShape="1">
          <a:blip r:embed="rId16">
            <a:extLst>
              <a:ext uri="{28A0092B-C50C-407E-A947-70E740481C1C}">
                <a14:useLocalDpi xmlns:a14="http://schemas.microsoft.com/office/drawing/2010/main" val="0"/>
              </a:ext>
            </a:extLst>
          </a:blip>
          <a:srcRect l="72184" t="9131" r="-1" b="15423"/>
          <a:stretch/>
        </p:blipFill>
        <p:spPr>
          <a:xfrm>
            <a:off x="24170976" y="11105743"/>
            <a:ext cx="3377799" cy="5529780"/>
          </a:xfrm>
          <a:prstGeom prst="rect">
            <a:avLst/>
          </a:prstGeom>
        </p:spPr>
      </p:pic>
      <p:pic>
        <p:nvPicPr>
          <p:cNvPr id="159" name="Picture 158" descr="Screen Shot 2017-02-18 at 11.51.38 A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939812" y="9515435"/>
            <a:ext cx="5194300" cy="1651000"/>
          </a:xfrm>
          <a:prstGeom prst="rect">
            <a:avLst/>
          </a:prstGeom>
        </p:spPr>
      </p:pic>
      <p:sp>
        <p:nvSpPr>
          <p:cNvPr id="161" name="TextBox 160"/>
          <p:cNvSpPr txBox="1"/>
          <p:nvPr/>
        </p:nvSpPr>
        <p:spPr>
          <a:xfrm>
            <a:off x="18138476" y="9008488"/>
            <a:ext cx="4341040" cy="461665"/>
          </a:xfrm>
          <a:prstGeom prst="rect">
            <a:avLst/>
          </a:prstGeom>
          <a:noFill/>
        </p:spPr>
        <p:txBody>
          <a:bodyPr wrap="square" rtlCol="0">
            <a:spAutoFit/>
          </a:bodyPr>
          <a:lstStyle/>
          <a:p>
            <a:r>
              <a:rPr lang="en-US" sz="2400" dirty="0" smtClean="0"/>
              <a:t>Methods:</a:t>
            </a:r>
            <a:endParaRPr lang="en-US" sz="2400" dirty="0"/>
          </a:p>
        </p:txBody>
      </p:sp>
      <p:sp>
        <p:nvSpPr>
          <p:cNvPr id="163" name="TextBox 162"/>
          <p:cNvSpPr txBox="1"/>
          <p:nvPr/>
        </p:nvSpPr>
        <p:spPr>
          <a:xfrm>
            <a:off x="19620727" y="9008488"/>
            <a:ext cx="4084339" cy="400110"/>
          </a:xfrm>
          <a:prstGeom prst="rect">
            <a:avLst/>
          </a:prstGeom>
          <a:noFill/>
        </p:spPr>
        <p:txBody>
          <a:bodyPr wrap="square" rtlCol="0">
            <a:spAutoFit/>
          </a:bodyPr>
          <a:lstStyle/>
          <a:p>
            <a:r>
              <a:rPr lang="en-US" sz="2000" dirty="0" smtClean="0"/>
              <a:t>Laboratory: Cell Study</a:t>
            </a:r>
            <a:endParaRPr lang="en-US" sz="2000" dirty="0"/>
          </a:p>
        </p:txBody>
      </p:sp>
      <p:sp>
        <p:nvSpPr>
          <p:cNvPr id="164" name="TextBox 163"/>
          <p:cNvSpPr txBox="1"/>
          <p:nvPr/>
        </p:nvSpPr>
        <p:spPr>
          <a:xfrm>
            <a:off x="23464436" y="8931642"/>
            <a:ext cx="4084339" cy="400110"/>
          </a:xfrm>
          <a:prstGeom prst="rect">
            <a:avLst/>
          </a:prstGeom>
          <a:noFill/>
        </p:spPr>
        <p:txBody>
          <a:bodyPr wrap="square" rtlCol="0">
            <a:spAutoFit/>
          </a:bodyPr>
          <a:lstStyle/>
          <a:p>
            <a:r>
              <a:rPr lang="en-US" sz="2000" dirty="0" smtClean="0"/>
              <a:t>Clinic: Human Data</a:t>
            </a:r>
            <a:endParaRPr lang="en-US" sz="2000" dirty="0"/>
          </a:p>
        </p:txBody>
      </p:sp>
      <p:sp>
        <p:nvSpPr>
          <p:cNvPr id="165" name="TextBox 164"/>
          <p:cNvSpPr txBox="1"/>
          <p:nvPr/>
        </p:nvSpPr>
        <p:spPr>
          <a:xfrm>
            <a:off x="226702" y="7699553"/>
            <a:ext cx="6871319" cy="1815882"/>
          </a:xfrm>
          <a:prstGeom prst="rect">
            <a:avLst/>
          </a:prstGeom>
          <a:noFill/>
        </p:spPr>
        <p:txBody>
          <a:bodyPr wrap="square" rtlCol="0">
            <a:spAutoFit/>
          </a:bodyPr>
          <a:lstStyle/>
          <a:p>
            <a:r>
              <a:rPr lang="en-US" sz="2400" dirty="0" smtClean="0"/>
              <a:t>Hypothesis:</a:t>
            </a:r>
          </a:p>
          <a:p>
            <a:r>
              <a:rPr lang="en-US" sz="2000" dirty="0" err="1"/>
              <a:t>Sebocyte</a:t>
            </a:r>
            <a:r>
              <a:rPr lang="en-US" sz="2000" dirty="0"/>
              <a:t> cell lines treated with Bovine milk </a:t>
            </a:r>
            <a:r>
              <a:rPr lang="en-US" sz="2000" dirty="0" smtClean="0"/>
              <a:t>oligosaccharides will lead to an increased production of lipids and inflammatory enzymes.</a:t>
            </a:r>
            <a:endParaRPr lang="en-US" sz="2400" dirty="0" smtClean="0"/>
          </a:p>
          <a:p>
            <a:endParaRPr lang="en-US" sz="2400" dirty="0" smtClean="0"/>
          </a:p>
        </p:txBody>
      </p:sp>
      <p:sp>
        <p:nvSpPr>
          <p:cNvPr id="166" name="TextBox 165"/>
          <p:cNvSpPr txBox="1"/>
          <p:nvPr/>
        </p:nvSpPr>
        <p:spPr>
          <a:xfrm>
            <a:off x="203200" y="9331752"/>
            <a:ext cx="4341040" cy="461665"/>
          </a:xfrm>
          <a:prstGeom prst="rect">
            <a:avLst/>
          </a:prstGeom>
          <a:noFill/>
        </p:spPr>
        <p:txBody>
          <a:bodyPr wrap="square" rtlCol="0">
            <a:spAutoFit/>
          </a:bodyPr>
          <a:lstStyle/>
          <a:p>
            <a:r>
              <a:rPr lang="en-US" sz="2400" dirty="0" smtClean="0"/>
              <a:t>Methods:</a:t>
            </a:r>
            <a:endParaRPr lang="en-US" sz="2400" dirty="0"/>
          </a:p>
        </p:txBody>
      </p:sp>
      <p:cxnSp>
        <p:nvCxnSpPr>
          <p:cNvPr id="168" name="Curved Connector 167"/>
          <p:cNvCxnSpPr/>
          <p:nvPr/>
        </p:nvCxnSpPr>
        <p:spPr>
          <a:xfrm>
            <a:off x="10235068" y="6381420"/>
            <a:ext cx="1303162" cy="798852"/>
          </a:xfrm>
          <a:prstGeom prst="curvedConnector3">
            <a:avLst>
              <a:gd name="adj1" fmla="val 50000"/>
            </a:avLst>
          </a:prstGeom>
          <a:ln w="76200" cmpd="sng">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0" name="Curved Connector 179"/>
          <p:cNvCxnSpPr/>
          <p:nvPr/>
        </p:nvCxnSpPr>
        <p:spPr>
          <a:xfrm flipV="1">
            <a:off x="14486564" y="7840879"/>
            <a:ext cx="1121164" cy="402657"/>
          </a:xfrm>
          <a:prstGeom prst="curvedConnector3">
            <a:avLst>
              <a:gd name="adj1" fmla="val 50000"/>
            </a:avLst>
          </a:prstGeom>
          <a:ln w="76200" cmpd="sng">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6" name="Curved Connector 185"/>
          <p:cNvCxnSpPr/>
          <p:nvPr/>
        </p:nvCxnSpPr>
        <p:spPr>
          <a:xfrm>
            <a:off x="13326590" y="2794993"/>
            <a:ext cx="1454230" cy="340839"/>
          </a:xfrm>
          <a:prstGeom prst="curvedConnector3">
            <a:avLst>
              <a:gd name="adj1" fmla="val 50000"/>
            </a:avLst>
          </a:prstGeom>
          <a:ln w="76200" cmpd="sng">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9" name="Curved Connector 188"/>
          <p:cNvCxnSpPr/>
          <p:nvPr/>
        </p:nvCxnSpPr>
        <p:spPr>
          <a:xfrm flipV="1">
            <a:off x="10551937" y="3225068"/>
            <a:ext cx="1055093" cy="381726"/>
          </a:xfrm>
          <a:prstGeom prst="curvedConnector3">
            <a:avLst>
              <a:gd name="adj1" fmla="val 50000"/>
            </a:avLst>
          </a:prstGeom>
          <a:ln w="76200" cmpd="sng">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94" name="TextBox 193"/>
          <p:cNvSpPr txBox="1"/>
          <p:nvPr/>
        </p:nvSpPr>
        <p:spPr>
          <a:xfrm>
            <a:off x="2985491" y="2197330"/>
            <a:ext cx="1439333" cy="846386"/>
          </a:xfrm>
          <a:prstGeom prst="rect">
            <a:avLst/>
          </a:prstGeom>
          <a:noFill/>
        </p:spPr>
        <p:txBody>
          <a:bodyPr wrap="square" rtlCol="0">
            <a:spAutoFit/>
          </a:bodyPr>
          <a:lstStyle/>
          <a:p>
            <a:r>
              <a:rPr lang="en-US" b="1" u="sng" dirty="0" smtClean="0"/>
              <a:t>Diet</a:t>
            </a:r>
            <a:endParaRPr lang="en-US" b="1" u="sng" dirty="0"/>
          </a:p>
        </p:txBody>
      </p:sp>
      <p:sp>
        <p:nvSpPr>
          <p:cNvPr id="195" name="TextBox 194"/>
          <p:cNvSpPr txBox="1"/>
          <p:nvPr/>
        </p:nvSpPr>
        <p:spPr>
          <a:xfrm>
            <a:off x="20613496" y="2177589"/>
            <a:ext cx="4862704" cy="846386"/>
          </a:xfrm>
          <a:prstGeom prst="rect">
            <a:avLst/>
          </a:prstGeom>
          <a:noFill/>
        </p:spPr>
        <p:txBody>
          <a:bodyPr wrap="square" rtlCol="0">
            <a:spAutoFit/>
          </a:bodyPr>
          <a:lstStyle/>
          <a:p>
            <a:r>
              <a:rPr lang="en-US" b="1" u="sng" dirty="0" err="1" smtClean="0"/>
              <a:t>Microbiome</a:t>
            </a:r>
            <a:endParaRPr lang="en-US" b="1" u="sng" dirty="0"/>
          </a:p>
        </p:txBody>
      </p:sp>
      <p:sp>
        <p:nvSpPr>
          <p:cNvPr id="218" name="TextBox 217"/>
          <p:cNvSpPr txBox="1"/>
          <p:nvPr/>
        </p:nvSpPr>
        <p:spPr>
          <a:xfrm>
            <a:off x="18087206" y="11146531"/>
            <a:ext cx="4341040" cy="461665"/>
          </a:xfrm>
          <a:prstGeom prst="rect">
            <a:avLst/>
          </a:prstGeom>
          <a:noFill/>
        </p:spPr>
        <p:txBody>
          <a:bodyPr wrap="square" rtlCol="0">
            <a:spAutoFit/>
          </a:bodyPr>
          <a:lstStyle/>
          <a:p>
            <a:r>
              <a:rPr lang="en-US" sz="2400" dirty="0" smtClean="0"/>
              <a:t>Results:</a:t>
            </a:r>
            <a:endParaRPr lang="en-US" sz="2400" dirty="0"/>
          </a:p>
        </p:txBody>
      </p:sp>
      <p:sp>
        <p:nvSpPr>
          <p:cNvPr id="219" name="TextBox 218"/>
          <p:cNvSpPr txBox="1"/>
          <p:nvPr/>
        </p:nvSpPr>
        <p:spPr>
          <a:xfrm>
            <a:off x="203200" y="11449227"/>
            <a:ext cx="4341040" cy="461665"/>
          </a:xfrm>
          <a:prstGeom prst="rect">
            <a:avLst/>
          </a:prstGeom>
          <a:noFill/>
        </p:spPr>
        <p:txBody>
          <a:bodyPr wrap="square" rtlCol="0">
            <a:spAutoFit/>
          </a:bodyPr>
          <a:lstStyle/>
          <a:p>
            <a:r>
              <a:rPr lang="en-US" sz="2400" dirty="0" smtClean="0"/>
              <a:t>Results:</a:t>
            </a:r>
            <a:endParaRPr lang="en-US" sz="2400" dirty="0"/>
          </a:p>
        </p:txBody>
      </p:sp>
    </p:spTree>
    <p:extLst>
      <p:ext uri="{BB962C8B-B14F-4D97-AF65-F5344CB8AC3E}">
        <p14:creationId xmlns:p14="http://schemas.microsoft.com/office/powerpoint/2010/main" val="9132394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PosterPresentations.com-36x60-Template-V3</Template>
  <TotalTime>21251</TotalTime>
  <Words>535</Words>
  <Application>Microsoft Macintosh PowerPoint</Application>
  <PresentationFormat>Custom</PresentationFormat>
  <Paragraphs>53</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PosterPresentations.com-36x60-Template-V3</vt:lpstr>
      <vt:lpstr>1_Classic 3 Columns</vt:lpstr>
      <vt:lpstr>Classic - Wide Center</vt:lpstr>
      <vt:lpstr>Custom Design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Ashley Clark</cp:lastModifiedBy>
  <cp:revision>124</cp:revision>
  <dcterms:created xsi:type="dcterms:W3CDTF">2012-02-06T18:46:22Z</dcterms:created>
  <dcterms:modified xsi:type="dcterms:W3CDTF">2017-02-22T06:00:00Z</dcterms:modified>
</cp:coreProperties>
</file>