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7" r:id="rId2"/>
    <p:sldMasterId id="2147483653" r:id="rId3"/>
  </p:sldMasterIdLst>
  <p:notesMasterIdLst>
    <p:notesMasterId r:id="rId5"/>
  </p:notesMasterIdLst>
  <p:sldIdLst>
    <p:sldId id="260" r:id="rId4"/>
  </p:sldIdLst>
  <p:sldSz cx="27432000" cy="16459200"/>
  <p:notesSz cx="6858000" cy="9144000"/>
  <p:defaultTextStyle>
    <a:defPPr>
      <a:defRPr lang="en-US"/>
    </a:defPPr>
    <a:lvl1pPr marL="0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53972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507943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761915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5015886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269858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523830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777801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10031773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59">
          <p15:clr>
            <a:srgbClr val="A4A3A4"/>
          </p15:clr>
        </p15:guide>
        <p15:guide id="2" orient="horz" pos="144">
          <p15:clr>
            <a:srgbClr val="A4A3A4"/>
          </p15:clr>
        </p15:guide>
        <p15:guide id="3" orient="horz" pos="10080">
          <p15:clr>
            <a:srgbClr val="A4A3A4"/>
          </p15:clr>
        </p15:guide>
        <p15:guide id="4" orient="horz">
          <p15:clr>
            <a:srgbClr val="A4A3A4"/>
          </p15:clr>
        </p15:guide>
        <p15:guide id="5" pos="363">
          <p15:clr>
            <a:srgbClr val="A4A3A4"/>
          </p15:clr>
        </p15:guide>
        <p15:guide id="6" pos="1691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855"/>
    <a:srgbClr val="C99700"/>
    <a:srgbClr val="E3E9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264" autoAdjust="0"/>
    <p:restoredTop sz="94706" autoAdjust="0"/>
  </p:normalViewPr>
  <p:slideViewPr>
    <p:cSldViewPr snapToGrid="0" snapToObjects="1" showGuides="1">
      <p:cViewPr>
        <p:scale>
          <a:sx n="27" d="100"/>
          <a:sy n="27" d="100"/>
        </p:scale>
        <p:origin x="1363" y="65"/>
      </p:cViewPr>
      <p:guideLst>
        <p:guide orient="horz" pos="1659"/>
        <p:guide orient="horz" pos="144"/>
        <p:guide orient="horz" pos="10080"/>
        <p:guide orient="horz"/>
        <p:guide pos="363"/>
        <p:guide pos="1691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Change</a:t>
            </a:r>
            <a:r>
              <a:rPr lang="en-US" sz="1800" b="1" baseline="0" dirty="0"/>
              <a:t> in Hemoglobin (</a:t>
            </a:r>
            <a:r>
              <a:rPr lang="en-US" sz="1800" b="1" i="1" baseline="0" dirty="0"/>
              <a:t>p value = 0.215</a:t>
            </a:r>
            <a:r>
              <a:rPr lang="en-US" sz="1800" b="1" i="0" baseline="0" dirty="0"/>
              <a:t>)</a:t>
            </a:r>
            <a:endParaRPr lang="en-US" sz="18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Sheet2!$B$1</c:f>
              <c:strCache>
                <c:ptCount val="1"/>
                <c:pt idx="0">
                  <c:v>Pre-OP Hgb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Sheet2!$A$2:$A$21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numCache>
            </c:numRef>
          </c:cat>
          <c:val>
            <c:numRef>
              <c:f>Sheet2!$B$2:$B$21</c:f>
              <c:numCache>
                <c:formatCode>General</c:formatCode>
                <c:ptCount val="20"/>
                <c:pt idx="0">
                  <c:v>9.6999999999999993</c:v>
                </c:pt>
                <c:pt idx="1">
                  <c:v>14.8</c:v>
                </c:pt>
                <c:pt idx="2">
                  <c:v>12</c:v>
                </c:pt>
                <c:pt idx="3">
                  <c:v>10.3</c:v>
                </c:pt>
                <c:pt idx="4">
                  <c:v>10.7</c:v>
                </c:pt>
                <c:pt idx="5">
                  <c:v>13.5</c:v>
                </c:pt>
                <c:pt idx="6">
                  <c:v>10.3</c:v>
                </c:pt>
                <c:pt idx="7">
                  <c:v>11.5</c:v>
                </c:pt>
                <c:pt idx="8">
                  <c:v>11.4</c:v>
                </c:pt>
                <c:pt idx="9">
                  <c:v>11.1</c:v>
                </c:pt>
                <c:pt idx="10">
                  <c:v>9.3000000000000007</c:v>
                </c:pt>
                <c:pt idx="11">
                  <c:v>11.9</c:v>
                </c:pt>
                <c:pt idx="12">
                  <c:v>9.9</c:v>
                </c:pt>
                <c:pt idx="13">
                  <c:v>10.1</c:v>
                </c:pt>
                <c:pt idx="14">
                  <c:v>12.3</c:v>
                </c:pt>
                <c:pt idx="15">
                  <c:v>11.4</c:v>
                </c:pt>
                <c:pt idx="16">
                  <c:v>11.2</c:v>
                </c:pt>
                <c:pt idx="17">
                  <c:v>13.5</c:v>
                </c:pt>
                <c:pt idx="18">
                  <c:v>16.399999999999999</c:v>
                </c:pt>
                <c:pt idx="19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94-4F31-8015-8A0C82764146}"/>
            </c:ext>
          </c:extLst>
        </c:ser>
        <c:ser>
          <c:idx val="1"/>
          <c:order val="1"/>
          <c:tx>
            <c:strRef>
              <c:f>Sheet2!$C$1</c:f>
              <c:strCache>
                <c:ptCount val="1"/>
                <c:pt idx="0">
                  <c:v>Post-OP Hgb (1 month)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Sheet2!$A$2:$A$21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numCache>
            </c:numRef>
          </c:cat>
          <c:val>
            <c:numRef>
              <c:f>Sheet2!$C$2:$C$21</c:f>
              <c:numCache>
                <c:formatCode>General</c:formatCode>
                <c:ptCount val="20"/>
                <c:pt idx="0">
                  <c:v>11.8</c:v>
                </c:pt>
                <c:pt idx="1">
                  <c:v>14.7</c:v>
                </c:pt>
                <c:pt idx="2">
                  <c:v>11.7</c:v>
                </c:pt>
                <c:pt idx="3">
                  <c:v>10.199999999999999</c:v>
                </c:pt>
                <c:pt idx="7">
                  <c:v>12</c:v>
                </c:pt>
                <c:pt idx="8">
                  <c:v>12.6</c:v>
                </c:pt>
                <c:pt idx="14">
                  <c:v>12.1</c:v>
                </c:pt>
                <c:pt idx="15">
                  <c:v>11.3</c:v>
                </c:pt>
                <c:pt idx="16">
                  <c:v>9.5</c:v>
                </c:pt>
                <c:pt idx="18">
                  <c:v>13.8</c:v>
                </c:pt>
                <c:pt idx="19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194-4F31-8015-8A0C82764146}"/>
            </c:ext>
          </c:extLst>
        </c:ser>
        <c:ser>
          <c:idx val="2"/>
          <c:order val="2"/>
          <c:tx>
            <c:strRef>
              <c:f>Sheet2!$D$1</c:f>
              <c:strCache>
                <c:ptCount val="1"/>
                <c:pt idx="0">
                  <c:v>Post-OP Hgb (6 months)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Sheet2!$A$2:$A$21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numCache>
            </c:numRef>
          </c:cat>
          <c:val>
            <c:numRef>
              <c:f>Sheet2!$D$2:$D$21</c:f>
              <c:numCache>
                <c:formatCode>General</c:formatCode>
                <c:ptCount val="20"/>
                <c:pt idx="0">
                  <c:v>12.4</c:v>
                </c:pt>
                <c:pt idx="1">
                  <c:v>12.5</c:v>
                </c:pt>
                <c:pt idx="3">
                  <c:v>12</c:v>
                </c:pt>
                <c:pt idx="7">
                  <c:v>11.2</c:v>
                </c:pt>
                <c:pt idx="10">
                  <c:v>11.1</c:v>
                </c:pt>
                <c:pt idx="15">
                  <c:v>12.2</c:v>
                </c:pt>
                <c:pt idx="16">
                  <c:v>12</c:v>
                </c:pt>
                <c:pt idx="18">
                  <c:v>16.2</c:v>
                </c:pt>
                <c:pt idx="19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194-4F31-8015-8A0C827641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009792"/>
        <c:axId val="91011328"/>
      </c:barChart>
      <c:catAx>
        <c:axId val="91009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011328"/>
        <c:crosses val="autoZero"/>
        <c:auto val="1"/>
        <c:lblAlgn val="ctr"/>
        <c:lblOffset val="100"/>
        <c:noMultiLvlLbl val="0"/>
      </c:catAx>
      <c:valAx>
        <c:axId val="91011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009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Change</a:t>
            </a:r>
            <a:r>
              <a:rPr lang="en-US" sz="1800" b="1" baseline="0" dirty="0"/>
              <a:t> in Hematocrit (</a:t>
            </a:r>
            <a:r>
              <a:rPr lang="en-US" sz="1800" b="1" i="1" baseline="0" dirty="0"/>
              <a:t>p value = 0.242</a:t>
            </a:r>
            <a:r>
              <a:rPr lang="en-US" sz="1800" b="1" i="0" baseline="0" dirty="0"/>
              <a:t>)</a:t>
            </a:r>
            <a:endParaRPr lang="en-US" sz="18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Sheet2!$G$1</c:f>
              <c:strCache>
                <c:ptCount val="1"/>
                <c:pt idx="0">
                  <c:v>Pre-OP Hct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Sheet2!$F$2:$F$21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numCache>
            </c:numRef>
          </c:cat>
          <c:val>
            <c:numRef>
              <c:f>Sheet2!$G$2:$G$21</c:f>
              <c:numCache>
                <c:formatCode>General</c:formatCode>
                <c:ptCount val="20"/>
                <c:pt idx="0">
                  <c:v>29.5</c:v>
                </c:pt>
                <c:pt idx="1">
                  <c:v>44.6</c:v>
                </c:pt>
                <c:pt idx="2">
                  <c:v>37.299999999999997</c:v>
                </c:pt>
                <c:pt idx="3">
                  <c:v>32</c:v>
                </c:pt>
                <c:pt idx="4">
                  <c:v>32.299999999999997</c:v>
                </c:pt>
                <c:pt idx="5">
                  <c:v>39.9</c:v>
                </c:pt>
                <c:pt idx="6">
                  <c:v>30.5</c:v>
                </c:pt>
                <c:pt idx="7">
                  <c:v>34.9</c:v>
                </c:pt>
                <c:pt idx="8">
                  <c:v>35.700000000000003</c:v>
                </c:pt>
                <c:pt idx="9">
                  <c:v>34.200000000000003</c:v>
                </c:pt>
                <c:pt idx="10">
                  <c:v>26.9</c:v>
                </c:pt>
                <c:pt idx="11">
                  <c:v>34.6</c:v>
                </c:pt>
                <c:pt idx="12">
                  <c:v>29.5</c:v>
                </c:pt>
                <c:pt idx="13">
                  <c:v>30</c:v>
                </c:pt>
                <c:pt idx="14">
                  <c:v>36.299999999999997</c:v>
                </c:pt>
                <c:pt idx="15">
                  <c:v>34</c:v>
                </c:pt>
                <c:pt idx="16">
                  <c:v>33.9</c:v>
                </c:pt>
                <c:pt idx="17">
                  <c:v>39.9</c:v>
                </c:pt>
                <c:pt idx="18">
                  <c:v>52.8</c:v>
                </c:pt>
                <c:pt idx="19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7F-4164-9147-F7F331B411E9}"/>
            </c:ext>
          </c:extLst>
        </c:ser>
        <c:ser>
          <c:idx val="1"/>
          <c:order val="1"/>
          <c:tx>
            <c:strRef>
              <c:f>Sheet2!$H$1</c:f>
              <c:strCache>
                <c:ptCount val="1"/>
                <c:pt idx="0">
                  <c:v>Post-OP Hct (1 month)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Sheet2!$F$2:$F$21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numCache>
            </c:numRef>
          </c:cat>
          <c:val>
            <c:numRef>
              <c:f>Sheet2!$H$2:$H$21</c:f>
              <c:numCache>
                <c:formatCode>General</c:formatCode>
                <c:ptCount val="20"/>
                <c:pt idx="0">
                  <c:v>36.5</c:v>
                </c:pt>
                <c:pt idx="1">
                  <c:v>45.4</c:v>
                </c:pt>
                <c:pt idx="2">
                  <c:v>35.200000000000003</c:v>
                </c:pt>
                <c:pt idx="3">
                  <c:v>28.4</c:v>
                </c:pt>
                <c:pt idx="7">
                  <c:v>37.4</c:v>
                </c:pt>
                <c:pt idx="8">
                  <c:v>39.1</c:v>
                </c:pt>
                <c:pt idx="14">
                  <c:v>35.799999999999997</c:v>
                </c:pt>
                <c:pt idx="15">
                  <c:v>34.700000000000003</c:v>
                </c:pt>
                <c:pt idx="16">
                  <c:v>28.9</c:v>
                </c:pt>
                <c:pt idx="18">
                  <c:v>43.4</c:v>
                </c:pt>
                <c:pt idx="19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7F-4164-9147-F7F331B411E9}"/>
            </c:ext>
          </c:extLst>
        </c:ser>
        <c:ser>
          <c:idx val="2"/>
          <c:order val="2"/>
          <c:tx>
            <c:strRef>
              <c:f>Sheet2!$I$1</c:f>
              <c:strCache>
                <c:ptCount val="1"/>
                <c:pt idx="0">
                  <c:v>Post-OP Hct (6 months)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Sheet2!$F$2:$F$21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numCache>
            </c:numRef>
          </c:cat>
          <c:val>
            <c:numRef>
              <c:f>Sheet2!$I$2:$I$21</c:f>
              <c:numCache>
                <c:formatCode>General</c:formatCode>
                <c:ptCount val="20"/>
                <c:pt idx="0">
                  <c:v>38.700000000000003</c:v>
                </c:pt>
                <c:pt idx="1">
                  <c:v>38.299999999999997</c:v>
                </c:pt>
                <c:pt idx="3">
                  <c:v>36.9</c:v>
                </c:pt>
                <c:pt idx="7">
                  <c:v>34.799999999999997</c:v>
                </c:pt>
                <c:pt idx="10">
                  <c:v>33.4</c:v>
                </c:pt>
                <c:pt idx="15">
                  <c:v>35.6</c:v>
                </c:pt>
                <c:pt idx="16">
                  <c:v>37.6</c:v>
                </c:pt>
                <c:pt idx="18">
                  <c:v>48.5</c:v>
                </c:pt>
                <c:pt idx="19">
                  <c:v>34.700000000000003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27F-4164-9147-F7F331B411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087616"/>
        <c:axId val="91089152"/>
      </c:barChart>
      <c:catAx>
        <c:axId val="91087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089152"/>
        <c:crosses val="autoZero"/>
        <c:auto val="1"/>
        <c:lblAlgn val="ctr"/>
        <c:lblOffset val="100"/>
        <c:noMultiLvlLbl val="0"/>
      </c:catAx>
      <c:valAx>
        <c:axId val="91089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087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PTH</a:t>
            </a:r>
            <a:r>
              <a:rPr lang="en-US" sz="1800" b="1" baseline="0" dirty="0"/>
              <a:t> Values Before and After Operation (</a:t>
            </a:r>
            <a:r>
              <a:rPr lang="en-US" sz="1800" b="1" i="1" baseline="0" dirty="0"/>
              <a:t>p value = 0.008)</a:t>
            </a:r>
            <a:endParaRPr lang="en-US" sz="18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Graphs!$L$1</c:f>
              <c:strCache>
                <c:ptCount val="1"/>
                <c:pt idx="0">
                  <c:v>Pre-OP PTH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Graphs!$K$2:$K$21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numCache>
            </c:numRef>
          </c:cat>
          <c:val>
            <c:numRef>
              <c:f>Graphs!$L$2:$L$21</c:f>
              <c:numCache>
                <c:formatCode>General</c:formatCode>
                <c:ptCount val="20"/>
                <c:pt idx="0">
                  <c:v>1695</c:v>
                </c:pt>
                <c:pt idx="1">
                  <c:v>151</c:v>
                </c:pt>
                <c:pt idx="2">
                  <c:v>689</c:v>
                </c:pt>
                <c:pt idx="3">
                  <c:v>727</c:v>
                </c:pt>
                <c:pt idx="4">
                  <c:v>1383</c:v>
                </c:pt>
                <c:pt idx="5">
                  <c:v>1273</c:v>
                </c:pt>
                <c:pt idx="6">
                  <c:v>476</c:v>
                </c:pt>
                <c:pt idx="7">
                  <c:v>271</c:v>
                </c:pt>
                <c:pt idx="8">
                  <c:v>149</c:v>
                </c:pt>
                <c:pt idx="9">
                  <c:v>2902</c:v>
                </c:pt>
                <c:pt idx="10">
                  <c:v>1936</c:v>
                </c:pt>
                <c:pt idx="11">
                  <c:v>922</c:v>
                </c:pt>
                <c:pt idx="12">
                  <c:v>1246</c:v>
                </c:pt>
                <c:pt idx="13">
                  <c:v>750</c:v>
                </c:pt>
                <c:pt idx="14">
                  <c:v>1441</c:v>
                </c:pt>
                <c:pt idx="15">
                  <c:v>1656</c:v>
                </c:pt>
                <c:pt idx="16">
                  <c:v>1236</c:v>
                </c:pt>
                <c:pt idx="17">
                  <c:v>1273</c:v>
                </c:pt>
                <c:pt idx="18">
                  <c:v>711</c:v>
                </c:pt>
                <c:pt idx="19">
                  <c:v>1957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AFB-4D69-AB4A-27CC19C5C1BD}"/>
            </c:ext>
          </c:extLst>
        </c:ser>
        <c:ser>
          <c:idx val="1"/>
          <c:order val="1"/>
          <c:tx>
            <c:strRef>
              <c:f>Graphs!$M$1</c:f>
              <c:strCache>
                <c:ptCount val="1"/>
                <c:pt idx="0">
                  <c:v>Post-OP PTH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Graphs!$K$2:$K$21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numCache>
            </c:numRef>
          </c:cat>
          <c:val>
            <c:numRef>
              <c:f>Graphs!$M$2:$M$21</c:f>
              <c:numCache>
                <c:formatCode>General</c:formatCode>
                <c:ptCount val="20"/>
                <c:pt idx="0">
                  <c:v>359</c:v>
                </c:pt>
                <c:pt idx="1">
                  <c:v>14</c:v>
                </c:pt>
                <c:pt idx="2">
                  <c:v>39</c:v>
                </c:pt>
                <c:pt idx="3">
                  <c:v>76</c:v>
                </c:pt>
                <c:pt idx="4">
                  <c:v>154</c:v>
                </c:pt>
                <c:pt idx="5">
                  <c:v>106</c:v>
                </c:pt>
                <c:pt idx="6">
                  <c:v>122</c:v>
                </c:pt>
                <c:pt idx="7">
                  <c:v>91</c:v>
                </c:pt>
                <c:pt idx="8">
                  <c:v>22</c:v>
                </c:pt>
                <c:pt idx="9">
                  <c:v>365</c:v>
                </c:pt>
                <c:pt idx="10">
                  <c:v>308</c:v>
                </c:pt>
                <c:pt idx="11">
                  <c:v>166</c:v>
                </c:pt>
                <c:pt idx="12">
                  <c:v>100</c:v>
                </c:pt>
                <c:pt idx="13">
                  <c:v>197</c:v>
                </c:pt>
                <c:pt idx="14">
                  <c:v>82</c:v>
                </c:pt>
                <c:pt idx="15">
                  <c:v>81</c:v>
                </c:pt>
                <c:pt idx="16">
                  <c:v>502</c:v>
                </c:pt>
                <c:pt idx="17">
                  <c:v>106</c:v>
                </c:pt>
                <c:pt idx="18">
                  <c:v>59</c:v>
                </c:pt>
                <c:pt idx="19">
                  <c:v>498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AFB-4D69-AB4A-27CC19C5C1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1172864"/>
        <c:axId val="91174400"/>
      </c:lineChart>
      <c:catAx>
        <c:axId val="91172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174400"/>
        <c:crosses val="autoZero"/>
        <c:auto val="1"/>
        <c:lblAlgn val="ctr"/>
        <c:lblOffset val="100"/>
        <c:noMultiLvlLbl val="0"/>
      </c:catAx>
      <c:valAx>
        <c:axId val="91174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1728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2/17/2017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71500" y="685800"/>
            <a:ext cx="5715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657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1pPr>
    <a:lvl2pPr marL="1253972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2pPr>
    <a:lvl3pPr marL="2507943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3pPr>
    <a:lvl4pPr marL="3761915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4pPr>
    <a:lvl5pPr marL="5015886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5pPr>
    <a:lvl6pPr marL="6269858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6pPr>
    <a:lvl7pPr marL="7523830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7pPr>
    <a:lvl8pPr marL="8777801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8pPr>
    <a:lvl9pPr marL="10031773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76461" y="3341566"/>
            <a:ext cx="627492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 baseline="0"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76461" y="2948667"/>
            <a:ext cx="6280547" cy="382517"/>
          </a:xfrm>
          <a:prstGeom prst="rect">
            <a:avLst/>
          </a:prstGeom>
          <a:solidFill>
            <a:srgbClr val="002855"/>
          </a:solidFill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INTRODUCTION or ABSTRACT</a:t>
            </a:r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409825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LOO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76461" y="7674416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(click to edit)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7241978" y="3341566"/>
            <a:ext cx="628054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aseline="0">
                <a:latin typeface="+mn-lt"/>
              </a:defRPr>
            </a:lvl1pPr>
            <a:lvl2pPr marL="1304925" indent="0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7241977" y="2948667"/>
            <a:ext cx="6280547" cy="382517"/>
          </a:xfrm>
          <a:prstGeom prst="rect">
            <a:avLst/>
          </a:prstGeom>
          <a:solidFill>
            <a:srgbClr val="002855"/>
          </a:solidFill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(click to edit)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3906500" y="3341566"/>
            <a:ext cx="628650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 baseline="0">
                <a:latin typeface="+mn-lt"/>
              </a:defRPr>
            </a:lvl1pPr>
            <a:lvl2pPr marL="563293" marR="0" indent="-34290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3906500" y="2948667"/>
            <a:ext cx="6286500" cy="382517"/>
          </a:xfrm>
          <a:prstGeom prst="rect">
            <a:avLst/>
          </a:prstGeom>
          <a:solidFill>
            <a:srgbClr val="002855"/>
          </a:solidFill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(click to edit)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0575984" y="2948667"/>
            <a:ext cx="6279386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(click to edit)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0572839" y="7709372"/>
            <a:ext cx="627938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 baseline="0"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0572839" y="7322011"/>
            <a:ext cx="6287661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(click to edit)  REFERENCES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0575984" y="12921433"/>
            <a:ext cx="6279386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(click to edit)  ACKNOWLEDGEMENTS  or  CONTACT</a:t>
            </a:r>
          </a:p>
        </p:txBody>
      </p:sp>
      <p:sp>
        <p:nvSpPr>
          <p:cNvPr id="60" name="Text Placeholder 3"/>
          <p:cNvSpPr>
            <a:spLocks noGrp="1"/>
          </p:cNvSpPr>
          <p:nvPr>
            <p:ph type="body" sz="quarter" idx="96" hasCustomPrompt="1"/>
          </p:nvPr>
        </p:nvSpPr>
        <p:spPr>
          <a:xfrm>
            <a:off x="576460" y="8094153"/>
            <a:ext cx="627492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 baseline="0">
                <a:latin typeface="+mn-lt"/>
              </a:defRPr>
            </a:lvl1pPr>
            <a:lvl2pPr marL="1373188" indent="0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Type in or paste your text here</a:t>
            </a:r>
          </a:p>
        </p:txBody>
      </p:sp>
      <p:sp>
        <p:nvSpPr>
          <p:cNvPr id="103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3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4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5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6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7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8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9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61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3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4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5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6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7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9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5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8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2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62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3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4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5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6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7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8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9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0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1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2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3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4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5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6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3662362" y="1078170"/>
            <a:ext cx="20107276" cy="59823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3600">
                <a:solidFill>
                  <a:srgbClr val="002855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3662362" y="1676399"/>
            <a:ext cx="20107276" cy="63455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2800">
                <a:solidFill>
                  <a:srgbClr val="002855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78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3662362" y="232386"/>
            <a:ext cx="20107276" cy="834414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4800">
                <a:solidFill>
                  <a:srgbClr val="002855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  <p:sp>
        <p:nvSpPr>
          <p:cNvPr id="79" name="Text Placeholder 3"/>
          <p:cNvSpPr>
            <a:spLocks noGrp="1"/>
          </p:cNvSpPr>
          <p:nvPr>
            <p:ph type="body" sz="quarter" idx="186" hasCustomPrompt="1"/>
          </p:nvPr>
        </p:nvSpPr>
        <p:spPr>
          <a:xfrm>
            <a:off x="20572840" y="3341566"/>
            <a:ext cx="628253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Type in or paste your text here</a:t>
            </a:r>
          </a:p>
        </p:txBody>
      </p:sp>
      <p:sp>
        <p:nvSpPr>
          <p:cNvPr id="80" name="Text Placeholder 3"/>
          <p:cNvSpPr>
            <a:spLocks noGrp="1"/>
          </p:cNvSpPr>
          <p:nvPr>
            <p:ph type="body" sz="quarter" idx="187" hasCustomPrompt="1"/>
          </p:nvPr>
        </p:nvSpPr>
        <p:spPr>
          <a:xfrm>
            <a:off x="20572839" y="13303950"/>
            <a:ext cx="627938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 baseline="0"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Type in or paste your text here</a:t>
            </a:r>
          </a:p>
        </p:txBody>
      </p:sp>
      <p:sp>
        <p:nvSpPr>
          <p:cNvPr id="81" name="Text Box 14"/>
          <p:cNvSpPr txBox="1">
            <a:spLocks noChangeArrowheads="1"/>
          </p:cNvSpPr>
          <p:nvPr userDrawn="1"/>
        </p:nvSpPr>
        <p:spPr bwMode="auto">
          <a:xfrm>
            <a:off x="918370" y="1615694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www.PosterPresentations.com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65116" y="3354109"/>
            <a:ext cx="849454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76461" y="2946900"/>
            <a:ext cx="8483204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INTRODUCTION or ABSTRACT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76461" y="9035724"/>
            <a:ext cx="849554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88799" y="8644569"/>
            <a:ext cx="8483203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471422" y="10733346"/>
            <a:ext cx="8482209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9471422" y="10309786"/>
            <a:ext cx="848220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9476384" y="3378398"/>
            <a:ext cx="8482209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9471422" y="2946900"/>
            <a:ext cx="8487172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8372337" y="2946900"/>
            <a:ext cx="8485018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18372337" y="3354109"/>
            <a:ext cx="848501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18372337" y="8628515"/>
            <a:ext cx="8485018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18369192" y="9056044"/>
            <a:ext cx="8488163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18372337" y="12862783"/>
            <a:ext cx="8485018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ACKNOWLEDGEMENTS 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18372337" y="13290312"/>
            <a:ext cx="8488163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0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57150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61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409825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72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3662362" y="1078170"/>
            <a:ext cx="20107276" cy="59823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buFontTx/>
              <a:buNone/>
              <a:defRPr sz="3600">
                <a:solidFill>
                  <a:srgbClr val="002855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75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3662362" y="1676399"/>
            <a:ext cx="20107276" cy="634555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buFontTx/>
              <a:buNone/>
              <a:defRPr sz="2800">
                <a:solidFill>
                  <a:srgbClr val="002855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3662362" y="232386"/>
            <a:ext cx="20107276" cy="834414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4800">
                <a:solidFill>
                  <a:srgbClr val="002855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  <p:sp>
        <p:nvSpPr>
          <p:cNvPr id="63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6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69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78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79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0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1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2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3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4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5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6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7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8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9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0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1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3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4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5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6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7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8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99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0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1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2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3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4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12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13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2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3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4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5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6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cent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68308" y="3416455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70789" y="3009246"/>
            <a:ext cx="6280547" cy="382517"/>
          </a:xfrm>
          <a:prstGeom prst="rect">
            <a:avLst/>
          </a:prstGeom>
          <a:solidFill>
            <a:srgbClr val="002855"/>
          </a:solidFill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INTRODUCTION or ABSTRACT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67812" y="7540814"/>
            <a:ext cx="628650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70293" y="7129339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7241977" y="3432806"/>
            <a:ext cx="1295003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7241977" y="3009246"/>
            <a:ext cx="12950031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(header)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7241977" y="10987984"/>
            <a:ext cx="1295003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7241977" y="10560455"/>
            <a:ext cx="12950031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0600583" y="3009246"/>
            <a:ext cx="6279386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0600583" y="3436775"/>
            <a:ext cx="627938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0600583" y="7159451"/>
            <a:ext cx="6279386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0599011" y="7586980"/>
            <a:ext cx="628253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0600583" y="12862784"/>
            <a:ext cx="6279386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ACKNOWLEDGEMENTS 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0599011" y="13290312"/>
            <a:ext cx="628253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59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409825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83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3662362" y="1078170"/>
            <a:ext cx="20107276" cy="59823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buFontTx/>
              <a:buNone/>
              <a:defRPr sz="3600">
                <a:solidFill>
                  <a:srgbClr val="002855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84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3662362" y="1676399"/>
            <a:ext cx="20107276" cy="63455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2800">
                <a:solidFill>
                  <a:srgbClr val="002855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85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3662362" y="232386"/>
            <a:ext cx="20107276" cy="834414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4800">
                <a:solidFill>
                  <a:srgbClr val="002855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  <p:sp>
        <p:nvSpPr>
          <p:cNvPr id="70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81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2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6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7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90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02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03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04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05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06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07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08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09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0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1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2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3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4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5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6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7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18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19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26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27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28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29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0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1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2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3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4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5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6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://www.facebook.com/pages/PosterPresentationscom/217914411419?v=app_4949752878&amp;ref=ts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3.jpeg"/><Relationship Id="rId4" Type="http://schemas.openxmlformats.org/officeDocument/2006/relationships/hyperlink" Target="http://www.facebook.com/pages/PosterPresentationscom/217914411419?v=app_4949752878&amp;ref=ts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.png"/><Relationship Id="rId5" Type="http://schemas.openxmlformats.org/officeDocument/2006/relationships/image" Target="../media/image3.jpeg"/><Relationship Id="rId4" Type="http://schemas.openxmlformats.org/officeDocument/2006/relationships/hyperlink" Target="http://www.facebook.com/pages/PosterPresentationscom/217914411419?v=app_4949752878&amp;ref=ts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1">
                <a:tint val="80000"/>
                <a:satMod val="300000"/>
                <a:lumMod val="0"/>
                <a:lumOff val="100000"/>
              </a:schemeClr>
            </a:gs>
            <a:gs pos="100000">
              <a:schemeClr val="bg1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-6501493" y="-9798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2500" b="1" baseline="0" dirty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23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1800" b="1" dirty="0">
              <a:latin typeface="Trebuchet MS" pitchFamily="34" charset="0"/>
            </a:endParaRPr>
          </a:p>
          <a:p>
            <a:pPr defTabSz="3765639"/>
            <a:r>
              <a:rPr lang="en-US" sz="1800" dirty="0">
                <a:latin typeface="Trebuchet MS" pitchFamily="34" charset="0"/>
              </a:rPr>
              <a:t>This PowerPoint</a:t>
            </a:r>
            <a:r>
              <a:rPr lang="en-US" sz="1800" baseline="0" dirty="0">
                <a:latin typeface="Trebuchet MS" pitchFamily="34" charset="0"/>
              </a:rPr>
              <a:t> </a:t>
            </a:r>
            <a:r>
              <a:rPr lang="en-US" sz="1800" dirty="0">
                <a:latin typeface="Trebuchet MS" pitchFamily="34" charset="0"/>
              </a:rPr>
              <a:t>2007 template produces</a:t>
            </a:r>
            <a:r>
              <a:rPr lang="en-US" sz="1800" baseline="0" dirty="0">
                <a:latin typeface="Trebuchet MS" pitchFamily="34" charset="0"/>
              </a:rPr>
              <a:t> </a:t>
            </a:r>
            <a:r>
              <a:rPr lang="en-US" sz="1800" dirty="0">
                <a:latin typeface="Trebuchet MS" pitchFamily="34" charset="0"/>
              </a:rPr>
              <a:t>a 36”x60” professional  poster</a:t>
            </a:r>
            <a:r>
              <a:rPr lang="en-US" sz="1800">
                <a:latin typeface="Trebuchet MS" pitchFamily="34" charset="0"/>
              </a:rPr>
              <a:t>. You</a:t>
            </a:r>
            <a:r>
              <a:rPr lang="en-US" sz="1800" baseline="0">
                <a:latin typeface="Trebuchet MS" pitchFamily="34" charset="0"/>
              </a:rPr>
              <a:t> can u</a:t>
            </a:r>
            <a:r>
              <a:rPr lang="en-US" sz="1800">
                <a:latin typeface="Trebuchet MS" pitchFamily="34" charset="0"/>
              </a:rPr>
              <a:t>se</a:t>
            </a:r>
            <a:r>
              <a:rPr lang="en-US" sz="1800" baseline="0">
                <a:latin typeface="Trebuchet MS" pitchFamily="34" charset="0"/>
              </a:rPr>
              <a:t> it to create your research poster and </a:t>
            </a:r>
            <a:r>
              <a:rPr lang="en-US" sz="1800">
                <a:latin typeface="Trebuchet MS" pitchFamily="34" charset="0"/>
              </a:rPr>
              <a:t>save valuable time placing titles, subtitles,</a:t>
            </a:r>
            <a:r>
              <a:rPr lang="en-US" sz="1800" baseline="0">
                <a:latin typeface="Trebuchet MS" pitchFamily="34" charset="0"/>
              </a:rPr>
              <a:t> text, and graphics</a:t>
            </a:r>
            <a:r>
              <a:rPr lang="en-US" sz="1800">
                <a:latin typeface="Trebuchet MS" pitchFamily="34" charset="0"/>
              </a:rPr>
              <a:t>. </a:t>
            </a:r>
            <a:endParaRPr lang="en-US" sz="1800" dirty="0">
              <a:latin typeface="Trebuchet MS" pitchFamily="34" charset="0"/>
            </a:endParaRP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We provide a series of online tutorials that will guide you through the poster design process and answer your poster production questions. </a:t>
            </a: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To view our template tutorials, go online to </a:t>
            </a:r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PosterPresentations.com </a:t>
            </a:r>
            <a:r>
              <a:rPr lang="en-US" sz="1800" dirty="0">
                <a:latin typeface="Trebuchet MS" pitchFamily="34" charset="0"/>
              </a:rPr>
              <a:t>and click on </a:t>
            </a:r>
            <a:r>
              <a:rPr lang="en-US" sz="1800" dirty="0">
                <a:solidFill>
                  <a:srgbClr val="FFFF00"/>
                </a:solidFill>
                <a:latin typeface="Trebuchet MS" pitchFamily="34" charset="0"/>
              </a:rPr>
              <a:t>HELP DESK.</a:t>
            </a: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When</a:t>
            </a:r>
            <a:r>
              <a:rPr lang="en-US" sz="1800" baseline="0" dirty="0">
                <a:latin typeface="Trebuchet MS" pitchFamily="34" charset="0"/>
              </a:rPr>
              <a:t> you are ready to</a:t>
            </a:r>
            <a:r>
              <a:rPr lang="en-US" sz="1800" dirty="0">
                <a:latin typeface="Trebuchet MS" pitchFamily="34" charset="0"/>
              </a:rPr>
              <a:t> </a:t>
            </a:r>
            <a:r>
              <a:rPr lang="en-US" sz="1800" baseline="0" dirty="0">
                <a:latin typeface="Trebuchet MS" pitchFamily="34" charset="0"/>
              </a:rPr>
              <a:t> print your poster</a:t>
            </a:r>
            <a:r>
              <a:rPr lang="en-US" sz="1800" dirty="0">
                <a:latin typeface="Trebuchet MS" pitchFamily="34" charset="0"/>
              </a:rPr>
              <a:t>,</a:t>
            </a:r>
            <a:r>
              <a:rPr lang="en-US" sz="1800" baseline="0" dirty="0">
                <a:latin typeface="Trebuchet MS" pitchFamily="34" charset="0"/>
              </a:rPr>
              <a:t> go online to</a:t>
            </a:r>
            <a:r>
              <a:rPr lang="en-US" sz="2000" baseline="0" dirty="0">
                <a:latin typeface="Trebuchet MS" pitchFamily="34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2400" b="1" dirty="0">
                <a:solidFill>
                  <a:schemeClr val="bg1"/>
                </a:solidFill>
                <a:latin typeface="Trebuchet MS" pitchFamily="34" charset="0"/>
              </a:rPr>
              <a:t>.</a:t>
            </a:r>
            <a:br>
              <a:rPr lang="en-US" sz="1800" dirty="0">
                <a:latin typeface="Trebuchet MS" pitchFamily="34" charset="0"/>
              </a:rPr>
            </a:br>
            <a:endParaRPr lang="en-US" sz="1800" dirty="0">
              <a:latin typeface="Trebuchet MS" pitchFamily="34" charset="0"/>
            </a:endParaRPr>
          </a:p>
          <a:p>
            <a:pPr algn="l" defTabSz="3765639"/>
            <a:r>
              <a:rPr lang="en-US" sz="1800" b="1" dirty="0">
                <a:solidFill>
                  <a:schemeClr val="bg1"/>
                </a:solidFill>
                <a:latin typeface="Trebuchet MS" pitchFamily="34" charset="0"/>
              </a:rPr>
              <a:t>Need</a:t>
            </a:r>
            <a:r>
              <a:rPr lang="en-US" sz="1800" b="1" baseline="0" dirty="0">
                <a:solidFill>
                  <a:schemeClr val="bg1"/>
                </a:solidFill>
                <a:latin typeface="Trebuchet MS" pitchFamily="34" charset="0"/>
              </a:rPr>
              <a:t> Assistance?  </a:t>
            </a:r>
            <a:r>
              <a:rPr lang="en-US" sz="2400" b="1" baseline="0" dirty="0">
                <a:solidFill>
                  <a:srgbClr val="FFFF00"/>
                </a:solidFill>
                <a:latin typeface="Trebuchet MS" pitchFamily="34" charset="0"/>
              </a:rPr>
              <a:t>Call  us at </a:t>
            </a: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2508125"/>
            <a:r>
              <a:rPr lang="en-US" sz="1800" dirty="0">
                <a:latin typeface="Trebuchet MS" pitchFamily="34" charset="0"/>
              </a:rPr>
              <a:t> </a:t>
            </a:r>
            <a:endParaRPr lang="en-US" sz="23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2500" b="1" dirty="0">
              <a:solidFill>
                <a:schemeClr val="bg1"/>
              </a:solidFill>
              <a:latin typeface="Trebuchet MS" pitchFamily="34" charset="0"/>
            </a:endParaRP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latin typeface="Trebuchet MS" pitchFamily="34" charset="0"/>
              </a:rPr>
              <a:t>To</a:t>
            </a:r>
            <a:r>
              <a:rPr lang="en-US" sz="1800" baseline="0" dirty="0">
                <a:latin typeface="Trebuchet MS" pitchFamily="34" charset="0"/>
              </a:rPr>
              <a:t> add text, c</a:t>
            </a:r>
            <a:r>
              <a:rPr lang="en-US" sz="1800" dirty="0">
                <a:latin typeface="Trebuchet MS" pitchFamily="34" charset="0"/>
              </a:rPr>
              <a:t>lick inside</a:t>
            </a:r>
            <a:r>
              <a:rPr lang="en-US" sz="1800" baseline="0" dirty="0">
                <a:latin typeface="Trebuchet MS" pitchFamily="34" charset="0"/>
              </a:rPr>
              <a:t> a placeholder on the poster and type or paste your text.  To move a placeholder, click it </a:t>
            </a:r>
            <a:r>
              <a:rPr lang="en-US" sz="1800" u="sng" baseline="0" dirty="0">
                <a:latin typeface="Trebuchet MS" pitchFamily="34" charset="0"/>
              </a:rPr>
              <a:t>once</a:t>
            </a:r>
            <a:r>
              <a:rPr lang="en-US" sz="1800" baseline="0" dirty="0">
                <a:latin typeface="Trebuchet MS" pitchFamily="34" charset="0"/>
              </a:rPr>
              <a:t> (to select it).  Place your cursor on its frame, and your cursor will change to this symbol       .  Click </a:t>
            </a:r>
            <a:r>
              <a:rPr lang="en-US" sz="1800" u="sng" baseline="0" dirty="0">
                <a:latin typeface="Trebuchet MS" pitchFamily="34" charset="0"/>
              </a:rPr>
              <a:t>once</a:t>
            </a:r>
            <a:r>
              <a:rPr lang="en-US" sz="1800" baseline="0" dirty="0">
                <a:latin typeface="Trebuchet MS" pitchFamily="34" charset="0"/>
              </a:rPr>
              <a:t> and drag it to a new location where you can resize it. </a:t>
            </a:r>
          </a:p>
          <a:p>
            <a:pPr defTabSz="3765639"/>
            <a:endParaRPr lang="en-US" sz="1800" dirty="0">
              <a:latin typeface="Trebuchet MS" pitchFamily="34" charset="0"/>
            </a:endParaRPr>
          </a:p>
          <a:p>
            <a:pPr defTabSz="3765639"/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3765639"/>
            <a:r>
              <a:rPr lang="en-US" sz="1800" baseline="0" dirty="0">
                <a:latin typeface="Trebuchet MS" pitchFamily="34" charset="0"/>
              </a:rPr>
              <a:t>Click and drag this preformatted section header placeholder to the poster area to add another section header. Use section headers to separate topics or concepts within your presentation. 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4389219"/>
            <a:r>
              <a:rPr lang="en-US" sz="1800" baseline="0" dirty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4389219"/>
            <a:r>
              <a:rPr lang="en-US" sz="1800" baseline="0" dirty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latin typeface="Trebuchet MS" pitchFamily="34" charset="0"/>
            </a:endParaRPr>
          </a:p>
        </p:txBody>
      </p:sp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27432000" cy="24003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90000"/>
                </a:schemeClr>
              </a:gs>
              <a:gs pos="0">
                <a:srgbClr val="C99700"/>
              </a:gs>
              <a:gs pos="73000">
                <a:schemeClr val="bg1">
                  <a:lumMod val="0"/>
                  <a:lumOff val="100000"/>
                </a:schemeClr>
              </a:gs>
            </a:gsLst>
            <a:lin ang="5400000" scaled="1"/>
            <a:tileRect/>
          </a:gra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 lvl="0"/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918370" y="1615694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25" name="Rectangle 33"/>
          <p:cNvSpPr>
            <a:spLocks noChangeArrowheads="1"/>
          </p:cNvSpPr>
          <p:nvPr/>
        </p:nvSpPr>
        <p:spPr bwMode="auto">
          <a:xfrm>
            <a:off x="576461" y="2649220"/>
            <a:ext cx="6286500" cy="13373100"/>
          </a:xfrm>
          <a:prstGeom prst="roundRect">
            <a:avLst>
              <a:gd name="adj" fmla="val 3980"/>
            </a:avLst>
          </a:prstGeom>
          <a:solidFill>
            <a:schemeClr val="bg1">
              <a:lumMod val="95000"/>
            </a:schemeClr>
          </a:soli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7638828" y="0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>
              <a:lnSpc>
                <a:spcPts val="2400"/>
              </a:lnSpc>
            </a:pPr>
            <a:r>
              <a:rPr lang="en-US" sz="2400" b="1" dirty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2400" b="1" baseline="0" dirty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24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defTabSz="3134780">
              <a:lnSpc>
                <a:spcPts val="2100"/>
              </a:lnSpc>
            </a:pPr>
            <a:endParaRPr lang="en-US" sz="180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r>
              <a:rPr lang="en-US" sz="1800" dirty="0">
                <a:latin typeface="Trebuchet MS" pitchFamily="34" charset="0"/>
              </a:rPr>
              <a:t>This PowerPoint</a:t>
            </a:r>
            <a:r>
              <a:rPr lang="en-US" sz="1800" baseline="0" dirty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1800" baseline="0" dirty="0">
                <a:latin typeface="Trebuchet MS" pitchFamily="34" charset="0"/>
              </a:rPr>
            </a:br>
            <a:r>
              <a:rPr lang="en-US" sz="1800" baseline="0" dirty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24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24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r>
              <a:rPr lang="en-US" sz="2400" b="1" baseline="0">
                <a:solidFill>
                  <a:schemeClr val="bg1"/>
                </a:solidFill>
                <a:latin typeface="Trebuchet MS" pitchFamily="34" charset="0"/>
              </a:rPr>
              <a:t>Template </a:t>
            </a:r>
            <a:r>
              <a:rPr lang="en-US" sz="2400" b="1" baseline="0" dirty="0">
                <a:solidFill>
                  <a:schemeClr val="bg1"/>
                </a:solidFill>
                <a:latin typeface="Trebuchet MS" pitchFamily="34" charset="0"/>
              </a:rPr>
              <a:t>FAQs</a:t>
            </a:r>
            <a:endParaRPr lang="en-US" sz="1800" baseline="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2689420"/>
            <a:r>
              <a:rPr lang="en-US" sz="1800" dirty="0">
                <a:latin typeface="Trebuchet MS" pitchFamily="34" charset="0"/>
              </a:rPr>
              <a:t>Go to the </a:t>
            </a:r>
            <a:r>
              <a:rPr lang="en-US" sz="1800" baseline="0" dirty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1800" baseline="0" dirty="0">
                <a:latin typeface="Trebuchet MS" pitchFamily="34" charset="0"/>
              </a:rPr>
            </a:br>
            <a:endParaRPr lang="en-US" sz="1800" baseline="0" dirty="0">
              <a:latin typeface="Trebuchet MS" pitchFamily="34" charset="0"/>
            </a:endParaRPr>
          </a:p>
          <a:p>
            <a:pPr defTabSz="2689420"/>
            <a:endParaRPr lang="en-US" sz="18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2689420"/>
            <a:r>
              <a:rPr lang="en-US" sz="1800" dirty="0">
                <a:latin typeface="Trebuchet MS" pitchFamily="34" charset="0"/>
              </a:rPr>
              <a:t>This template has four </a:t>
            </a:r>
            <a:r>
              <a:rPr lang="en-US" sz="1800" baseline="0" dirty="0">
                <a:latin typeface="Trebuchet MS" pitchFamily="34" charset="0"/>
              </a:rPr>
              <a:t>different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column layouts.   </a:t>
            </a:r>
            <a:r>
              <a:rPr lang="en-US" sz="1800" u="sng" baseline="0" dirty="0">
                <a:latin typeface="Trebuchet MS" pitchFamily="34" charset="0"/>
              </a:rPr>
              <a:t>Right-click</a:t>
            </a:r>
            <a:r>
              <a:rPr lang="en-US" sz="1800" baseline="0" dirty="0">
                <a:latin typeface="Trebuchet MS" pitchFamily="34" charset="0"/>
              </a:rPr>
              <a:t>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your mouse on the background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and click on LAYOUT to see the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 layout options.  The columns in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the provided layouts are fixed and cannot be moved but advanced users can modify any layout by going to VIEW and then SLIDE MASTER.</a:t>
            </a: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TEXT: </a:t>
            </a:r>
            <a:r>
              <a:rPr lang="en-US" sz="1800" baseline="0" dirty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PHOTOS: </a:t>
            </a:r>
            <a:r>
              <a:rPr lang="en-US" sz="1800" baseline="0" dirty="0">
                <a:latin typeface="Trebuchet MS" pitchFamily="34" charset="0"/>
              </a:rPr>
              <a:t>Drag in a picture placeholder, size it </a:t>
            </a:r>
            <a:r>
              <a:rPr lang="en-US" sz="1800" u="sng" baseline="0" dirty="0">
                <a:latin typeface="Trebuchet MS" pitchFamily="34" charset="0"/>
              </a:rPr>
              <a:t>first</a:t>
            </a:r>
            <a:r>
              <a:rPr lang="en-US" sz="1800" baseline="0" dirty="0">
                <a:latin typeface="Trebuchet MS" pitchFamily="34" charset="0"/>
              </a:rPr>
              <a:t>, click in it and insert a photo from the menu.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TABLES: </a:t>
            </a:r>
            <a:r>
              <a:rPr lang="en-US" sz="1800" baseline="0" dirty="0">
                <a:latin typeface="Trebuchet MS" pitchFamily="34" charset="0"/>
              </a:rPr>
              <a:t>You can copy and paste a table from an external document onto this poster template. To adjust the way the text fits within the cells of a table that has been pasted, </a:t>
            </a:r>
            <a:r>
              <a:rPr lang="en-US" sz="1800" u="sng" baseline="0" dirty="0">
                <a:latin typeface="Trebuchet MS" pitchFamily="34" charset="0"/>
              </a:rPr>
              <a:t>right-click</a:t>
            </a:r>
            <a:r>
              <a:rPr lang="en-US" sz="1800" baseline="0" dirty="0">
                <a:latin typeface="Trebuchet MS" pitchFamily="34" charset="0"/>
              </a:rPr>
              <a:t> on the table, click FORMAT SHAPE  then click on TEXT BOX and change the INTERNAL MARGIN values to 0.25.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To change the color scheme of this template go to the DESIGN menu and click on COLORS. You can choose from the provided color combinations or create your own.</a:t>
            </a:r>
          </a:p>
          <a:p>
            <a:pPr defTabSz="3134780"/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aseline="0" dirty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dirty="0"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2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800" b="1" dirty="0">
              <a:latin typeface="Trebuchet MS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-6481554" y="11860087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07318" y="6276070"/>
            <a:ext cx="2438880" cy="125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2432958" y="7952471"/>
            <a:ext cx="369094" cy="219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44" name="TextBox 43"/>
          <p:cNvSpPr txBox="1"/>
          <p:nvPr/>
        </p:nvSpPr>
        <p:spPr>
          <a:xfrm>
            <a:off x="27877004" y="15329052"/>
            <a:ext cx="5725179" cy="976088"/>
          </a:xfrm>
          <a:prstGeom prst="rect">
            <a:avLst/>
          </a:prstGeom>
          <a:noFill/>
        </p:spPr>
        <p:txBody>
          <a:bodyPr wrap="square" lIns="52249" tIns="26124" rIns="52249" bIns="26124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2000" dirty="0">
                <a:solidFill>
                  <a:schemeClr val="bg1"/>
                </a:solidFill>
              </a:rPr>
              <a:t>© 2013 PosterPresentations.com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    </a:t>
            </a:r>
            <a:r>
              <a:rPr lang="en-US" sz="1800" dirty="0">
                <a:solidFill>
                  <a:schemeClr val="bg1"/>
                </a:solidFill>
              </a:rPr>
              <a:t>2117 Fourth Street ,</a:t>
            </a:r>
            <a:r>
              <a:rPr lang="en-US" sz="1800" baseline="0" dirty="0">
                <a:solidFill>
                  <a:schemeClr val="bg1"/>
                </a:solidFill>
              </a:rPr>
              <a:t> Unit C</a:t>
            </a:r>
            <a:br>
              <a:rPr lang="en-US" sz="1800" baseline="0" dirty="0">
                <a:solidFill>
                  <a:schemeClr val="bg1"/>
                </a:solidFill>
              </a:rPr>
            </a:br>
            <a:r>
              <a:rPr lang="en-US" sz="1800" baseline="0" dirty="0">
                <a:solidFill>
                  <a:schemeClr val="bg1"/>
                </a:solidFill>
              </a:rPr>
              <a:t>    Berkeley  CA  94710</a:t>
            </a:r>
            <a:br>
              <a:rPr lang="en-US" sz="1800" baseline="0" dirty="0">
                <a:solidFill>
                  <a:schemeClr val="bg1"/>
                </a:solidFill>
              </a:rPr>
            </a:br>
            <a:r>
              <a:rPr lang="en-US" sz="1800" baseline="0" dirty="0">
                <a:solidFill>
                  <a:schemeClr val="bg1"/>
                </a:solidFill>
              </a:rPr>
              <a:t>    </a:t>
            </a:r>
            <a:r>
              <a:rPr lang="en-US" sz="1800" b="1" baseline="0" dirty="0">
                <a:solidFill>
                  <a:srgbClr val="FFFF00"/>
                </a:solidFill>
              </a:rPr>
              <a:t>posterpresenter@gmail.com</a:t>
            </a:r>
            <a:endParaRPr lang="en-US" sz="2000" b="1" dirty="0">
              <a:solidFill>
                <a:srgbClr val="FFFF00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-6223790" y="15575235"/>
            <a:ext cx="5771525" cy="644181"/>
            <a:chOff x="44242388" y="28054064"/>
            <a:chExt cx="9771400" cy="1090621"/>
          </a:xfrm>
        </p:grpSpPr>
        <p:sp>
          <p:nvSpPr>
            <p:cNvPr id="28" name="Rounded Rectangle 27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33" name="Picture 32" descr="http://t2.gstatic.com/images?q=tbn:ANd9GcR4APHC6TT9w54M2zn_pvCiBxUNcspYPoVxirLRphBoJabfSvu7zw">
              <a:hlinkClick r:id="rId5"/>
            </p:cNvPr>
            <p:cNvPicPr>
              <a:picLocks noChangeAspect="1" noChangeArrowheads="1"/>
            </p:cNvPicPr>
            <p:nvPr userDrawn="1"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4341112" y="28126638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35" name="TextBox 32"/>
            <p:cNvSpPr txBox="1"/>
            <p:nvPr userDrawn="1"/>
          </p:nvSpPr>
          <p:spPr>
            <a:xfrm>
              <a:off x="45342599" y="28154099"/>
              <a:ext cx="8671189" cy="885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1400" baseline="0" dirty="0" err="1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page. </a:t>
              </a:r>
            </a:p>
            <a:p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400" u="sng" baseline="0" dirty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and click on the FB icon.</a:t>
              </a:r>
              <a:endParaRPr lang="en-US" sz="14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41" name="Straight Connector 40"/>
          <p:cNvCxnSpPr/>
          <p:nvPr/>
        </p:nvCxnSpPr>
        <p:spPr>
          <a:xfrm>
            <a:off x="27638828" y="2544196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7638828" y="15144750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-6472918" y="5874672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-6491524" y="10199648"/>
            <a:ext cx="6261600" cy="388620"/>
          </a:xfrm>
          <a:prstGeom prst="rect">
            <a:avLst/>
          </a:prstGeom>
          <a:solidFill>
            <a:srgbClr val="0028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079" y="615971"/>
            <a:ext cx="2761491" cy="1261874"/>
          </a:xfrm>
          <a:prstGeom prst="rect">
            <a:avLst/>
          </a:prstGeom>
        </p:spPr>
      </p:pic>
      <p:sp>
        <p:nvSpPr>
          <p:cNvPr id="37" name="Rectangle 33"/>
          <p:cNvSpPr>
            <a:spLocks noChangeArrowheads="1"/>
          </p:cNvSpPr>
          <p:nvPr userDrawn="1"/>
        </p:nvSpPr>
        <p:spPr bwMode="auto">
          <a:xfrm>
            <a:off x="7241249" y="2649220"/>
            <a:ext cx="6286500" cy="13373100"/>
          </a:xfrm>
          <a:prstGeom prst="roundRect">
            <a:avLst>
              <a:gd name="adj" fmla="val 3980"/>
            </a:avLst>
          </a:prstGeom>
          <a:solidFill>
            <a:schemeClr val="bg1">
              <a:lumMod val="95000"/>
            </a:schemeClr>
          </a:soli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8" name="Rectangle 33"/>
          <p:cNvSpPr>
            <a:spLocks noChangeArrowheads="1"/>
          </p:cNvSpPr>
          <p:nvPr userDrawn="1"/>
        </p:nvSpPr>
        <p:spPr bwMode="auto">
          <a:xfrm>
            <a:off x="13906037" y="2649220"/>
            <a:ext cx="6286500" cy="13373100"/>
          </a:xfrm>
          <a:prstGeom prst="roundRect">
            <a:avLst>
              <a:gd name="adj" fmla="val 3980"/>
            </a:avLst>
          </a:prstGeom>
          <a:solidFill>
            <a:schemeClr val="bg1">
              <a:lumMod val="95000"/>
            </a:schemeClr>
          </a:soli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9" name="Rectangle 33"/>
          <p:cNvSpPr>
            <a:spLocks noChangeArrowheads="1"/>
          </p:cNvSpPr>
          <p:nvPr userDrawn="1"/>
        </p:nvSpPr>
        <p:spPr bwMode="auto">
          <a:xfrm>
            <a:off x="20570825" y="2649220"/>
            <a:ext cx="6286500" cy="13373100"/>
          </a:xfrm>
          <a:prstGeom prst="roundRect">
            <a:avLst>
              <a:gd name="adj" fmla="val 3980"/>
            </a:avLst>
          </a:prstGeom>
          <a:solidFill>
            <a:schemeClr val="bg1">
              <a:lumMod val="95000"/>
            </a:schemeClr>
          </a:soli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2507943" rtl="0" eaLnBrk="1" latinLnBrk="0" hangingPunct="1">
        <a:spcBef>
          <a:spcPct val="0"/>
        </a:spcBef>
        <a:buNone/>
        <a:defRPr sz="50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940479" indent="-940479" algn="l" defTabSz="2507943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04" indent="-783732" algn="l" defTabSz="2507943" rtl="0" eaLnBrk="1" latinLnBrk="0" hangingPunct="1">
        <a:spcBef>
          <a:spcPct val="20000"/>
        </a:spcBef>
        <a:buFont typeface="Arial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134929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4388901" indent="-626986" algn="l" defTabSz="2507943" rtl="0" eaLnBrk="1" latinLnBrk="0" hangingPunct="1">
        <a:spcBef>
          <a:spcPct val="20000"/>
        </a:spcBef>
        <a:buFont typeface="Arial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642872" indent="-626986" algn="l" defTabSz="2507943" rtl="0" eaLnBrk="1" latinLnBrk="0" hangingPunct="1">
        <a:spcBef>
          <a:spcPct val="20000"/>
        </a:spcBef>
        <a:buFont typeface="Arial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896844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150815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404787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658758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53972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50794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61915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15886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269858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52383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777801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1003177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1">
                <a:tint val="80000"/>
                <a:satMod val="300000"/>
                <a:lumMod val="0"/>
                <a:lumOff val="100000"/>
              </a:schemeClr>
            </a:gs>
            <a:gs pos="100000">
              <a:schemeClr val="bg1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938690" y="1611630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2988" y="2628900"/>
            <a:ext cx="26286024" cy="13373100"/>
            <a:chOff x="571500" y="2628900"/>
            <a:chExt cx="26286024" cy="13373100"/>
          </a:xfrm>
        </p:grpSpPr>
        <p:sp>
          <p:nvSpPr>
            <p:cNvPr id="8" name="Rectangle 33"/>
            <p:cNvSpPr>
              <a:spLocks noChangeArrowheads="1"/>
            </p:cNvSpPr>
            <p:nvPr/>
          </p:nvSpPr>
          <p:spPr bwMode="auto">
            <a:xfrm>
              <a:off x="571500" y="2628900"/>
              <a:ext cx="8490857" cy="13373100"/>
            </a:xfrm>
            <a:prstGeom prst="roundRect">
              <a:avLst>
                <a:gd name="adj" fmla="val 2983"/>
              </a:avLst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52249" tIns="26124" rIns="52249" bIns="26124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1" name="Rectangle 33"/>
            <p:cNvSpPr>
              <a:spLocks noChangeArrowheads="1"/>
            </p:cNvSpPr>
            <p:nvPr userDrawn="1"/>
          </p:nvSpPr>
          <p:spPr bwMode="auto">
            <a:xfrm>
              <a:off x="9469084" y="2628900"/>
              <a:ext cx="8490857" cy="13373100"/>
            </a:xfrm>
            <a:prstGeom prst="roundRect">
              <a:avLst>
                <a:gd name="adj" fmla="val 2983"/>
              </a:avLst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52249" tIns="26124" rIns="52249" bIns="26124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2" name="Rectangle 33"/>
            <p:cNvSpPr>
              <a:spLocks noChangeArrowheads="1"/>
            </p:cNvSpPr>
            <p:nvPr userDrawn="1"/>
          </p:nvSpPr>
          <p:spPr bwMode="auto">
            <a:xfrm>
              <a:off x="18366667" y="2628900"/>
              <a:ext cx="8490857" cy="13373100"/>
            </a:xfrm>
            <a:prstGeom prst="roundRect">
              <a:avLst>
                <a:gd name="adj" fmla="val 2983"/>
              </a:avLst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52249" tIns="26124" rIns="52249" bIns="26124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3" name="Rectangle 22"/>
          <p:cNvSpPr/>
          <p:nvPr/>
        </p:nvSpPr>
        <p:spPr>
          <a:xfrm>
            <a:off x="-6501493" y="-9798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2500" b="1" baseline="0" dirty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23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1800" b="1" dirty="0">
              <a:latin typeface="Trebuchet MS" pitchFamily="34" charset="0"/>
            </a:endParaRPr>
          </a:p>
          <a:p>
            <a:pPr defTabSz="3765639"/>
            <a:r>
              <a:rPr lang="en-US" sz="1800" dirty="0">
                <a:latin typeface="Trebuchet MS" pitchFamily="34" charset="0"/>
              </a:rPr>
              <a:t>This PowerPoint</a:t>
            </a:r>
            <a:r>
              <a:rPr lang="en-US" sz="1800" baseline="0" dirty="0">
                <a:latin typeface="Trebuchet MS" pitchFamily="34" charset="0"/>
              </a:rPr>
              <a:t> </a:t>
            </a:r>
            <a:r>
              <a:rPr lang="en-US" sz="1800" dirty="0">
                <a:latin typeface="Trebuchet MS" pitchFamily="34" charset="0"/>
              </a:rPr>
              <a:t>2007 template produces</a:t>
            </a:r>
            <a:r>
              <a:rPr lang="en-US" sz="1800" baseline="0" dirty="0">
                <a:latin typeface="Trebuchet MS" pitchFamily="34" charset="0"/>
              </a:rPr>
              <a:t> </a:t>
            </a:r>
            <a:r>
              <a:rPr lang="en-US" sz="1800" dirty="0">
                <a:latin typeface="Trebuchet MS" pitchFamily="34" charset="0"/>
              </a:rPr>
              <a:t>a 36”x60” professional  poster</a:t>
            </a:r>
            <a:r>
              <a:rPr lang="en-US" sz="1800">
                <a:latin typeface="Trebuchet MS" pitchFamily="34" charset="0"/>
              </a:rPr>
              <a:t>. You</a:t>
            </a:r>
            <a:r>
              <a:rPr lang="en-US" sz="1800" baseline="0">
                <a:latin typeface="Trebuchet MS" pitchFamily="34" charset="0"/>
              </a:rPr>
              <a:t> can u</a:t>
            </a:r>
            <a:r>
              <a:rPr lang="en-US" sz="1800">
                <a:latin typeface="Trebuchet MS" pitchFamily="34" charset="0"/>
              </a:rPr>
              <a:t>se</a:t>
            </a:r>
            <a:r>
              <a:rPr lang="en-US" sz="1800" baseline="0">
                <a:latin typeface="Trebuchet MS" pitchFamily="34" charset="0"/>
              </a:rPr>
              <a:t> it to create your research poster and </a:t>
            </a:r>
            <a:r>
              <a:rPr lang="en-US" sz="1800">
                <a:latin typeface="Trebuchet MS" pitchFamily="34" charset="0"/>
              </a:rPr>
              <a:t>save valuable time placing titles, subtitles,</a:t>
            </a:r>
            <a:r>
              <a:rPr lang="en-US" sz="1800" baseline="0">
                <a:latin typeface="Trebuchet MS" pitchFamily="34" charset="0"/>
              </a:rPr>
              <a:t> text, and graphics</a:t>
            </a:r>
            <a:r>
              <a:rPr lang="en-US" sz="1800">
                <a:latin typeface="Trebuchet MS" pitchFamily="34" charset="0"/>
              </a:rPr>
              <a:t>. </a:t>
            </a:r>
            <a:endParaRPr lang="en-US" sz="1800" dirty="0">
              <a:latin typeface="Trebuchet MS" pitchFamily="34" charset="0"/>
            </a:endParaRP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We provide a series of online tutorials that will guide you through the poster design process and answer your poster production questions. </a:t>
            </a: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To view our template tutorials, go online to </a:t>
            </a:r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PosterPresentations.com </a:t>
            </a:r>
            <a:r>
              <a:rPr lang="en-US" sz="1800" dirty="0">
                <a:latin typeface="Trebuchet MS" pitchFamily="34" charset="0"/>
              </a:rPr>
              <a:t>and click on </a:t>
            </a:r>
            <a:r>
              <a:rPr lang="en-US" sz="1800" dirty="0">
                <a:solidFill>
                  <a:srgbClr val="FFFF00"/>
                </a:solidFill>
                <a:latin typeface="Trebuchet MS" pitchFamily="34" charset="0"/>
              </a:rPr>
              <a:t>HELP DESK.</a:t>
            </a: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When</a:t>
            </a:r>
            <a:r>
              <a:rPr lang="en-US" sz="1800" baseline="0" dirty="0">
                <a:latin typeface="Trebuchet MS" pitchFamily="34" charset="0"/>
              </a:rPr>
              <a:t> you are ready to</a:t>
            </a:r>
            <a:r>
              <a:rPr lang="en-US" sz="1800" dirty="0">
                <a:latin typeface="Trebuchet MS" pitchFamily="34" charset="0"/>
              </a:rPr>
              <a:t> </a:t>
            </a:r>
            <a:r>
              <a:rPr lang="en-US" sz="1800" baseline="0" dirty="0">
                <a:latin typeface="Trebuchet MS" pitchFamily="34" charset="0"/>
              </a:rPr>
              <a:t> print your poster</a:t>
            </a:r>
            <a:r>
              <a:rPr lang="en-US" sz="1800" dirty="0">
                <a:latin typeface="Trebuchet MS" pitchFamily="34" charset="0"/>
              </a:rPr>
              <a:t>,</a:t>
            </a:r>
            <a:r>
              <a:rPr lang="en-US" sz="1800" baseline="0" dirty="0">
                <a:latin typeface="Trebuchet MS" pitchFamily="34" charset="0"/>
              </a:rPr>
              <a:t> go online to</a:t>
            </a:r>
            <a:r>
              <a:rPr lang="en-US" sz="2000" baseline="0" dirty="0">
                <a:latin typeface="Trebuchet MS" pitchFamily="34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2400" b="1" dirty="0">
                <a:solidFill>
                  <a:schemeClr val="bg1"/>
                </a:solidFill>
                <a:latin typeface="Trebuchet MS" pitchFamily="34" charset="0"/>
              </a:rPr>
              <a:t>.</a:t>
            </a:r>
            <a:br>
              <a:rPr lang="en-US" sz="1800" dirty="0">
                <a:latin typeface="Trebuchet MS" pitchFamily="34" charset="0"/>
              </a:rPr>
            </a:br>
            <a:endParaRPr lang="en-US" sz="1800" dirty="0">
              <a:latin typeface="Trebuchet MS" pitchFamily="34" charset="0"/>
            </a:endParaRPr>
          </a:p>
          <a:p>
            <a:pPr algn="l" defTabSz="3765639"/>
            <a:r>
              <a:rPr lang="en-US" sz="1800" b="1" dirty="0">
                <a:solidFill>
                  <a:schemeClr val="bg1"/>
                </a:solidFill>
                <a:latin typeface="Trebuchet MS" pitchFamily="34" charset="0"/>
              </a:rPr>
              <a:t>Need</a:t>
            </a:r>
            <a:r>
              <a:rPr lang="en-US" sz="1800" b="1" baseline="0" dirty="0">
                <a:solidFill>
                  <a:schemeClr val="bg1"/>
                </a:solidFill>
                <a:latin typeface="Trebuchet MS" pitchFamily="34" charset="0"/>
              </a:rPr>
              <a:t> Assistance?  </a:t>
            </a:r>
            <a:r>
              <a:rPr lang="en-US" sz="2400" b="1" baseline="0" dirty="0">
                <a:solidFill>
                  <a:srgbClr val="FFFF00"/>
                </a:solidFill>
                <a:latin typeface="Trebuchet MS" pitchFamily="34" charset="0"/>
              </a:rPr>
              <a:t>Call  us at </a:t>
            </a: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2508125"/>
            <a:r>
              <a:rPr lang="en-US" sz="1800" dirty="0">
                <a:latin typeface="Trebuchet MS" pitchFamily="34" charset="0"/>
              </a:rPr>
              <a:t> </a:t>
            </a:r>
            <a:endParaRPr lang="en-US" sz="23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2500" b="1" dirty="0">
              <a:solidFill>
                <a:schemeClr val="bg1"/>
              </a:solidFill>
              <a:latin typeface="Trebuchet MS" pitchFamily="34" charset="0"/>
            </a:endParaRP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latin typeface="Trebuchet MS" pitchFamily="34" charset="0"/>
              </a:rPr>
              <a:t>To</a:t>
            </a:r>
            <a:r>
              <a:rPr lang="en-US" sz="1800" baseline="0" dirty="0">
                <a:latin typeface="Trebuchet MS" pitchFamily="34" charset="0"/>
              </a:rPr>
              <a:t> add text, c</a:t>
            </a:r>
            <a:r>
              <a:rPr lang="en-US" sz="1800" dirty="0">
                <a:latin typeface="Trebuchet MS" pitchFamily="34" charset="0"/>
              </a:rPr>
              <a:t>lick inside</a:t>
            </a:r>
            <a:r>
              <a:rPr lang="en-US" sz="1800" baseline="0" dirty="0">
                <a:latin typeface="Trebuchet MS" pitchFamily="34" charset="0"/>
              </a:rPr>
              <a:t> a placeholder on the poster and type or paste your text.  To move a placeholder, click it </a:t>
            </a:r>
            <a:r>
              <a:rPr lang="en-US" sz="1800" u="sng" baseline="0" dirty="0">
                <a:latin typeface="Trebuchet MS" pitchFamily="34" charset="0"/>
              </a:rPr>
              <a:t>once</a:t>
            </a:r>
            <a:r>
              <a:rPr lang="en-US" sz="1800" baseline="0" dirty="0">
                <a:latin typeface="Trebuchet MS" pitchFamily="34" charset="0"/>
              </a:rPr>
              <a:t> (to select it).  Place your cursor on its frame, and your cursor will change to this symbol       .  Click </a:t>
            </a:r>
            <a:r>
              <a:rPr lang="en-US" sz="1800" u="sng" baseline="0" dirty="0">
                <a:latin typeface="Trebuchet MS" pitchFamily="34" charset="0"/>
              </a:rPr>
              <a:t>once</a:t>
            </a:r>
            <a:r>
              <a:rPr lang="en-US" sz="1800" baseline="0" dirty="0">
                <a:latin typeface="Trebuchet MS" pitchFamily="34" charset="0"/>
              </a:rPr>
              <a:t> and drag it to a new location where you can resize it. </a:t>
            </a:r>
          </a:p>
          <a:p>
            <a:pPr defTabSz="3765639"/>
            <a:endParaRPr lang="en-US" sz="1800" dirty="0">
              <a:latin typeface="Trebuchet MS" pitchFamily="34" charset="0"/>
            </a:endParaRPr>
          </a:p>
          <a:p>
            <a:pPr defTabSz="3765639"/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3765639"/>
            <a:r>
              <a:rPr lang="en-US" sz="1800" baseline="0" dirty="0">
                <a:latin typeface="Trebuchet MS" pitchFamily="34" charset="0"/>
              </a:rPr>
              <a:t>Click and drag this preformatted section header placeholder to the poster area to add another section header. Use section headers to separate topics or concepts within your presentation. 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4389219"/>
            <a:r>
              <a:rPr lang="en-US" sz="1800" baseline="0" dirty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4389219"/>
            <a:r>
              <a:rPr lang="en-US" sz="1800" baseline="0" dirty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latin typeface="Trebuchet MS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-6481554" y="11860087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32958" y="7952471"/>
            <a:ext cx="369094" cy="219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grpSp>
        <p:nvGrpSpPr>
          <p:cNvPr id="38" name="Group 37"/>
          <p:cNvGrpSpPr/>
          <p:nvPr/>
        </p:nvGrpSpPr>
        <p:grpSpPr>
          <a:xfrm>
            <a:off x="-6223790" y="15575235"/>
            <a:ext cx="5771525" cy="644181"/>
            <a:chOff x="44242388" y="28054064"/>
            <a:chExt cx="9771400" cy="1090621"/>
          </a:xfrm>
        </p:grpSpPr>
        <p:sp>
          <p:nvSpPr>
            <p:cNvPr id="40" name="Rounded Rectangle 39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41" name="Picture 40" descr="http://t2.gstatic.com/images?q=tbn:ANd9GcR4APHC6TT9w54M2zn_pvCiBxUNcspYPoVxirLRphBoJabfSvu7zw">
              <a:hlinkClick r:id="rId4"/>
            </p:cNvPr>
            <p:cNvPicPr>
              <a:picLocks noChangeAspect="1" noChangeArrowheads="1"/>
            </p:cNvPicPr>
            <p:nvPr userDrawn="1"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4341112" y="28126638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42" name="TextBox 32"/>
            <p:cNvSpPr txBox="1"/>
            <p:nvPr userDrawn="1"/>
          </p:nvSpPr>
          <p:spPr>
            <a:xfrm>
              <a:off x="45342599" y="28154099"/>
              <a:ext cx="8671189" cy="885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1400" baseline="0" dirty="0" err="1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page. </a:t>
              </a:r>
            </a:p>
            <a:p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400" u="sng" baseline="0" dirty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and click on the FB icon.</a:t>
              </a:r>
              <a:endParaRPr lang="en-US" sz="14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44" name="Straight Connector 43"/>
          <p:cNvCxnSpPr/>
          <p:nvPr/>
        </p:nvCxnSpPr>
        <p:spPr>
          <a:xfrm>
            <a:off x="-6472918" y="5874672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-6491524" y="10199648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7638828" y="0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>
              <a:lnSpc>
                <a:spcPts val="2400"/>
              </a:lnSpc>
            </a:pPr>
            <a:r>
              <a:rPr lang="en-US" sz="2400" b="1" dirty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2400" b="1" baseline="0" dirty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24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defTabSz="3134780">
              <a:lnSpc>
                <a:spcPts val="2100"/>
              </a:lnSpc>
            </a:pPr>
            <a:endParaRPr lang="en-US" sz="180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r>
              <a:rPr lang="en-US" sz="1800" dirty="0">
                <a:latin typeface="Trebuchet MS" pitchFamily="34" charset="0"/>
              </a:rPr>
              <a:t>This PowerPoint</a:t>
            </a:r>
            <a:r>
              <a:rPr lang="en-US" sz="1800" baseline="0" dirty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1800" baseline="0" dirty="0">
                <a:latin typeface="Trebuchet MS" pitchFamily="34" charset="0"/>
              </a:rPr>
            </a:br>
            <a:r>
              <a:rPr lang="en-US" sz="1800" baseline="0" dirty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24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24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r>
              <a:rPr lang="en-US" sz="2400" b="1" baseline="0">
                <a:solidFill>
                  <a:schemeClr val="bg1"/>
                </a:solidFill>
                <a:latin typeface="Trebuchet MS" pitchFamily="34" charset="0"/>
              </a:rPr>
              <a:t>Template </a:t>
            </a:r>
            <a:r>
              <a:rPr lang="en-US" sz="2400" b="1" baseline="0" dirty="0">
                <a:solidFill>
                  <a:schemeClr val="bg1"/>
                </a:solidFill>
                <a:latin typeface="Trebuchet MS" pitchFamily="34" charset="0"/>
              </a:rPr>
              <a:t>FAQs</a:t>
            </a:r>
            <a:endParaRPr lang="en-US" sz="1800" baseline="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2689420"/>
            <a:r>
              <a:rPr lang="en-US" sz="1800" dirty="0">
                <a:latin typeface="Trebuchet MS" pitchFamily="34" charset="0"/>
              </a:rPr>
              <a:t>Go to the </a:t>
            </a:r>
            <a:r>
              <a:rPr lang="en-US" sz="1800" baseline="0" dirty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1800" baseline="0" dirty="0">
                <a:latin typeface="Trebuchet MS" pitchFamily="34" charset="0"/>
              </a:rPr>
            </a:br>
            <a:endParaRPr lang="en-US" sz="1800" baseline="0" dirty="0">
              <a:latin typeface="Trebuchet MS" pitchFamily="34" charset="0"/>
            </a:endParaRPr>
          </a:p>
          <a:p>
            <a:pPr defTabSz="2689420"/>
            <a:endParaRPr lang="en-US" sz="18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2689420"/>
            <a:r>
              <a:rPr lang="en-US" sz="1800" dirty="0">
                <a:latin typeface="Trebuchet MS" pitchFamily="34" charset="0"/>
              </a:rPr>
              <a:t>This template has four </a:t>
            </a:r>
            <a:r>
              <a:rPr lang="en-US" sz="1800" baseline="0" dirty="0">
                <a:latin typeface="Trebuchet MS" pitchFamily="34" charset="0"/>
              </a:rPr>
              <a:t>different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column layouts.   </a:t>
            </a:r>
            <a:r>
              <a:rPr lang="en-US" sz="1800" u="sng" baseline="0" dirty="0">
                <a:latin typeface="Trebuchet MS" pitchFamily="34" charset="0"/>
              </a:rPr>
              <a:t>Right-click</a:t>
            </a:r>
            <a:r>
              <a:rPr lang="en-US" sz="1800" baseline="0" dirty="0">
                <a:latin typeface="Trebuchet MS" pitchFamily="34" charset="0"/>
              </a:rPr>
              <a:t>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your mouse on the background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and click on LAYOUT to see the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 layout options.  The columns in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the provided layouts are fixed and cannot be moved but advanced users can modify any layout by going to VIEW and then SLIDE MASTER.</a:t>
            </a: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TEXT: </a:t>
            </a:r>
            <a:r>
              <a:rPr lang="en-US" sz="1800" baseline="0" dirty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PHOTOS: </a:t>
            </a:r>
            <a:r>
              <a:rPr lang="en-US" sz="1800" baseline="0" dirty="0">
                <a:latin typeface="Trebuchet MS" pitchFamily="34" charset="0"/>
              </a:rPr>
              <a:t>Drag in a picture placeholder, size it </a:t>
            </a:r>
            <a:r>
              <a:rPr lang="en-US" sz="1800" u="sng" baseline="0" dirty="0">
                <a:latin typeface="Trebuchet MS" pitchFamily="34" charset="0"/>
              </a:rPr>
              <a:t>first</a:t>
            </a:r>
            <a:r>
              <a:rPr lang="en-US" sz="1800" baseline="0" dirty="0">
                <a:latin typeface="Trebuchet MS" pitchFamily="34" charset="0"/>
              </a:rPr>
              <a:t>, click in it and insert a photo from the menu.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TABLES: </a:t>
            </a:r>
            <a:r>
              <a:rPr lang="en-US" sz="1800" baseline="0" dirty="0">
                <a:latin typeface="Trebuchet MS" pitchFamily="34" charset="0"/>
              </a:rPr>
              <a:t>You can copy and paste a table from an external document onto this poster template. To adjust the way the text fits within the cells of a table that has been pasted, </a:t>
            </a:r>
            <a:r>
              <a:rPr lang="en-US" sz="1800" u="sng" baseline="0" dirty="0">
                <a:latin typeface="Trebuchet MS" pitchFamily="34" charset="0"/>
              </a:rPr>
              <a:t>right-click</a:t>
            </a:r>
            <a:r>
              <a:rPr lang="en-US" sz="1800" baseline="0" dirty="0">
                <a:latin typeface="Trebuchet MS" pitchFamily="34" charset="0"/>
              </a:rPr>
              <a:t> on the table, click FORMAT SHAPE  then click on TEXT BOX and change the INTERNAL MARGIN values to 0.25.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To change the color scheme of this template go to the DESIGN menu and click on COLORS. You can choose from the provided color combinations or create your own.</a:t>
            </a:r>
          </a:p>
          <a:p>
            <a:pPr defTabSz="3134780"/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aseline="0" dirty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dirty="0"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2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800" b="1" dirty="0">
              <a:latin typeface="Trebuchet MS" pitchFamily="34" charset="0"/>
            </a:endParaRPr>
          </a:p>
        </p:txBody>
      </p:sp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307318" y="6276070"/>
            <a:ext cx="2438880" cy="125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8" name="TextBox 47"/>
          <p:cNvSpPr txBox="1"/>
          <p:nvPr/>
        </p:nvSpPr>
        <p:spPr>
          <a:xfrm>
            <a:off x="27877004" y="15329052"/>
            <a:ext cx="5725179" cy="976088"/>
          </a:xfrm>
          <a:prstGeom prst="rect">
            <a:avLst/>
          </a:prstGeom>
          <a:noFill/>
        </p:spPr>
        <p:txBody>
          <a:bodyPr wrap="square" lIns="52249" tIns="26124" rIns="52249" bIns="26124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2000" dirty="0">
                <a:solidFill>
                  <a:schemeClr val="bg1"/>
                </a:solidFill>
              </a:rPr>
              <a:t>© 2013 PosterPresentations.com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    </a:t>
            </a:r>
            <a:r>
              <a:rPr lang="en-US" sz="1800" dirty="0">
                <a:solidFill>
                  <a:schemeClr val="bg1"/>
                </a:solidFill>
              </a:rPr>
              <a:t>2117 Fourth Street ,</a:t>
            </a:r>
            <a:r>
              <a:rPr lang="en-US" sz="1800" baseline="0" dirty="0">
                <a:solidFill>
                  <a:schemeClr val="bg1"/>
                </a:solidFill>
              </a:rPr>
              <a:t> Unit C</a:t>
            </a:r>
            <a:br>
              <a:rPr lang="en-US" sz="1800" baseline="0" dirty="0">
                <a:solidFill>
                  <a:schemeClr val="bg1"/>
                </a:solidFill>
              </a:rPr>
            </a:br>
            <a:r>
              <a:rPr lang="en-US" sz="1800" baseline="0" dirty="0">
                <a:solidFill>
                  <a:schemeClr val="bg1"/>
                </a:solidFill>
              </a:rPr>
              <a:t>    Berkeley  CA  94710</a:t>
            </a:r>
            <a:br>
              <a:rPr lang="en-US" sz="1800" baseline="0" dirty="0">
                <a:solidFill>
                  <a:schemeClr val="bg1"/>
                </a:solidFill>
              </a:rPr>
            </a:br>
            <a:r>
              <a:rPr lang="en-US" sz="1800" baseline="0" dirty="0">
                <a:solidFill>
                  <a:schemeClr val="bg1"/>
                </a:solidFill>
              </a:rPr>
              <a:t>    </a:t>
            </a:r>
            <a:r>
              <a:rPr lang="en-US" sz="1800" b="1" baseline="0" dirty="0">
                <a:solidFill>
                  <a:srgbClr val="FFFF00"/>
                </a:solidFill>
              </a:rPr>
              <a:t>posterpresenter@gmail.com</a:t>
            </a:r>
            <a:endParaRPr lang="en-US" sz="2000" b="1" dirty="0">
              <a:solidFill>
                <a:srgbClr val="FFFF00"/>
              </a:solidFill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27638828" y="2544196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7638828" y="15144750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36"/>
          <p:cNvSpPr>
            <a:spLocks noChangeArrowheads="1"/>
          </p:cNvSpPr>
          <p:nvPr/>
        </p:nvSpPr>
        <p:spPr bwMode="auto">
          <a:xfrm>
            <a:off x="0" y="0"/>
            <a:ext cx="27432000" cy="24003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90000"/>
                </a:schemeClr>
              </a:gs>
              <a:gs pos="0">
                <a:srgbClr val="C99700"/>
              </a:gs>
              <a:gs pos="73000">
                <a:schemeClr val="bg1">
                  <a:lumMod val="0"/>
                  <a:lumOff val="100000"/>
                </a:schemeClr>
              </a:gs>
            </a:gsLst>
            <a:lin ang="5400000" scaled="1"/>
            <a:tileRect/>
          </a:gra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 lvl="0"/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1" y="615971"/>
            <a:ext cx="2761491" cy="1261874"/>
          </a:xfrm>
          <a:prstGeom prst="rect">
            <a:avLst/>
          </a:prstGeom>
        </p:spPr>
      </p:pic>
      <p:sp>
        <p:nvSpPr>
          <p:cNvPr id="27" name="Text Box 14"/>
          <p:cNvSpPr txBox="1">
            <a:spLocks noChangeArrowheads="1"/>
          </p:cNvSpPr>
          <p:nvPr userDrawn="1"/>
        </p:nvSpPr>
        <p:spPr bwMode="auto">
          <a:xfrm>
            <a:off x="918370" y="1615694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www.PosterPresentations.com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>
      <a:lvl1pPr algn="ctr" defTabSz="2507943" rtl="0" eaLnBrk="1" latinLnBrk="0" hangingPunct="1">
        <a:spcBef>
          <a:spcPct val="0"/>
        </a:spcBef>
        <a:buNone/>
        <a:defRPr sz="50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940479" indent="-940479" algn="l" defTabSz="2507943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04" indent="-783732" algn="l" defTabSz="2507943" rtl="0" eaLnBrk="1" latinLnBrk="0" hangingPunct="1">
        <a:spcBef>
          <a:spcPct val="20000"/>
        </a:spcBef>
        <a:buFont typeface="Arial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134929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4388901" indent="-626986" algn="l" defTabSz="2507943" rtl="0" eaLnBrk="1" latinLnBrk="0" hangingPunct="1">
        <a:spcBef>
          <a:spcPct val="20000"/>
        </a:spcBef>
        <a:buFont typeface="Arial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642872" indent="-626986" algn="l" defTabSz="2507943" rtl="0" eaLnBrk="1" latinLnBrk="0" hangingPunct="1">
        <a:spcBef>
          <a:spcPct val="20000"/>
        </a:spcBef>
        <a:buFont typeface="Arial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896844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150815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404787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658758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53972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50794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61915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15886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269858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52383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777801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1003177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1">
                <a:tint val="80000"/>
                <a:satMod val="300000"/>
                <a:lumMod val="0"/>
                <a:lumOff val="100000"/>
              </a:schemeClr>
            </a:gs>
            <a:gs pos="100000">
              <a:schemeClr val="bg1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3"/>
          <p:cNvSpPr>
            <a:spLocks noChangeArrowheads="1"/>
          </p:cNvSpPr>
          <p:nvPr/>
        </p:nvSpPr>
        <p:spPr bwMode="auto">
          <a:xfrm>
            <a:off x="571500" y="2628900"/>
            <a:ext cx="6286500" cy="13373100"/>
          </a:xfrm>
          <a:prstGeom prst="roundRect">
            <a:avLst>
              <a:gd name="adj" fmla="val 4310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898050" y="1611630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21" name="Rectangle 33"/>
          <p:cNvSpPr>
            <a:spLocks noChangeArrowheads="1"/>
          </p:cNvSpPr>
          <p:nvPr/>
        </p:nvSpPr>
        <p:spPr bwMode="auto">
          <a:xfrm>
            <a:off x="7209790" y="2628900"/>
            <a:ext cx="13012420" cy="13373100"/>
          </a:xfrm>
          <a:prstGeom prst="roundRect">
            <a:avLst>
              <a:gd name="adj" fmla="val 2271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2" name="Rectangle 33"/>
          <p:cNvSpPr>
            <a:spLocks noChangeArrowheads="1"/>
          </p:cNvSpPr>
          <p:nvPr/>
        </p:nvSpPr>
        <p:spPr bwMode="auto">
          <a:xfrm>
            <a:off x="20574000" y="2628900"/>
            <a:ext cx="6286500" cy="13373100"/>
          </a:xfrm>
          <a:prstGeom prst="roundRect">
            <a:avLst>
              <a:gd name="adj" fmla="val 4641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-6501493" y="-9798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2500" b="1" baseline="0" dirty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23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1800" b="1" dirty="0">
              <a:latin typeface="Trebuchet MS" pitchFamily="34" charset="0"/>
            </a:endParaRPr>
          </a:p>
          <a:p>
            <a:pPr defTabSz="3765639"/>
            <a:r>
              <a:rPr lang="en-US" sz="1800" dirty="0">
                <a:latin typeface="Trebuchet MS" pitchFamily="34" charset="0"/>
              </a:rPr>
              <a:t>This PowerPoint</a:t>
            </a:r>
            <a:r>
              <a:rPr lang="en-US" sz="1800" baseline="0" dirty="0">
                <a:latin typeface="Trebuchet MS" pitchFamily="34" charset="0"/>
              </a:rPr>
              <a:t> </a:t>
            </a:r>
            <a:r>
              <a:rPr lang="en-US" sz="1800" dirty="0">
                <a:latin typeface="Trebuchet MS" pitchFamily="34" charset="0"/>
              </a:rPr>
              <a:t>2007 template produces</a:t>
            </a:r>
            <a:r>
              <a:rPr lang="en-US" sz="1800" baseline="0" dirty="0">
                <a:latin typeface="Trebuchet MS" pitchFamily="34" charset="0"/>
              </a:rPr>
              <a:t> </a:t>
            </a:r>
            <a:r>
              <a:rPr lang="en-US" sz="1800" dirty="0">
                <a:latin typeface="Trebuchet MS" pitchFamily="34" charset="0"/>
              </a:rPr>
              <a:t>a 36”x60” professional  poster</a:t>
            </a:r>
            <a:r>
              <a:rPr lang="en-US" sz="1800">
                <a:latin typeface="Trebuchet MS" pitchFamily="34" charset="0"/>
              </a:rPr>
              <a:t>. You</a:t>
            </a:r>
            <a:r>
              <a:rPr lang="en-US" sz="1800" baseline="0">
                <a:latin typeface="Trebuchet MS" pitchFamily="34" charset="0"/>
              </a:rPr>
              <a:t> can u</a:t>
            </a:r>
            <a:r>
              <a:rPr lang="en-US" sz="1800">
                <a:latin typeface="Trebuchet MS" pitchFamily="34" charset="0"/>
              </a:rPr>
              <a:t>se</a:t>
            </a:r>
            <a:r>
              <a:rPr lang="en-US" sz="1800" baseline="0">
                <a:latin typeface="Trebuchet MS" pitchFamily="34" charset="0"/>
              </a:rPr>
              <a:t> it to create your research poster and </a:t>
            </a:r>
            <a:r>
              <a:rPr lang="en-US" sz="1800">
                <a:latin typeface="Trebuchet MS" pitchFamily="34" charset="0"/>
              </a:rPr>
              <a:t>save valuable time placing titles, subtitles,</a:t>
            </a:r>
            <a:r>
              <a:rPr lang="en-US" sz="1800" baseline="0">
                <a:latin typeface="Trebuchet MS" pitchFamily="34" charset="0"/>
              </a:rPr>
              <a:t> text, and graphics</a:t>
            </a:r>
            <a:r>
              <a:rPr lang="en-US" sz="1800">
                <a:latin typeface="Trebuchet MS" pitchFamily="34" charset="0"/>
              </a:rPr>
              <a:t>. </a:t>
            </a:r>
            <a:endParaRPr lang="en-US" sz="1800" dirty="0">
              <a:latin typeface="Trebuchet MS" pitchFamily="34" charset="0"/>
            </a:endParaRP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We provide a series of online tutorials that will guide you through the poster design process and answer your poster production questions. </a:t>
            </a: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To view our template tutorials, go online to </a:t>
            </a:r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PosterPresentations.com </a:t>
            </a:r>
            <a:r>
              <a:rPr lang="en-US" sz="1800" dirty="0">
                <a:latin typeface="Trebuchet MS" pitchFamily="34" charset="0"/>
              </a:rPr>
              <a:t>and click on </a:t>
            </a:r>
            <a:r>
              <a:rPr lang="en-US" sz="1800" dirty="0">
                <a:solidFill>
                  <a:srgbClr val="FFFF00"/>
                </a:solidFill>
                <a:latin typeface="Trebuchet MS" pitchFamily="34" charset="0"/>
              </a:rPr>
              <a:t>HELP DESK.</a:t>
            </a: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When</a:t>
            </a:r>
            <a:r>
              <a:rPr lang="en-US" sz="1800" baseline="0" dirty="0">
                <a:latin typeface="Trebuchet MS" pitchFamily="34" charset="0"/>
              </a:rPr>
              <a:t> you are ready to</a:t>
            </a:r>
            <a:r>
              <a:rPr lang="en-US" sz="1800" dirty="0">
                <a:latin typeface="Trebuchet MS" pitchFamily="34" charset="0"/>
              </a:rPr>
              <a:t> </a:t>
            </a:r>
            <a:r>
              <a:rPr lang="en-US" sz="1800" baseline="0" dirty="0">
                <a:latin typeface="Trebuchet MS" pitchFamily="34" charset="0"/>
              </a:rPr>
              <a:t> print your poster</a:t>
            </a:r>
            <a:r>
              <a:rPr lang="en-US" sz="1800" dirty="0">
                <a:latin typeface="Trebuchet MS" pitchFamily="34" charset="0"/>
              </a:rPr>
              <a:t>,</a:t>
            </a:r>
            <a:r>
              <a:rPr lang="en-US" sz="1800" baseline="0" dirty="0">
                <a:latin typeface="Trebuchet MS" pitchFamily="34" charset="0"/>
              </a:rPr>
              <a:t> go online to</a:t>
            </a:r>
            <a:r>
              <a:rPr lang="en-US" sz="2000" baseline="0" dirty="0">
                <a:latin typeface="Trebuchet MS" pitchFamily="34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2400" b="1" dirty="0">
                <a:solidFill>
                  <a:schemeClr val="bg1"/>
                </a:solidFill>
                <a:latin typeface="Trebuchet MS" pitchFamily="34" charset="0"/>
              </a:rPr>
              <a:t>.</a:t>
            </a:r>
            <a:br>
              <a:rPr lang="en-US" sz="1800" dirty="0">
                <a:latin typeface="Trebuchet MS" pitchFamily="34" charset="0"/>
              </a:rPr>
            </a:br>
            <a:endParaRPr lang="en-US" sz="1800" dirty="0">
              <a:latin typeface="Trebuchet MS" pitchFamily="34" charset="0"/>
            </a:endParaRPr>
          </a:p>
          <a:p>
            <a:pPr algn="l" defTabSz="3765639"/>
            <a:r>
              <a:rPr lang="en-US" sz="1800" b="1" dirty="0">
                <a:solidFill>
                  <a:schemeClr val="bg1"/>
                </a:solidFill>
                <a:latin typeface="Trebuchet MS" pitchFamily="34" charset="0"/>
              </a:rPr>
              <a:t>Need</a:t>
            </a:r>
            <a:r>
              <a:rPr lang="en-US" sz="1800" b="1" baseline="0" dirty="0">
                <a:solidFill>
                  <a:schemeClr val="bg1"/>
                </a:solidFill>
                <a:latin typeface="Trebuchet MS" pitchFamily="34" charset="0"/>
              </a:rPr>
              <a:t> Assistance?  </a:t>
            </a:r>
            <a:r>
              <a:rPr lang="en-US" sz="2400" b="1" baseline="0" dirty="0">
                <a:solidFill>
                  <a:srgbClr val="FFFF00"/>
                </a:solidFill>
                <a:latin typeface="Trebuchet MS" pitchFamily="34" charset="0"/>
              </a:rPr>
              <a:t>Call  us at </a:t>
            </a: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2508125"/>
            <a:r>
              <a:rPr lang="en-US" sz="1800" dirty="0">
                <a:latin typeface="Trebuchet MS" pitchFamily="34" charset="0"/>
              </a:rPr>
              <a:t> </a:t>
            </a:r>
            <a:endParaRPr lang="en-US" sz="23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2500" b="1" dirty="0">
              <a:solidFill>
                <a:schemeClr val="bg1"/>
              </a:solidFill>
              <a:latin typeface="Trebuchet MS" pitchFamily="34" charset="0"/>
            </a:endParaRP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latin typeface="Trebuchet MS" pitchFamily="34" charset="0"/>
              </a:rPr>
              <a:t>To</a:t>
            </a:r>
            <a:r>
              <a:rPr lang="en-US" sz="1800" baseline="0" dirty="0">
                <a:latin typeface="Trebuchet MS" pitchFamily="34" charset="0"/>
              </a:rPr>
              <a:t> add text, c</a:t>
            </a:r>
            <a:r>
              <a:rPr lang="en-US" sz="1800" dirty="0">
                <a:latin typeface="Trebuchet MS" pitchFamily="34" charset="0"/>
              </a:rPr>
              <a:t>lick inside</a:t>
            </a:r>
            <a:r>
              <a:rPr lang="en-US" sz="1800" baseline="0" dirty="0">
                <a:latin typeface="Trebuchet MS" pitchFamily="34" charset="0"/>
              </a:rPr>
              <a:t> a placeholder on the poster and type or paste your text.  To move a placeholder, click it </a:t>
            </a:r>
            <a:r>
              <a:rPr lang="en-US" sz="1800" u="sng" baseline="0" dirty="0">
                <a:latin typeface="Trebuchet MS" pitchFamily="34" charset="0"/>
              </a:rPr>
              <a:t>once</a:t>
            </a:r>
            <a:r>
              <a:rPr lang="en-US" sz="1800" baseline="0" dirty="0">
                <a:latin typeface="Trebuchet MS" pitchFamily="34" charset="0"/>
              </a:rPr>
              <a:t> (to select it).  Place your cursor on its frame, and your cursor will change to this symbol       .  Click </a:t>
            </a:r>
            <a:r>
              <a:rPr lang="en-US" sz="1800" u="sng" baseline="0" dirty="0">
                <a:latin typeface="Trebuchet MS" pitchFamily="34" charset="0"/>
              </a:rPr>
              <a:t>once</a:t>
            </a:r>
            <a:r>
              <a:rPr lang="en-US" sz="1800" baseline="0" dirty="0">
                <a:latin typeface="Trebuchet MS" pitchFamily="34" charset="0"/>
              </a:rPr>
              <a:t> and drag it to a new location where you can resize it. </a:t>
            </a:r>
          </a:p>
          <a:p>
            <a:pPr defTabSz="3765639"/>
            <a:endParaRPr lang="en-US" sz="1800" dirty="0">
              <a:latin typeface="Trebuchet MS" pitchFamily="34" charset="0"/>
            </a:endParaRPr>
          </a:p>
          <a:p>
            <a:pPr defTabSz="3765639"/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3765639"/>
            <a:r>
              <a:rPr lang="en-US" sz="1800" baseline="0" dirty="0">
                <a:latin typeface="Trebuchet MS" pitchFamily="34" charset="0"/>
              </a:rPr>
              <a:t>Click and drag this preformatted section header placeholder to the poster area to add another section header. Use section headers to separate topics or concepts within your presentation. 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4389219"/>
            <a:r>
              <a:rPr lang="en-US" sz="1800" baseline="0" dirty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4389219"/>
            <a:r>
              <a:rPr lang="en-US" sz="1800" baseline="0" dirty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latin typeface="Trebuchet MS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-6481554" y="11860087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32958" y="7952471"/>
            <a:ext cx="369094" cy="219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grpSp>
        <p:nvGrpSpPr>
          <p:cNvPr id="29" name="Group 28"/>
          <p:cNvGrpSpPr/>
          <p:nvPr/>
        </p:nvGrpSpPr>
        <p:grpSpPr>
          <a:xfrm>
            <a:off x="-6223790" y="15575235"/>
            <a:ext cx="5771525" cy="644181"/>
            <a:chOff x="44242388" y="28054064"/>
            <a:chExt cx="9771400" cy="1090621"/>
          </a:xfrm>
        </p:grpSpPr>
        <p:sp>
          <p:nvSpPr>
            <p:cNvPr id="31" name="Rounded Rectangle 30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32" name="Picture 31" descr="http://t2.gstatic.com/images?q=tbn:ANd9GcR4APHC6TT9w54M2zn_pvCiBxUNcspYPoVxirLRphBoJabfSvu7zw">
              <a:hlinkClick r:id="rId4"/>
            </p:cNvPr>
            <p:cNvPicPr>
              <a:picLocks noChangeAspect="1" noChangeArrowheads="1"/>
            </p:cNvPicPr>
            <p:nvPr userDrawn="1"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4341112" y="28126638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 userDrawn="1"/>
          </p:nvSpPr>
          <p:spPr>
            <a:xfrm>
              <a:off x="45342599" y="28154099"/>
              <a:ext cx="8671189" cy="885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1400" baseline="0" dirty="0" err="1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page. </a:t>
              </a:r>
            </a:p>
            <a:p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400" u="sng" baseline="0" dirty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and click on the FB icon.</a:t>
              </a:r>
              <a:endParaRPr lang="en-US" sz="14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44" name="Straight Connector 43"/>
          <p:cNvCxnSpPr/>
          <p:nvPr/>
        </p:nvCxnSpPr>
        <p:spPr>
          <a:xfrm>
            <a:off x="-6472918" y="5874672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-6491524" y="10199648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7638828" y="0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>
              <a:lnSpc>
                <a:spcPts val="2400"/>
              </a:lnSpc>
            </a:pPr>
            <a:r>
              <a:rPr lang="en-US" sz="2400" b="1" dirty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2400" b="1" baseline="0" dirty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24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defTabSz="3134780">
              <a:lnSpc>
                <a:spcPts val="2100"/>
              </a:lnSpc>
            </a:pPr>
            <a:endParaRPr lang="en-US" sz="180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r>
              <a:rPr lang="en-US" sz="1800" dirty="0">
                <a:latin typeface="Trebuchet MS" pitchFamily="34" charset="0"/>
              </a:rPr>
              <a:t>This PowerPoint</a:t>
            </a:r>
            <a:r>
              <a:rPr lang="en-US" sz="1800" baseline="0" dirty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1800" baseline="0" dirty="0">
                <a:latin typeface="Trebuchet MS" pitchFamily="34" charset="0"/>
              </a:rPr>
            </a:br>
            <a:r>
              <a:rPr lang="en-US" sz="1800" baseline="0" dirty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24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24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r>
              <a:rPr lang="en-US" sz="2400" b="1" baseline="0">
                <a:solidFill>
                  <a:schemeClr val="bg1"/>
                </a:solidFill>
                <a:latin typeface="Trebuchet MS" pitchFamily="34" charset="0"/>
              </a:rPr>
              <a:t>Template </a:t>
            </a:r>
            <a:r>
              <a:rPr lang="en-US" sz="2400" b="1" baseline="0" dirty="0">
                <a:solidFill>
                  <a:schemeClr val="bg1"/>
                </a:solidFill>
                <a:latin typeface="Trebuchet MS" pitchFamily="34" charset="0"/>
              </a:rPr>
              <a:t>FAQs</a:t>
            </a:r>
            <a:endParaRPr lang="en-US" sz="1800" baseline="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2689420"/>
            <a:r>
              <a:rPr lang="en-US" sz="1800" dirty="0">
                <a:latin typeface="Trebuchet MS" pitchFamily="34" charset="0"/>
              </a:rPr>
              <a:t>Go to the </a:t>
            </a:r>
            <a:r>
              <a:rPr lang="en-US" sz="1800" baseline="0" dirty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1800" baseline="0" dirty="0">
                <a:latin typeface="Trebuchet MS" pitchFamily="34" charset="0"/>
              </a:rPr>
            </a:br>
            <a:endParaRPr lang="en-US" sz="1800" baseline="0" dirty="0">
              <a:latin typeface="Trebuchet MS" pitchFamily="34" charset="0"/>
            </a:endParaRPr>
          </a:p>
          <a:p>
            <a:pPr defTabSz="2689420"/>
            <a:endParaRPr lang="en-US" sz="18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2689420"/>
            <a:r>
              <a:rPr lang="en-US" sz="1800" dirty="0">
                <a:latin typeface="Trebuchet MS" pitchFamily="34" charset="0"/>
              </a:rPr>
              <a:t>This template has four </a:t>
            </a:r>
            <a:r>
              <a:rPr lang="en-US" sz="1800" baseline="0" dirty="0">
                <a:latin typeface="Trebuchet MS" pitchFamily="34" charset="0"/>
              </a:rPr>
              <a:t>different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column layouts.   </a:t>
            </a:r>
            <a:r>
              <a:rPr lang="en-US" sz="1800" u="sng" baseline="0" dirty="0">
                <a:latin typeface="Trebuchet MS" pitchFamily="34" charset="0"/>
              </a:rPr>
              <a:t>Right-click</a:t>
            </a:r>
            <a:r>
              <a:rPr lang="en-US" sz="1800" baseline="0" dirty="0">
                <a:latin typeface="Trebuchet MS" pitchFamily="34" charset="0"/>
              </a:rPr>
              <a:t>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your mouse on the background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and click on LAYOUT to see the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 layout options.  The columns in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the provided layouts are fixed and cannot be moved but advanced users can modify any layout by going to VIEW and then SLIDE MASTER.</a:t>
            </a: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TEXT: </a:t>
            </a:r>
            <a:r>
              <a:rPr lang="en-US" sz="1800" baseline="0" dirty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PHOTOS: </a:t>
            </a:r>
            <a:r>
              <a:rPr lang="en-US" sz="1800" baseline="0" dirty="0">
                <a:latin typeface="Trebuchet MS" pitchFamily="34" charset="0"/>
              </a:rPr>
              <a:t>Drag in a picture placeholder, size it </a:t>
            </a:r>
            <a:r>
              <a:rPr lang="en-US" sz="1800" u="sng" baseline="0" dirty="0">
                <a:latin typeface="Trebuchet MS" pitchFamily="34" charset="0"/>
              </a:rPr>
              <a:t>first</a:t>
            </a:r>
            <a:r>
              <a:rPr lang="en-US" sz="1800" baseline="0" dirty="0">
                <a:latin typeface="Trebuchet MS" pitchFamily="34" charset="0"/>
              </a:rPr>
              <a:t>, click in it and insert a photo from the menu.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TABLES: </a:t>
            </a:r>
            <a:r>
              <a:rPr lang="en-US" sz="1800" baseline="0" dirty="0">
                <a:latin typeface="Trebuchet MS" pitchFamily="34" charset="0"/>
              </a:rPr>
              <a:t>You can copy and paste a table from an external document onto this poster template. To adjust the way the text fits within the cells of a table that has been pasted, </a:t>
            </a:r>
            <a:r>
              <a:rPr lang="en-US" sz="1800" u="sng" baseline="0" dirty="0">
                <a:latin typeface="Trebuchet MS" pitchFamily="34" charset="0"/>
              </a:rPr>
              <a:t>right-click</a:t>
            </a:r>
            <a:r>
              <a:rPr lang="en-US" sz="1800" baseline="0" dirty="0">
                <a:latin typeface="Trebuchet MS" pitchFamily="34" charset="0"/>
              </a:rPr>
              <a:t> on the table, click FORMAT SHAPE  then click on TEXT BOX and change the INTERNAL MARGIN values to 0.25.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To change the color scheme of this template go to the DESIGN menu and click on COLORS. You can choose from the provided color combinations or create your own.</a:t>
            </a:r>
          </a:p>
          <a:p>
            <a:pPr defTabSz="3134780"/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aseline="0" dirty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dirty="0"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2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800" b="1" dirty="0">
              <a:latin typeface="Trebuchet MS" pitchFamily="34" charset="0"/>
            </a:endParaRPr>
          </a:p>
        </p:txBody>
      </p:sp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307318" y="6276070"/>
            <a:ext cx="2438880" cy="125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8" name="TextBox 47"/>
          <p:cNvSpPr txBox="1"/>
          <p:nvPr/>
        </p:nvSpPr>
        <p:spPr>
          <a:xfrm>
            <a:off x="27877004" y="15329052"/>
            <a:ext cx="5725179" cy="976088"/>
          </a:xfrm>
          <a:prstGeom prst="rect">
            <a:avLst/>
          </a:prstGeom>
          <a:noFill/>
        </p:spPr>
        <p:txBody>
          <a:bodyPr wrap="square" lIns="52249" tIns="26124" rIns="52249" bIns="26124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2000" dirty="0">
                <a:solidFill>
                  <a:schemeClr val="bg1"/>
                </a:solidFill>
              </a:rPr>
              <a:t>© 2013 PosterPresentations.com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    </a:t>
            </a:r>
            <a:r>
              <a:rPr lang="en-US" sz="1800" dirty="0">
                <a:solidFill>
                  <a:schemeClr val="bg1"/>
                </a:solidFill>
              </a:rPr>
              <a:t>2117 Fourth Street ,</a:t>
            </a:r>
            <a:r>
              <a:rPr lang="en-US" sz="1800" baseline="0" dirty="0">
                <a:solidFill>
                  <a:schemeClr val="bg1"/>
                </a:solidFill>
              </a:rPr>
              <a:t> Unit C</a:t>
            </a:r>
            <a:br>
              <a:rPr lang="en-US" sz="1800" baseline="0" dirty="0">
                <a:solidFill>
                  <a:schemeClr val="bg1"/>
                </a:solidFill>
              </a:rPr>
            </a:br>
            <a:r>
              <a:rPr lang="en-US" sz="1800" baseline="0" dirty="0">
                <a:solidFill>
                  <a:schemeClr val="bg1"/>
                </a:solidFill>
              </a:rPr>
              <a:t>    Berkeley  CA  94710</a:t>
            </a:r>
            <a:br>
              <a:rPr lang="en-US" sz="1800" baseline="0" dirty="0">
                <a:solidFill>
                  <a:schemeClr val="bg1"/>
                </a:solidFill>
              </a:rPr>
            </a:br>
            <a:r>
              <a:rPr lang="en-US" sz="1800" baseline="0" dirty="0">
                <a:solidFill>
                  <a:schemeClr val="bg1"/>
                </a:solidFill>
              </a:rPr>
              <a:t>    </a:t>
            </a:r>
            <a:r>
              <a:rPr lang="en-US" sz="1800" b="1" baseline="0" dirty="0">
                <a:solidFill>
                  <a:srgbClr val="FFFF00"/>
                </a:solidFill>
              </a:rPr>
              <a:t>posterpresenter@gmail.com</a:t>
            </a:r>
            <a:endParaRPr lang="en-US" sz="2000" b="1" dirty="0">
              <a:solidFill>
                <a:srgbClr val="FFFF00"/>
              </a:solidFill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27638828" y="2544196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7638828" y="15144750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36"/>
          <p:cNvSpPr>
            <a:spLocks noChangeArrowheads="1"/>
          </p:cNvSpPr>
          <p:nvPr/>
        </p:nvSpPr>
        <p:spPr bwMode="auto">
          <a:xfrm>
            <a:off x="0" y="0"/>
            <a:ext cx="27432000" cy="24003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90000"/>
                </a:schemeClr>
              </a:gs>
              <a:gs pos="0">
                <a:srgbClr val="C99700"/>
              </a:gs>
              <a:gs pos="73000">
                <a:schemeClr val="bg1">
                  <a:lumMod val="0"/>
                  <a:lumOff val="100000"/>
                </a:schemeClr>
              </a:gs>
            </a:gsLst>
            <a:lin ang="5400000" scaled="1"/>
            <a:tileRect/>
          </a:gra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 lvl="0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1" y="612648"/>
            <a:ext cx="2761491" cy="1261874"/>
          </a:xfrm>
          <a:prstGeom prst="rect">
            <a:avLst/>
          </a:prstGeom>
        </p:spPr>
      </p:pic>
      <p:sp>
        <p:nvSpPr>
          <p:cNvPr id="27" name="Text Box 14"/>
          <p:cNvSpPr txBox="1">
            <a:spLocks noChangeArrowheads="1"/>
          </p:cNvSpPr>
          <p:nvPr userDrawn="1"/>
        </p:nvSpPr>
        <p:spPr bwMode="auto">
          <a:xfrm>
            <a:off x="918370" y="1615694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www.PosterPresentations.com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2507943" rtl="0" eaLnBrk="1" latinLnBrk="0" hangingPunct="1">
        <a:spcBef>
          <a:spcPct val="0"/>
        </a:spcBef>
        <a:buNone/>
        <a:defRPr sz="50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940479" indent="-940479" algn="l" defTabSz="2507943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04" indent="-783732" algn="l" defTabSz="2507943" rtl="0" eaLnBrk="1" latinLnBrk="0" hangingPunct="1">
        <a:spcBef>
          <a:spcPct val="20000"/>
        </a:spcBef>
        <a:buFont typeface="Arial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134929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4388901" indent="-626986" algn="l" defTabSz="2507943" rtl="0" eaLnBrk="1" latinLnBrk="0" hangingPunct="1">
        <a:spcBef>
          <a:spcPct val="20000"/>
        </a:spcBef>
        <a:buFont typeface="Arial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642872" indent="-626986" algn="l" defTabSz="2507943" rtl="0" eaLnBrk="1" latinLnBrk="0" hangingPunct="1">
        <a:spcBef>
          <a:spcPct val="20000"/>
        </a:spcBef>
        <a:buFont typeface="Arial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896844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150815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404787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658758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53972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50794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61915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15886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269858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52383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777801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1003177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 Placeholder 54"/>
          <p:cNvSpPr>
            <a:spLocks noGrp="1"/>
          </p:cNvSpPr>
          <p:nvPr>
            <p:ph type="body" sz="quarter" idx="10"/>
          </p:nvPr>
        </p:nvSpPr>
        <p:spPr>
          <a:xfrm>
            <a:off x="565116" y="3354109"/>
            <a:ext cx="8494548" cy="5206567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Chronic kidney disease (CKD) affects approximately 20 million Americans.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Almost 900,000 patients have end-stage renal disease (ESRD).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Patients with CKD often suffer from anemia due to poor iron utilization and erythropoietin (EPO) resistance.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Patients with CKD frequently develop elevated parathyroid hormone (PTH) levels secondary to decreased conversion of vitamin D to its active form and decreased excretion of phosphate.</a:t>
            </a:r>
          </a:p>
          <a:p>
            <a:pPr marL="111031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This is termed secondary hyperparathyroidism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High PTH levels may contribute to EPO resistance, resulting in </a:t>
            </a:r>
            <a:r>
              <a:rPr lang="en-US" sz="2000" b="1" dirty="0"/>
              <a:t>worsening anemia </a:t>
            </a:r>
            <a:r>
              <a:rPr lang="en-US" sz="2000" dirty="0"/>
              <a:t>refractory to artificial EPO supplementation.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Current treatment options for secondary hyperparathyroidism include the use of calcimimetics (e.g. cinacalcet) or parathyroidectomy.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56" name="Text Placeholder 55"/>
          <p:cNvSpPr>
            <a:spLocks noGrp="1"/>
          </p:cNvSpPr>
          <p:nvPr>
            <p:ph type="body" sz="quarter" idx="11"/>
          </p:nvPr>
        </p:nvSpPr>
        <p:spPr>
          <a:xfrm>
            <a:off x="576461" y="2900733"/>
            <a:ext cx="8483204" cy="474850"/>
          </a:xfrm>
        </p:spPr>
        <p:txBody>
          <a:bodyPr/>
          <a:lstStyle/>
          <a:p>
            <a:r>
              <a:rPr lang="en-US" sz="2400" dirty="0"/>
              <a:t>INTRODUCTION</a:t>
            </a:r>
          </a:p>
        </p:txBody>
      </p:sp>
      <p:sp>
        <p:nvSpPr>
          <p:cNvPr id="59" name="Text Placeholder 58"/>
          <p:cNvSpPr>
            <a:spLocks noGrp="1"/>
          </p:cNvSpPr>
          <p:nvPr>
            <p:ph type="body" sz="quarter" idx="19"/>
          </p:nvPr>
        </p:nvSpPr>
        <p:spPr>
          <a:xfrm>
            <a:off x="582296" y="9069199"/>
            <a:ext cx="8495540" cy="1187125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 purpose of this study is to evaluate the effect of parathyroidectomy on </a:t>
            </a:r>
            <a:r>
              <a:rPr lang="en-US" sz="2000" b="1" dirty="0"/>
              <a:t>hemoglobin (Hgb) </a:t>
            </a:r>
            <a:r>
              <a:rPr lang="en-US" sz="2000" dirty="0"/>
              <a:t>and </a:t>
            </a:r>
            <a:r>
              <a:rPr lang="en-US" sz="2000" b="1" dirty="0"/>
              <a:t>hematocrit (Hct) </a:t>
            </a:r>
            <a:r>
              <a:rPr lang="en-US" sz="2000" dirty="0"/>
              <a:t>in patients with ESRD. </a:t>
            </a:r>
          </a:p>
        </p:txBody>
      </p:sp>
      <p:sp>
        <p:nvSpPr>
          <p:cNvPr id="60" name="Text Placeholder 59"/>
          <p:cNvSpPr>
            <a:spLocks noGrp="1"/>
          </p:cNvSpPr>
          <p:nvPr>
            <p:ph type="body" sz="quarter" idx="20"/>
          </p:nvPr>
        </p:nvSpPr>
        <p:spPr>
          <a:xfrm>
            <a:off x="571500" y="8523100"/>
            <a:ext cx="8483203" cy="546099"/>
          </a:xfrm>
        </p:spPr>
        <p:txBody>
          <a:bodyPr/>
          <a:lstStyle/>
          <a:p>
            <a:r>
              <a:rPr lang="en-US" sz="2400" dirty="0"/>
              <a:t>OBJECTIVES</a:t>
            </a:r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21"/>
          </p:nvPr>
        </p:nvSpPr>
        <p:spPr>
          <a:xfrm>
            <a:off x="595627" y="11943309"/>
            <a:ext cx="8482209" cy="186423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Review of all patients with ESRD receiving dialysis who had a parathyroidectomy between January 2005 and December 2015 using the EMR system.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/>
              <a:t>Hgb</a:t>
            </a:r>
            <a:r>
              <a:rPr lang="en-US" sz="2000" dirty="0"/>
              <a:t> and Hct values measured preoperatively  and then 1 month and 6 months after surgery were compared using a students t-test </a:t>
            </a:r>
          </a:p>
        </p:txBody>
      </p:sp>
      <p:sp>
        <p:nvSpPr>
          <p:cNvPr id="62" name="Text Placeholder 61"/>
          <p:cNvSpPr>
            <a:spLocks noGrp="1"/>
          </p:cNvSpPr>
          <p:nvPr>
            <p:ph type="body" sz="quarter" idx="22"/>
          </p:nvPr>
        </p:nvSpPr>
        <p:spPr>
          <a:xfrm>
            <a:off x="600589" y="11464071"/>
            <a:ext cx="8477247" cy="479238"/>
          </a:xfrm>
        </p:spPr>
        <p:txBody>
          <a:bodyPr/>
          <a:lstStyle/>
          <a:p>
            <a:r>
              <a:rPr lang="en-US" sz="2400" dirty="0"/>
              <a:t>MATERIALS AND METHODS</a:t>
            </a:r>
          </a:p>
        </p:txBody>
      </p:sp>
      <p:sp>
        <p:nvSpPr>
          <p:cNvPr id="63" name="Text Placeholder 62"/>
          <p:cNvSpPr>
            <a:spLocks noGrp="1"/>
          </p:cNvSpPr>
          <p:nvPr>
            <p:ph type="body" sz="quarter" idx="23"/>
          </p:nvPr>
        </p:nvSpPr>
        <p:spPr>
          <a:xfrm>
            <a:off x="9476384" y="3378398"/>
            <a:ext cx="8482209" cy="90046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We identified 19 patient who underwent 20 operations and met our inclusion criteria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 mean pre-operative PTH was 1142.2 pg/mL.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 mean post-operative PTH was 172.35 pg/mL.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0" indent="0"/>
            <a:endParaRPr lang="en-US" sz="2000" dirty="0"/>
          </a:p>
          <a:p>
            <a:pPr marL="0" indent="0"/>
            <a:endParaRPr lang="en-US" sz="2000" dirty="0"/>
          </a:p>
          <a:p>
            <a:pPr marL="0" indent="0"/>
            <a:endParaRPr lang="en-US" sz="2000" dirty="0"/>
          </a:p>
          <a:p>
            <a:pPr marL="0" indent="0"/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 mean pre-operative hemoglobin was 11.6 gm/dL.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 mean post-operative hemoglobin was 12.3 gm/dL.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 mean pre-operative hematocrit is 34.5%.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 mean post-operative hematocrit was 37.4 %.</a:t>
            </a:r>
          </a:p>
        </p:txBody>
      </p:sp>
      <p:sp>
        <p:nvSpPr>
          <p:cNvPr id="64" name="Text Placeholder 63"/>
          <p:cNvSpPr>
            <a:spLocks noGrp="1"/>
          </p:cNvSpPr>
          <p:nvPr>
            <p:ph type="body" sz="quarter" idx="24"/>
          </p:nvPr>
        </p:nvSpPr>
        <p:spPr>
          <a:xfrm>
            <a:off x="9471422" y="2900734"/>
            <a:ext cx="8487172" cy="474850"/>
          </a:xfrm>
        </p:spPr>
        <p:txBody>
          <a:bodyPr/>
          <a:lstStyle/>
          <a:p>
            <a:r>
              <a:rPr lang="en-US" sz="2400" dirty="0"/>
              <a:t>RESULTS</a:t>
            </a:r>
          </a:p>
        </p:txBody>
      </p:sp>
      <p:sp>
        <p:nvSpPr>
          <p:cNvPr id="65" name="Text Placeholder 64"/>
          <p:cNvSpPr>
            <a:spLocks noGrp="1"/>
          </p:cNvSpPr>
          <p:nvPr>
            <p:ph type="body" sz="quarter" idx="25"/>
          </p:nvPr>
        </p:nvSpPr>
        <p:spPr>
          <a:xfrm>
            <a:off x="18375482" y="2903548"/>
            <a:ext cx="8485018" cy="474850"/>
          </a:xfrm>
        </p:spPr>
        <p:txBody>
          <a:bodyPr/>
          <a:lstStyle/>
          <a:p>
            <a:r>
              <a:rPr lang="en-US" sz="2400" dirty="0"/>
              <a:t>CONCLUSIONS</a:t>
            </a:r>
          </a:p>
        </p:txBody>
      </p:sp>
      <p:sp>
        <p:nvSpPr>
          <p:cNvPr id="66" name="Text Placeholder 65"/>
          <p:cNvSpPr>
            <a:spLocks noGrp="1"/>
          </p:cNvSpPr>
          <p:nvPr>
            <p:ph type="body" sz="quarter" idx="26"/>
          </p:nvPr>
        </p:nvSpPr>
        <p:spPr>
          <a:xfrm>
            <a:off x="18372337" y="3354109"/>
            <a:ext cx="8485018" cy="5742218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Parathyroidectomy is a viable method to reduce PTH levels, especially in those patients with disease refractory to medical therapy.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Successful parathyroidectomy does not appear to improve anemia in patients with renal hyperparathyroidism.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Larger studies incorporating control patients are needed to better evaluate the effect of parathyroidectomy on patients with ESRD.</a:t>
            </a:r>
          </a:p>
          <a:p>
            <a:pPr marL="0" indent="0"/>
            <a:endParaRPr lang="en-US" sz="2000" dirty="0"/>
          </a:p>
          <a:p>
            <a:pPr marL="0" indent="0"/>
            <a:r>
              <a:rPr lang="en-US" sz="2000" u="sng" dirty="0"/>
              <a:t>Limitations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Our small sample size limited our statistical power.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We have limited follow-up data on our patients which decreased our ability to detect differences in pre-op and post-op Hgb and Hct.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We do have information on the dose of EPO pre- and post-operatively at this time.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</p:txBody>
      </p:sp>
      <p:sp>
        <p:nvSpPr>
          <p:cNvPr id="67" name="Text Placeholder 66"/>
          <p:cNvSpPr>
            <a:spLocks noGrp="1"/>
          </p:cNvSpPr>
          <p:nvPr>
            <p:ph type="body" sz="quarter" idx="27"/>
          </p:nvPr>
        </p:nvSpPr>
        <p:spPr>
          <a:xfrm>
            <a:off x="18366047" y="8990692"/>
            <a:ext cx="8485018" cy="474850"/>
          </a:xfrm>
        </p:spPr>
        <p:txBody>
          <a:bodyPr/>
          <a:lstStyle/>
          <a:p>
            <a:r>
              <a:rPr lang="en-US" sz="2400" dirty="0"/>
              <a:t>REFERENCES</a:t>
            </a:r>
          </a:p>
        </p:txBody>
      </p:sp>
      <p:sp>
        <p:nvSpPr>
          <p:cNvPr id="68" name="Text Placeholder 67"/>
          <p:cNvSpPr>
            <a:spLocks noGrp="1"/>
          </p:cNvSpPr>
          <p:nvPr>
            <p:ph type="body" sz="quarter" idx="28"/>
          </p:nvPr>
        </p:nvSpPr>
        <p:spPr>
          <a:xfrm>
            <a:off x="18369192" y="9056044"/>
            <a:ext cx="8488163" cy="7157990"/>
          </a:xfrm>
        </p:spPr>
        <p:txBody>
          <a:bodyPr/>
          <a:lstStyle/>
          <a:p>
            <a:pPr marL="457200" indent="-457200">
              <a:buAutoNum type="arabicPeriod"/>
            </a:pP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/>
              <a:t>Chow TL, Chan TT, Ho YW, Lam SH. Improvement of anemia after parathyroidectomy in Chinese patients with renal failure undergoing long-term dialysis. Arch Surg. 2007 Jul;142(7):644–8. </a:t>
            </a:r>
          </a:p>
          <a:p>
            <a:pPr marL="457200" indent="-457200">
              <a:buAutoNum type="arabicPeriod"/>
            </a:pPr>
            <a:r>
              <a:rPr lang="en-US" sz="2000" dirty="0"/>
              <a:t>Rao DS, Shih MS, </a:t>
            </a:r>
            <a:r>
              <a:rPr lang="en-US" sz="2000" dirty="0" err="1"/>
              <a:t>Mohini</a:t>
            </a:r>
            <a:r>
              <a:rPr lang="en-US" sz="2000" dirty="0"/>
              <a:t> R. Effect of serum parathyroid hormone and bone marrow fibrosis on the response to erythropoietin in uremia. N </a:t>
            </a:r>
            <a:r>
              <a:rPr lang="en-US" sz="2000" dirty="0" err="1"/>
              <a:t>Engl</a:t>
            </a:r>
            <a:r>
              <a:rPr lang="en-US" sz="2000" dirty="0"/>
              <a:t> J Med. 1993;328(3):171-175.</a:t>
            </a:r>
          </a:p>
          <a:p>
            <a:pPr marL="457200" indent="-457200">
              <a:buAutoNum type="arabicPeriod"/>
            </a:pPr>
            <a:r>
              <a:rPr lang="en-US" sz="2000" dirty="0"/>
              <a:t>Nichols P, Owen JP, Ellis HA, Farndon JR, Kelly PJ, Ward MK. Parathyroidectomy in chronic renal failure: a nine-year follow-up study. Q J Med. 1990 Nov;77(283):1175–1193.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sz="2000" dirty="0"/>
              <a:t>Chen C, Wu H, </a:t>
            </a:r>
            <a:r>
              <a:rPr lang="en-US" sz="2000" dirty="0" err="1"/>
              <a:t>Zhong</a:t>
            </a:r>
            <a:r>
              <a:rPr lang="en-US" sz="2000" dirty="0"/>
              <a:t> L, Wang X, Xing Z-J, Gao B-H. Impacts of parathyroidectomy on renal anemia and nutritional status of hemodialysis patients with secondary hyperparathyroidism. </a:t>
            </a:r>
            <a:r>
              <a:rPr lang="en-US" sz="2000" i="1" dirty="0"/>
              <a:t>International Journal of Clinical and Experimental Medicine</a:t>
            </a:r>
            <a:r>
              <a:rPr lang="en-US" sz="2000" dirty="0"/>
              <a:t>. 2015;8(6):9830-9838.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sz="2000" dirty="0" err="1"/>
              <a:t>Bhadada</a:t>
            </a:r>
            <a:r>
              <a:rPr lang="en-US" sz="2000" dirty="0"/>
              <a:t> SK, Arya AK, </a:t>
            </a:r>
            <a:r>
              <a:rPr lang="en-US" sz="2000" dirty="0" err="1"/>
              <a:t>Parthan</a:t>
            </a:r>
            <a:r>
              <a:rPr lang="en-US" sz="2000" dirty="0"/>
              <a:t> G, Singh P. The resolution of anemia after curative parathyroidectomy is sustained even after a decade. </a:t>
            </a:r>
            <a:r>
              <a:rPr lang="en-US" sz="2000" i="1" dirty="0"/>
              <a:t>Indian Journal of Endocrinology and Metabolism</a:t>
            </a:r>
            <a:r>
              <a:rPr lang="en-US" sz="2000" dirty="0"/>
              <a:t>. 2015;19(5):691-692. doi:10.4103/2230-8210.163215.</a:t>
            </a:r>
          </a:p>
          <a:p>
            <a:pPr marL="457200" indent="-457200">
              <a:buFont typeface="Arial" pitchFamily="34" charset="0"/>
              <a:buAutoNum type="arabicPeriod"/>
            </a:pPr>
            <a:endParaRPr lang="en-US" sz="2000" dirty="0"/>
          </a:p>
          <a:p>
            <a:pPr marL="457200" indent="-457200">
              <a:buAutoNum type="arabicPeriod"/>
            </a:pPr>
            <a:endParaRPr lang="en-US" sz="2000" dirty="0"/>
          </a:p>
        </p:txBody>
      </p:sp>
      <p:sp>
        <p:nvSpPr>
          <p:cNvPr id="57" name="Picture Placeholder 56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8" name="Picture Placeholder 57"/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108" name="Text Placeholder 107"/>
          <p:cNvSpPr>
            <a:spLocks noGrp="1"/>
          </p:cNvSpPr>
          <p:nvPr>
            <p:ph type="body" sz="quarter" idx="150"/>
          </p:nvPr>
        </p:nvSpPr>
        <p:spPr>
          <a:xfrm>
            <a:off x="3662362" y="900658"/>
            <a:ext cx="20107276" cy="598230"/>
          </a:xfrm>
        </p:spPr>
        <p:txBody>
          <a:bodyPr/>
          <a:lstStyle/>
          <a:p>
            <a:r>
              <a:rPr lang="en-US" dirty="0"/>
              <a:t>Sergey V. Veretennikov and Michael J. Campbell, MD</a:t>
            </a:r>
          </a:p>
        </p:txBody>
      </p:sp>
      <p:sp>
        <p:nvSpPr>
          <p:cNvPr id="109" name="Text Placeholder 108"/>
          <p:cNvSpPr>
            <a:spLocks noGrp="1"/>
          </p:cNvSpPr>
          <p:nvPr>
            <p:ph type="body" sz="quarter" idx="184"/>
          </p:nvPr>
        </p:nvSpPr>
        <p:spPr>
          <a:xfrm>
            <a:off x="3662362" y="1498888"/>
            <a:ext cx="20107276" cy="634555"/>
          </a:xfrm>
        </p:spPr>
        <p:txBody>
          <a:bodyPr/>
          <a:lstStyle/>
          <a:p>
            <a:r>
              <a:rPr lang="en-US" dirty="0"/>
              <a:t>University of California, Davis Medical Center</a:t>
            </a:r>
          </a:p>
          <a:p>
            <a:r>
              <a:rPr lang="en-US" sz="2400" dirty="0"/>
              <a:t>Section of Endocrine Surgery</a:t>
            </a:r>
          </a:p>
        </p:txBody>
      </p:sp>
      <p:sp>
        <p:nvSpPr>
          <p:cNvPr id="110" name="Text Placeholder 109"/>
          <p:cNvSpPr>
            <a:spLocks noGrp="1"/>
          </p:cNvSpPr>
          <p:nvPr>
            <p:ph type="body" sz="quarter" idx="185"/>
          </p:nvPr>
        </p:nvSpPr>
        <p:spPr>
          <a:xfrm>
            <a:off x="3662362" y="154293"/>
            <a:ext cx="20107276" cy="834414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Effects of Parathyroidectomy on Anemia in Patients with End-Stage Renal Disease</a:t>
            </a:r>
          </a:p>
        </p:txBody>
      </p:sp>
      <p:sp>
        <p:nvSpPr>
          <p:cNvPr id="71" name="Text Placeholder 70"/>
          <p:cNvSpPr>
            <a:spLocks noGrp="1"/>
          </p:cNvSpPr>
          <p:nvPr>
            <p:ph type="body" sz="quarter" idx="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2" name="Text Placeholder 71"/>
          <p:cNvSpPr>
            <a:spLocks noGrp="1"/>
          </p:cNvSpPr>
          <p:nvPr>
            <p:ph type="body" sz="quarter" idx="10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4" name="Text Placeholder 73"/>
          <p:cNvSpPr>
            <a:spLocks noGrp="1"/>
          </p:cNvSpPr>
          <p:nvPr>
            <p:ph type="body" sz="quarter" idx="1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5" name="Text Placeholder 74"/>
          <p:cNvSpPr>
            <a:spLocks noGrp="1"/>
          </p:cNvSpPr>
          <p:nvPr>
            <p:ph type="body" sz="quarter" idx="1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6" name="Text Placeholder 75"/>
          <p:cNvSpPr>
            <a:spLocks noGrp="1"/>
          </p:cNvSpPr>
          <p:nvPr>
            <p:ph type="body" sz="quarter" idx="1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8" name="Text Placeholder 77"/>
          <p:cNvSpPr>
            <a:spLocks noGrp="1"/>
          </p:cNvSpPr>
          <p:nvPr>
            <p:ph type="body" sz="quarter" idx="1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9" name="Text Placeholder 78"/>
          <p:cNvSpPr>
            <a:spLocks noGrp="1"/>
          </p:cNvSpPr>
          <p:nvPr>
            <p:ph type="body" sz="quarter" idx="1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0" name="Text Placeholder 79"/>
          <p:cNvSpPr>
            <a:spLocks noGrp="1"/>
          </p:cNvSpPr>
          <p:nvPr>
            <p:ph type="body" sz="quarter" idx="1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1" name="Text Placeholder 80"/>
          <p:cNvSpPr>
            <a:spLocks noGrp="1"/>
          </p:cNvSpPr>
          <p:nvPr>
            <p:ph type="body" sz="quarter" idx="1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2" name="Text Placeholder 81"/>
          <p:cNvSpPr>
            <a:spLocks noGrp="1"/>
          </p:cNvSpPr>
          <p:nvPr>
            <p:ph type="body" sz="quarter" idx="1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3" name="Text Placeholder 82"/>
          <p:cNvSpPr>
            <a:spLocks noGrp="1"/>
          </p:cNvSpPr>
          <p:nvPr>
            <p:ph type="body" sz="quarter" idx="1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3" name="Picture Placeholder 72"/>
          <p:cNvSpPr>
            <a:spLocks noGrp="1"/>
          </p:cNvSpPr>
          <p:nvPr>
            <p:ph type="pic" sz="quarter" idx="115"/>
          </p:nvPr>
        </p:nvSpPr>
        <p:spPr/>
      </p:sp>
      <p:sp>
        <p:nvSpPr>
          <p:cNvPr id="84" name="Picture Placeholder 83"/>
          <p:cNvSpPr>
            <a:spLocks noGrp="1"/>
          </p:cNvSpPr>
          <p:nvPr>
            <p:ph type="pic" sz="quarter" idx="126"/>
          </p:nvPr>
        </p:nvSpPr>
        <p:spPr/>
      </p:sp>
      <p:sp>
        <p:nvSpPr>
          <p:cNvPr id="85" name="Picture Placeholder 84"/>
          <p:cNvSpPr>
            <a:spLocks noGrp="1"/>
          </p:cNvSpPr>
          <p:nvPr>
            <p:ph type="pic" sz="quarter" idx="127"/>
          </p:nvPr>
        </p:nvSpPr>
        <p:spPr/>
      </p:sp>
      <p:sp>
        <p:nvSpPr>
          <p:cNvPr id="86" name="Picture Placeholder 85"/>
          <p:cNvSpPr>
            <a:spLocks noGrp="1"/>
          </p:cNvSpPr>
          <p:nvPr>
            <p:ph type="pic" sz="quarter" idx="128"/>
          </p:nvPr>
        </p:nvSpPr>
        <p:spPr/>
      </p:sp>
      <p:sp>
        <p:nvSpPr>
          <p:cNvPr id="87" name="Picture Placeholder 86"/>
          <p:cNvSpPr>
            <a:spLocks noGrp="1"/>
          </p:cNvSpPr>
          <p:nvPr>
            <p:ph type="pic" sz="quarter" idx="129"/>
          </p:nvPr>
        </p:nvSpPr>
        <p:spPr/>
      </p:sp>
      <p:sp>
        <p:nvSpPr>
          <p:cNvPr id="88" name="Picture Placeholder 87"/>
          <p:cNvSpPr>
            <a:spLocks noGrp="1"/>
          </p:cNvSpPr>
          <p:nvPr>
            <p:ph type="pic" sz="quarter" idx="130"/>
          </p:nvPr>
        </p:nvSpPr>
        <p:spPr/>
      </p:sp>
      <p:sp>
        <p:nvSpPr>
          <p:cNvPr id="89" name="Picture Placeholder 88"/>
          <p:cNvSpPr>
            <a:spLocks noGrp="1"/>
          </p:cNvSpPr>
          <p:nvPr>
            <p:ph type="pic" sz="quarter" idx="131"/>
          </p:nvPr>
        </p:nvSpPr>
        <p:spPr/>
      </p:sp>
      <p:sp>
        <p:nvSpPr>
          <p:cNvPr id="94" name="Text Placeholder 93"/>
          <p:cNvSpPr>
            <a:spLocks noGrp="1"/>
          </p:cNvSpPr>
          <p:nvPr>
            <p:ph type="body" sz="quarter" idx="1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5" name="Text Placeholder 94"/>
          <p:cNvSpPr>
            <a:spLocks noGrp="1"/>
          </p:cNvSpPr>
          <p:nvPr>
            <p:ph type="body" sz="quarter" idx="1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6" name="Text Placeholder 95"/>
          <p:cNvSpPr>
            <a:spLocks noGrp="1"/>
          </p:cNvSpPr>
          <p:nvPr>
            <p:ph type="body" sz="quarter" idx="1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7" name="Text Placeholder 96"/>
          <p:cNvSpPr>
            <a:spLocks noGrp="1"/>
          </p:cNvSpPr>
          <p:nvPr>
            <p:ph type="body" sz="quarter" idx="1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8" name="Text Placeholder 97"/>
          <p:cNvSpPr>
            <a:spLocks noGrp="1"/>
          </p:cNvSpPr>
          <p:nvPr>
            <p:ph type="body" sz="quarter" idx="1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9" name="Text Placeholder 98"/>
          <p:cNvSpPr>
            <a:spLocks noGrp="1"/>
          </p:cNvSpPr>
          <p:nvPr>
            <p:ph type="body" sz="quarter" idx="1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0" name="Text Placeholder 99"/>
          <p:cNvSpPr>
            <a:spLocks noGrp="1"/>
          </p:cNvSpPr>
          <p:nvPr>
            <p:ph type="body" sz="quarter" idx="1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1" name="Text Placeholder 100"/>
          <p:cNvSpPr>
            <a:spLocks noGrp="1"/>
          </p:cNvSpPr>
          <p:nvPr>
            <p:ph type="body" sz="quarter" idx="1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2" name="Text Placeholder 101"/>
          <p:cNvSpPr>
            <a:spLocks noGrp="1"/>
          </p:cNvSpPr>
          <p:nvPr>
            <p:ph type="body" sz="quarter" idx="1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3" name="Text Placeholder 102"/>
          <p:cNvSpPr>
            <a:spLocks noGrp="1"/>
          </p:cNvSpPr>
          <p:nvPr>
            <p:ph type="body" sz="quarter" idx="1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" name="Text Placeholder 103"/>
          <p:cNvSpPr>
            <a:spLocks noGrp="1"/>
          </p:cNvSpPr>
          <p:nvPr>
            <p:ph type="body" sz="quarter" idx="1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5" name="Text Placeholder 104"/>
          <p:cNvSpPr>
            <a:spLocks noGrp="1"/>
          </p:cNvSpPr>
          <p:nvPr>
            <p:ph type="body" sz="quarter" idx="14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6" name="Text Placeholder 105"/>
          <p:cNvSpPr>
            <a:spLocks noGrp="1"/>
          </p:cNvSpPr>
          <p:nvPr>
            <p:ph type="body" sz="quarter" idx="14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7" name="Text Placeholder 106"/>
          <p:cNvSpPr>
            <a:spLocks noGrp="1"/>
          </p:cNvSpPr>
          <p:nvPr>
            <p:ph type="body" sz="quarter" idx="149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13" name="Picture Placeholder 112">
            <a:extLst>
              <a:ext uri="{FF2B5EF4-FFF2-40B4-BE49-F238E27FC236}">
                <a16:creationId xmlns:a16="http://schemas.microsoft.com/office/drawing/2014/main" id="{88247CDD-7585-4D52-83F0-68DAFE6D7799}"/>
              </a:ext>
            </a:extLst>
          </p:cNvPr>
          <p:cNvGraphicFramePr>
            <a:graphicFrameLocks noGrp="1"/>
          </p:cNvGraphicFramePr>
          <p:nvPr>
            <p:ph type="pic" sz="quarter" idx="135"/>
            <p:extLst>
              <p:ext uri="{D42A27DB-BD31-4B8C-83A1-F6EECF244321}">
                <p14:modId xmlns:p14="http://schemas.microsoft.com/office/powerpoint/2010/main" val="3618999105"/>
              </p:ext>
            </p:extLst>
          </p:nvPr>
        </p:nvGraphicFramePr>
        <p:xfrm>
          <a:off x="9511857" y="8308427"/>
          <a:ext cx="8449786" cy="29261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4" name="Picture Placeholder 113">
            <a:extLst>
              <a:ext uri="{FF2B5EF4-FFF2-40B4-BE49-F238E27FC236}">
                <a16:creationId xmlns:a16="http://schemas.microsoft.com/office/drawing/2014/main" id="{48F7E154-4DA0-4F13-9DBC-791704D50E6A}"/>
              </a:ext>
            </a:extLst>
          </p:cNvPr>
          <p:cNvGraphicFramePr>
            <a:graphicFrameLocks noGrp="1"/>
          </p:cNvGraphicFramePr>
          <p:nvPr>
            <p:ph type="pic" sz="quarter" idx="134"/>
            <p:extLst>
              <p:ext uri="{D42A27DB-BD31-4B8C-83A1-F6EECF244321}">
                <p14:modId xmlns:p14="http://schemas.microsoft.com/office/powerpoint/2010/main" val="2742825912"/>
              </p:ext>
            </p:extLst>
          </p:nvPr>
        </p:nvGraphicFramePr>
        <p:xfrm>
          <a:off x="9511857" y="12308732"/>
          <a:ext cx="8477250" cy="32490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2" name="Picture Placeholder 91">
            <a:extLst>
              <a:ext uri="{FF2B5EF4-FFF2-40B4-BE49-F238E27FC236}">
                <a16:creationId xmlns:a16="http://schemas.microsoft.com/office/drawing/2014/main" id="{468CBFAA-DEDA-41A5-BDB3-AA8524382A18}"/>
              </a:ext>
            </a:extLst>
          </p:cNvPr>
          <p:cNvGraphicFramePr>
            <a:graphicFrameLocks noGrp="1"/>
          </p:cNvGraphicFramePr>
          <p:nvPr>
            <p:ph type="pic" sz="quarter" idx="133"/>
            <p:extLst>
              <p:ext uri="{D42A27DB-BD31-4B8C-83A1-F6EECF244321}">
                <p14:modId xmlns:p14="http://schemas.microsoft.com/office/powerpoint/2010/main" val="904461141"/>
              </p:ext>
            </p:extLst>
          </p:nvPr>
        </p:nvGraphicFramePr>
        <p:xfrm>
          <a:off x="9582150" y="5076497"/>
          <a:ext cx="8123238" cy="227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Picture Placeholder 1"/>
          <p:cNvSpPr>
            <a:spLocks noGrp="1"/>
          </p:cNvSpPr>
          <p:nvPr>
            <p:ph type="pic" sz="quarter" idx="132"/>
          </p:nvPr>
        </p:nvSpPr>
        <p:spPr/>
      </p:sp>
    </p:spTree>
    <p:extLst>
      <p:ext uri="{BB962C8B-B14F-4D97-AF65-F5344CB8AC3E}">
        <p14:creationId xmlns:p14="http://schemas.microsoft.com/office/powerpoint/2010/main" val="913239451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Presentations.com-36x60-Template-V3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lassic 3 Columns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lassic - Wide Center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PosterPresentations.com-36x60-Template-V3</Template>
  <TotalTime>844</TotalTime>
  <Words>627</Words>
  <Application>Microsoft Office PowerPoint</Application>
  <PresentationFormat>Custom</PresentationFormat>
  <Paragraphs>61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Trebuchet MS</vt:lpstr>
      <vt:lpstr>PosterPresentations.com-36x60-Template-V3</vt:lpstr>
      <vt:lpstr>1_Classic 3 Columns</vt:lpstr>
      <vt:lpstr>Classic - Wide Center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cp:lastModifiedBy>Sergey Vladlenovic Veretennikov</cp:lastModifiedBy>
  <cp:revision>91</cp:revision>
  <dcterms:created xsi:type="dcterms:W3CDTF">2012-02-06T18:46:22Z</dcterms:created>
  <dcterms:modified xsi:type="dcterms:W3CDTF">2017-02-18T05:07:11Z</dcterms:modified>
</cp:coreProperties>
</file>