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60"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855"/>
    <a:srgbClr val="C9970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95" autoAdjust="0"/>
    <p:restoredTop sz="94706" autoAdjust="0"/>
  </p:normalViewPr>
  <p:slideViewPr>
    <p:cSldViewPr snapToGrid="0" snapToObjects="1" showGuides="1">
      <p:cViewPr>
        <p:scale>
          <a:sx n="59" d="100"/>
          <a:sy n="59" d="100"/>
        </p:scale>
        <p:origin x="600" y="2392"/>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0B42DA-F1C4-E746-82F6-ACA38AFBADBB}" type="datetime1">
              <a:rPr lang="en-US" smtClean="0"/>
              <a:t>2/15/18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6B37EC-BBC1-5E4F-B008-398E2DF25D66}" type="slidenum">
              <a:rPr lang="en-US" smtClean="0"/>
              <a:t>‹#›</a:t>
            </a:fld>
            <a:endParaRPr lang="en-US"/>
          </a:p>
        </p:txBody>
      </p:sp>
    </p:spTree>
    <p:extLst>
      <p:ext uri="{BB962C8B-B14F-4D97-AF65-F5344CB8AC3E}">
        <p14:creationId xmlns:p14="http://schemas.microsoft.com/office/powerpoint/2010/main" val="2947006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641FE-654B-2848-8345-ED6610FBCDFC}" type="datetime1">
              <a:rPr lang="en-US" smtClean="0"/>
              <a:t>2/15/18</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hf hdr="0" ftr="0" dt="0"/>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6461" y="3341566"/>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6" name="Text Placeholder 5"/>
          <p:cNvSpPr>
            <a:spLocks noGrp="1"/>
          </p:cNvSpPr>
          <p:nvPr>
            <p:ph type="body" sz="quarter" idx="11" hasCustomPrompt="1"/>
          </p:nvPr>
        </p:nvSpPr>
        <p:spPr>
          <a:xfrm>
            <a:off x="576461"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defRPr>
            </a:lvl1pPr>
          </a:lstStyle>
          <a:p>
            <a:pPr lvl="0"/>
            <a:r>
              <a:rPr lang="en-US" dirty="0" smtClean="0"/>
              <a:t>(click to edit) INTRODUCTION or ABSTRACT</a:t>
            </a:r>
            <a:endParaRPr lang="en-US" dirty="0"/>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LOO</a:t>
            </a:r>
            <a:endParaRPr lang="en-US" dirty="0"/>
          </a:p>
        </p:txBody>
      </p:sp>
      <p:sp>
        <p:nvSpPr>
          <p:cNvPr id="20" name="Text Placeholder 5"/>
          <p:cNvSpPr>
            <a:spLocks noGrp="1"/>
          </p:cNvSpPr>
          <p:nvPr>
            <p:ph type="body" sz="quarter" idx="20" hasCustomPrompt="1"/>
          </p:nvPr>
        </p:nvSpPr>
        <p:spPr>
          <a:xfrm>
            <a:off x="576461" y="7674416"/>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341566"/>
            <a:ext cx="628054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Tx/>
              <a:buNone/>
              <a:tabLst/>
              <a:defRPr sz="1400" baseline="0">
                <a:latin typeface="+mn-lt"/>
              </a:defRPr>
            </a:lvl1pPr>
            <a:lvl2pPr marL="1304925"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06500" y="3341566"/>
            <a:ext cx="628650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563293" marR="0" indent="-342900" algn="l" defTabSz="2507943" rtl="0" eaLnBrk="1" fontAlgn="auto" latinLnBrk="0" hangingPunct="1">
              <a:lnSpc>
                <a:spcPct val="100000"/>
              </a:lnSpc>
              <a:spcBef>
                <a:spcPct val="20000"/>
              </a:spcBef>
              <a:spcAft>
                <a:spcPts val="0"/>
              </a:spcAft>
              <a:buClrTx/>
              <a:buSzTx/>
              <a:buFont typeface="+mj-lt"/>
              <a:buAutoNum type="romanUcPeriod"/>
              <a:tabLst/>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24" name="Text Placeholder 5"/>
          <p:cNvSpPr>
            <a:spLocks noGrp="1"/>
          </p:cNvSpPr>
          <p:nvPr>
            <p:ph type="body" sz="quarter" idx="24" hasCustomPrompt="1"/>
          </p:nvPr>
        </p:nvSpPr>
        <p:spPr>
          <a:xfrm>
            <a:off x="13906500" y="2948667"/>
            <a:ext cx="6286500"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948667"/>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2839" y="7709372"/>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27" name="Text Placeholder 5"/>
          <p:cNvSpPr>
            <a:spLocks noGrp="1"/>
          </p:cNvSpPr>
          <p:nvPr>
            <p:ph type="body" sz="quarter" idx="27" hasCustomPrompt="1"/>
          </p:nvPr>
        </p:nvSpPr>
        <p:spPr>
          <a:xfrm>
            <a:off x="20572839" y="7322011"/>
            <a:ext cx="628766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REFERENCES</a:t>
            </a:r>
            <a:endParaRPr lang="en-US" dirty="0"/>
          </a:p>
        </p:txBody>
      </p:sp>
      <p:sp>
        <p:nvSpPr>
          <p:cNvPr id="29" name="Text Placeholder 5"/>
          <p:cNvSpPr>
            <a:spLocks noGrp="1"/>
          </p:cNvSpPr>
          <p:nvPr>
            <p:ph type="body" sz="quarter" idx="29" hasCustomPrompt="1"/>
          </p:nvPr>
        </p:nvSpPr>
        <p:spPr>
          <a:xfrm>
            <a:off x="20575984" y="12921433"/>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ACKNOWLEDGEMENTS  or  CONTACT</a:t>
            </a:r>
            <a:endParaRPr lang="en-US" dirty="0"/>
          </a:p>
        </p:txBody>
      </p:sp>
      <p:sp>
        <p:nvSpPr>
          <p:cNvPr id="60" name="Text Placeholder 3"/>
          <p:cNvSpPr>
            <a:spLocks noGrp="1"/>
          </p:cNvSpPr>
          <p:nvPr>
            <p:ph type="body" sz="quarter" idx="96" hasCustomPrompt="1"/>
          </p:nvPr>
        </p:nvSpPr>
        <p:spPr>
          <a:xfrm>
            <a:off x="576460" y="8094153"/>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1373188"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bg1"/>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9" name="Text Placeholder 3"/>
          <p:cNvSpPr>
            <a:spLocks noGrp="1"/>
          </p:cNvSpPr>
          <p:nvPr>
            <p:ph type="body" sz="quarter" idx="186" hasCustomPrompt="1"/>
          </p:nvPr>
        </p:nvSpPr>
        <p:spPr>
          <a:xfrm>
            <a:off x="20572840" y="3341566"/>
            <a:ext cx="628253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80" name="Text Placeholder 3"/>
          <p:cNvSpPr>
            <a:spLocks noGrp="1"/>
          </p:cNvSpPr>
          <p:nvPr>
            <p:ph type="body" sz="quarter" idx="187" hasCustomPrompt="1"/>
          </p:nvPr>
        </p:nvSpPr>
        <p:spPr>
          <a:xfrm>
            <a:off x="20572839" y="13303950"/>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81"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35410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946900"/>
            <a:ext cx="8483204"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88799" y="8644569"/>
            <a:ext cx="8483203"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471422" y="10309786"/>
            <a:ext cx="848220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9476384" y="3378398"/>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471422" y="2946900"/>
            <a:ext cx="8487172"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372337" y="2946900"/>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372337" y="335410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8372337" y="8628515"/>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8372337" y="12862783"/>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Autofit/>
          </a:bodyPr>
          <a:lstStyle>
            <a:lvl1pPr algn="ctr">
              <a:buFontTx/>
              <a:buNone/>
              <a:defRPr sz="3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Autofit/>
          </a:bodyPr>
          <a:lstStyle>
            <a:lvl1pPr algn="ctr">
              <a:buFontTx/>
              <a:buNone/>
              <a:defRPr sz="2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63" name="Text Placeholder 5"/>
          <p:cNvSpPr>
            <a:spLocks noGrp="1"/>
          </p:cNvSpPr>
          <p:nvPr>
            <p:ph type="body" sz="quarter" idx="9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66"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4"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5"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Text Placeholder 5"/>
          <p:cNvSpPr>
            <a:spLocks noGrp="1"/>
          </p:cNvSpPr>
          <p:nvPr>
            <p:ph type="body" sz="quarter" idx="13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99" name="Text Placeholder 5"/>
          <p:cNvSpPr>
            <a:spLocks noGrp="1"/>
          </p:cNvSpPr>
          <p:nvPr>
            <p:ph type="body" sz="quarter" idx="13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0" name="Text Placeholder 5"/>
          <p:cNvSpPr>
            <a:spLocks noGrp="1"/>
          </p:cNvSpPr>
          <p:nvPr>
            <p:ph type="body" sz="quarter" idx="13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1" name="Text Placeholder 5"/>
          <p:cNvSpPr>
            <a:spLocks noGrp="1"/>
          </p:cNvSpPr>
          <p:nvPr>
            <p:ph type="body" sz="quarter" idx="13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2" name="Text Placeholder 5"/>
          <p:cNvSpPr>
            <a:spLocks noGrp="1"/>
          </p:cNvSpPr>
          <p:nvPr>
            <p:ph type="body" sz="quarter" idx="140"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3" name="Text Placeholder 5"/>
          <p:cNvSpPr>
            <a:spLocks noGrp="1"/>
          </p:cNvSpPr>
          <p:nvPr>
            <p:ph type="body" sz="quarter" idx="141"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4" name="Text Placeholder 5"/>
          <p:cNvSpPr>
            <a:spLocks noGrp="1"/>
          </p:cNvSpPr>
          <p:nvPr>
            <p:ph type="body" sz="quarter" idx="142"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2" name="Text Placeholder 5"/>
          <p:cNvSpPr>
            <a:spLocks noGrp="1"/>
          </p:cNvSpPr>
          <p:nvPr>
            <p:ph type="body" sz="quarter" idx="143"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3" name="Text Placeholder 5"/>
          <p:cNvSpPr>
            <a:spLocks noGrp="1"/>
          </p:cNvSpPr>
          <p:nvPr>
            <p:ph type="body" sz="quarter" idx="144"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416455"/>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0789" y="3009246"/>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70293" y="7129339"/>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77" y="3432806"/>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3009246"/>
            <a:ext cx="1295003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7241977" y="10560455"/>
            <a:ext cx="1295003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600583" y="3009246"/>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600583" y="3436775"/>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600583" y="7159451"/>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600583" y="12862784"/>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Autofit/>
          </a:bodyPr>
          <a:lstStyle>
            <a:lvl1pPr algn="ctr">
              <a:buFontTx/>
              <a:buNone/>
              <a:defRPr sz="3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0" name="Text Placeholder 5"/>
          <p:cNvSpPr>
            <a:spLocks noGrp="1"/>
          </p:cNvSpPr>
          <p:nvPr>
            <p:ph type="body" sz="quarter" idx="9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81"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8"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9"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90"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2"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3"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4"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5"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7" name="Text Placeholder 5"/>
          <p:cNvSpPr>
            <a:spLocks noGrp="1"/>
          </p:cNvSpPr>
          <p:nvPr>
            <p:ph type="body" sz="quarter" idx="13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8" name="Text Placeholder 5"/>
          <p:cNvSpPr>
            <a:spLocks noGrp="1"/>
          </p:cNvSpPr>
          <p:nvPr>
            <p:ph type="body" sz="quarter" idx="13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9" name="Text Placeholder 5"/>
          <p:cNvSpPr>
            <a:spLocks noGrp="1"/>
          </p:cNvSpPr>
          <p:nvPr>
            <p:ph type="body" sz="quarter" idx="13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6" name="Text Placeholder 5"/>
          <p:cNvSpPr>
            <a:spLocks noGrp="1"/>
          </p:cNvSpPr>
          <p:nvPr>
            <p:ph type="body" sz="quarter" idx="13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7" name="Text Placeholder 5"/>
          <p:cNvSpPr>
            <a:spLocks noGrp="1"/>
          </p:cNvSpPr>
          <p:nvPr>
            <p:ph type="body" sz="quarter" idx="140"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8" name="Text Placeholder 5"/>
          <p:cNvSpPr>
            <a:spLocks noGrp="1"/>
          </p:cNvSpPr>
          <p:nvPr>
            <p:ph type="body" sz="quarter" idx="141"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9" name="Text Placeholder 5"/>
          <p:cNvSpPr>
            <a:spLocks noGrp="1"/>
          </p:cNvSpPr>
          <p:nvPr>
            <p:ph type="body" sz="quarter" idx="142"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0" name="Text Placeholder 5"/>
          <p:cNvSpPr>
            <a:spLocks noGrp="1"/>
          </p:cNvSpPr>
          <p:nvPr>
            <p:ph type="body" sz="quarter" idx="143"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1" name="Text Placeholder 5"/>
          <p:cNvSpPr>
            <a:spLocks noGrp="1"/>
          </p:cNvSpPr>
          <p:nvPr>
            <p:ph type="body" sz="quarter" idx="144"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91524" y="10199648"/>
            <a:ext cx="6261600" cy="388620"/>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solidFill>
                <a:schemeClr val="bg1"/>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5079" y="615971"/>
            <a:ext cx="2761491" cy="1261874"/>
          </a:xfrm>
          <a:prstGeom prst="rect">
            <a:avLst/>
          </a:prstGeom>
        </p:spPr>
      </p:pic>
      <p:sp>
        <p:nvSpPr>
          <p:cNvPr id="37" name="Rectangle 33"/>
          <p:cNvSpPr>
            <a:spLocks noChangeArrowheads="1"/>
          </p:cNvSpPr>
          <p:nvPr userDrawn="1"/>
        </p:nvSpPr>
        <p:spPr bwMode="auto">
          <a:xfrm>
            <a:off x="7241249"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38" name="Rectangle 33"/>
          <p:cNvSpPr>
            <a:spLocks noChangeArrowheads="1"/>
          </p:cNvSpPr>
          <p:nvPr userDrawn="1"/>
        </p:nvSpPr>
        <p:spPr bwMode="auto">
          <a:xfrm>
            <a:off x="13906037"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39" name="Rectangle 33"/>
          <p:cNvSpPr>
            <a:spLocks noChangeArrowheads="1"/>
          </p:cNvSpPr>
          <p:nvPr userDrawn="1"/>
        </p:nvSpPr>
        <p:spPr bwMode="auto">
          <a:xfrm>
            <a:off x="20570825"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41" y="615971"/>
            <a:ext cx="2761491" cy="1261874"/>
          </a:xfrm>
          <a:prstGeom prst="rect">
            <a:avLst/>
          </a:prstGeom>
        </p:spPr>
      </p:pic>
      <p:sp>
        <p:nvSpPr>
          <p:cNvPr id="27"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2628900"/>
            <a:ext cx="6286500" cy="13373100"/>
          </a:xfrm>
          <a:prstGeom prst="roundRect">
            <a:avLst>
              <a:gd name="adj" fmla="val 4310"/>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p:nvSpPr>
        <p:spPr bwMode="auto">
          <a:xfrm>
            <a:off x="7209790" y="2628900"/>
            <a:ext cx="13012420" cy="13373100"/>
          </a:xfrm>
          <a:prstGeom prst="roundRect">
            <a:avLst>
              <a:gd name="adj" fmla="val 2271"/>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p:nvSpPr>
        <p:spPr bwMode="auto">
          <a:xfrm>
            <a:off x="20574000" y="2628900"/>
            <a:ext cx="6286500" cy="13373100"/>
          </a:xfrm>
          <a:prstGeom prst="roundRect">
            <a:avLst>
              <a:gd name="adj" fmla="val 4641"/>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41" y="612648"/>
            <a:ext cx="2761491" cy="1261874"/>
          </a:xfrm>
          <a:prstGeom prst="rect">
            <a:avLst/>
          </a:prstGeom>
        </p:spPr>
      </p:pic>
      <p:sp>
        <p:nvSpPr>
          <p:cNvPr id="27"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6461" y="3341565"/>
            <a:ext cx="6274921" cy="13116553"/>
          </a:xfrm>
        </p:spPr>
        <p:txBody>
          <a:bodyPr/>
          <a:lstStyle/>
          <a:p>
            <a:r>
              <a:rPr lang="en-US" sz="1600" dirty="0"/>
              <a:t>In 2017, nearly 600,000 people across the United States were experiencing </a:t>
            </a:r>
            <a:r>
              <a:rPr lang="en-US" sz="1600" dirty="0" smtClean="0"/>
              <a:t>homelessness</a:t>
            </a:r>
            <a:r>
              <a:rPr lang="en-US" sz="1600" baseline="30000" dirty="0" smtClean="0"/>
              <a:t>1</a:t>
            </a:r>
            <a:r>
              <a:rPr lang="en-US" sz="1600" dirty="0" smtClean="0"/>
              <a:t>. In </a:t>
            </a:r>
            <a:r>
              <a:rPr lang="en-US" sz="1600" dirty="0"/>
              <a:t>Sacramento County, </a:t>
            </a:r>
            <a:r>
              <a:rPr lang="en-US" sz="1600" dirty="0" smtClean="0"/>
              <a:t>California, </a:t>
            </a:r>
            <a:r>
              <a:rPr lang="en-US" sz="1600" dirty="0"/>
              <a:t>over 5,000 people were estimated to experience homelessness </a:t>
            </a:r>
            <a:r>
              <a:rPr lang="en-US" sz="1600" dirty="0" smtClean="0"/>
              <a:t>that year, with 78 </a:t>
            </a:r>
            <a:r>
              <a:rPr lang="en-US" sz="1600" dirty="0"/>
              <a:t>people </a:t>
            </a:r>
            <a:r>
              <a:rPr lang="en-US" sz="1600" dirty="0" smtClean="0"/>
              <a:t>having died, a </a:t>
            </a:r>
            <a:r>
              <a:rPr lang="en-US" sz="1600" dirty="0"/>
              <a:t>mortality rate 2-3 times that of the general </a:t>
            </a:r>
            <a:r>
              <a:rPr lang="en-US" sz="1600" dirty="0" smtClean="0"/>
              <a:t>population</a:t>
            </a:r>
            <a:r>
              <a:rPr lang="en-US" sz="1600" baseline="30000" dirty="0" smtClean="0"/>
              <a:t>2</a:t>
            </a:r>
            <a:r>
              <a:rPr lang="en-US" sz="1600" dirty="0" smtClean="0"/>
              <a:t>. These </a:t>
            </a:r>
            <a:r>
              <a:rPr lang="en-US" sz="1600" dirty="0"/>
              <a:t>alarming statistics </a:t>
            </a:r>
            <a:r>
              <a:rPr lang="en-US" sz="1600" dirty="0" smtClean="0"/>
              <a:t>add </a:t>
            </a:r>
            <a:r>
              <a:rPr lang="en-US" sz="1600" dirty="0"/>
              <a:t>to a </a:t>
            </a:r>
            <a:r>
              <a:rPr lang="en-US" sz="1600" dirty="0" smtClean="0"/>
              <a:t>narrative </a:t>
            </a:r>
            <a:r>
              <a:rPr lang="en-US" sz="1600" dirty="0"/>
              <a:t>of victimization and powerlessness that homogenizes </a:t>
            </a:r>
            <a:r>
              <a:rPr lang="en-US" sz="1600" dirty="0" smtClean="0"/>
              <a:t>large, </a:t>
            </a:r>
            <a:r>
              <a:rPr lang="en-US" sz="1600" dirty="0"/>
              <a:t>diverse groups of people and </a:t>
            </a:r>
            <a:r>
              <a:rPr lang="en-US" sz="1600" dirty="0" smtClean="0"/>
              <a:t>can discount </a:t>
            </a:r>
            <a:r>
              <a:rPr lang="en-US" sz="1600" dirty="0"/>
              <a:t>both personal experiences and the larger structural forces contributing to homelessness.  </a:t>
            </a:r>
          </a:p>
          <a:p>
            <a:r>
              <a:rPr lang="en-US" sz="1600" dirty="0"/>
              <a:t> </a:t>
            </a:r>
          </a:p>
          <a:p>
            <a:r>
              <a:rPr lang="en-US" sz="1600" dirty="0"/>
              <a:t>For the past 20 </a:t>
            </a:r>
            <a:r>
              <a:rPr lang="en-US" sz="1600" dirty="0" smtClean="0"/>
              <a:t>years, </a:t>
            </a:r>
            <a:r>
              <a:rPr lang="en-US" sz="1600" dirty="0"/>
              <a:t>a group of people experiencing homelessness have created a unique community on an area of the Sacramento River known as the </a:t>
            </a:r>
            <a:r>
              <a:rPr lang="en-US" sz="1600" dirty="0" smtClean="0"/>
              <a:t>“Island”. </a:t>
            </a:r>
            <a:r>
              <a:rPr lang="en-US" sz="1600" dirty="0"/>
              <a:t>Informal relationships formed with community members </a:t>
            </a:r>
            <a:r>
              <a:rPr lang="en-US" sz="1600" dirty="0" smtClean="0"/>
              <a:t>built from </a:t>
            </a:r>
            <a:r>
              <a:rPr lang="en-US" sz="1600" dirty="0"/>
              <a:t>interactions with outreach </a:t>
            </a:r>
            <a:r>
              <a:rPr lang="en-US" sz="1600" dirty="0" smtClean="0"/>
              <a:t>organizations demonstrated </a:t>
            </a:r>
            <a:r>
              <a:rPr lang="en-US" sz="1600" dirty="0"/>
              <a:t>evidence of community-led health </a:t>
            </a:r>
            <a:r>
              <a:rPr lang="en-US" sz="1600" dirty="0" smtClean="0"/>
              <a:t>promotion activities and illuminated a pervasive lack </a:t>
            </a:r>
            <a:r>
              <a:rPr lang="en-US" sz="1600" dirty="0"/>
              <a:t>of trust in </a:t>
            </a:r>
            <a:r>
              <a:rPr lang="en-US" sz="1600" dirty="0" smtClean="0"/>
              <a:t>formal healthcare </a:t>
            </a:r>
            <a:r>
              <a:rPr lang="en-US" sz="1600" dirty="0"/>
              <a:t>settings. Stories of unique and unexpected community health promotion and leadership in this community were shared. </a:t>
            </a:r>
            <a:r>
              <a:rPr lang="en-US" sz="1600" dirty="0" smtClean="0"/>
              <a:t>Given that oral </a:t>
            </a:r>
            <a:r>
              <a:rPr lang="en-US" sz="1600" dirty="0"/>
              <a:t>history interviewing in the </a:t>
            </a:r>
            <a:r>
              <a:rPr lang="en-US" sz="1600" dirty="0" smtClean="0"/>
              <a:t>context </a:t>
            </a:r>
            <a:r>
              <a:rPr lang="en-US" sz="1600" dirty="0"/>
              <a:t>of </a:t>
            </a:r>
            <a:r>
              <a:rPr lang="en-US" sz="1600" dirty="0" smtClean="0"/>
              <a:t>health promotion in communities experiencing </a:t>
            </a:r>
            <a:r>
              <a:rPr lang="en-US" sz="1600" dirty="0"/>
              <a:t>homelessness is </a:t>
            </a:r>
            <a:r>
              <a:rPr lang="en-US" sz="1600" dirty="0" smtClean="0"/>
              <a:t>a largely unexplored area of research, this </a:t>
            </a:r>
            <a:r>
              <a:rPr lang="en-US" sz="1600" dirty="0"/>
              <a:t>project was co-created with community leaders in order to </a:t>
            </a:r>
            <a:r>
              <a:rPr lang="en-US" sz="1600" dirty="0" smtClean="0"/>
              <a:t>learn more about their </a:t>
            </a:r>
            <a:r>
              <a:rPr lang="en-US" sz="1600" dirty="0"/>
              <a:t>lives </a:t>
            </a:r>
            <a:r>
              <a:rPr lang="en-US" sz="1600" dirty="0" smtClean="0"/>
              <a:t>and </a:t>
            </a:r>
            <a:r>
              <a:rPr lang="en-US" sz="1600" dirty="0"/>
              <a:t>networks of care.  </a:t>
            </a:r>
            <a:endParaRPr lang="en-US" sz="1600" dirty="0" smtClean="0"/>
          </a:p>
          <a:p>
            <a:endParaRPr lang="en-US" sz="1600" dirty="0" smtClean="0"/>
          </a:p>
          <a:p>
            <a:r>
              <a:rPr lang="en-US" sz="1600" b="1" dirty="0" smtClean="0"/>
              <a:t>Study Question: How can an understanding of the lived experiences of a community experiencing homelessness be harnessed to create collaborative health interventions that are empowering and build upon existing solutions?  </a:t>
            </a:r>
            <a:endParaRPr lang="en-US" sz="1600" dirty="0"/>
          </a:p>
          <a:p>
            <a:endParaRPr lang="en-US" sz="1600" dirty="0"/>
          </a:p>
          <a:p>
            <a:pPr marL="342900" indent="-342900">
              <a:buAutoNum type="arabicPeriod"/>
            </a:pPr>
            <a:endParaRPr lang="en-US" sz="1600" dirty="0" smtClean="0"/>
          </a:p>
          <a:p>
            <a:pPr marL="342900" indent="-342900">
              <a:buAutoNum type="arabicPeriod"/>
            </a:pPr>
            <a:r>
              <a:rPr lang="en-US" sz="1600" dirty="0" smtClean="0"/>
              <a:t>Build </a:t>
            </a:r>
            <a:r>
              <a:rPr lang="en-US" sz="1600" dirty="0"/>
              <a:t>meaningful and long-lasting partnerships with project participants and the communities to which they </a:t>
            </a:r>
            <a:r>
              <a:rPr lang="en-US" sz="1600" dirty="0" smtClean="0"/>
              <a:t>belong.</a:t>
            </a:r>
          </a:p>
          <a:p>
            <a:pPr marL="342900" indent="-342900">
              <a:buAutoNum type="arabicPeriod"/>
            </a:pPr>
            <a:r>
              <a:rPr lang="en-US" sz="1600" dirty="0" smtClean="0"/>
              <a:t>Learn </a:t>
            </a:r>
            <a:r>
              <a:rPr lang="en-US" sz="1600" dirty="0"/>
              <a:t>from </a:t>
            </a:r>
            <a:r>
              <a:rPr lang="en-US" sz="1600" dirty="0" smtClean="0"/>
              <a:t>community </a:t>
            </a:r>
            <a:r>
              <a:rPr lang="en-US" sz="1600" dirty="0"/>
              <a:t>stories </a:t>
            </a:r>
            <a:r>
              <a:rPr lang="en-US" sz="1600" dirty="0" smtClean="0"/>
              <a:t>and collective wisdom in </a:t>
            </a:r>
            <a:r>
              <a:rPr lang="en-US" sz="1600" dirty="0"/>
              <a:t>order to develop specific health interventions building on strengths and challenges unique to people who have experienced homelessness.</a:t>
            </a:r>
          </a:p>
          <a:p>
            <a:endParaRPr lang="en-US" sz="1600" dirty="0"/>
          </a:p>
          <a:p>
            <a:r>
              <a:rPr lang="en-US" sz="1600" b="1" dirty="0"/>
              <a:t>Cultural Humility: </a:t>
            </a:r>
            <a:r>
              <a:rPr lang="en-US" sz="1600" dirty="0"/>
              <a:t>Defined by </a:t>
            </a:r>
            <a:r>
              <a:rPr lang="en-US" sz="1600" dirty="0" err="1" smtClean="0"/>
              <a:t>Tervalon</a:t>
            </a:r>
            <a:r>
              <a:rPr lang="en-US" sz="1600" dirty="0" smtClean="0"/>
              <a:t> </a:t>
            </a:r>
            <a:r>
              <a:rPr lang="en-US" sz="1600" dirty="0"/>
              <a:t>and </a:t>
            </a:r>
            <a:r>
              <a:rPr lang="en-US" sz="1600" dirty="0" smtClean="0"/>
              <a:t>Murray</a:t>
            </a:r>
            <a:r>
              <a:rPr lang="en-US" sz="1600" dirty="0"/>
              <a:t>-Garcia as a “lifelong commitment to self-evaluation and self-critique…to developing mutually beneficial and non-paternalistic clinical and advocacy partnerships with communities on behalf of individuals and defined </a:t>
            </a:r>
            <a:r>
              <a:rPr lang="en-US" sz="1600" dirty="0" smtClean="0"/>
              <a:t>populations</a:t>
            </a:r>
            <a:r>
              <a:rPr lang="en-US" sz="1600" baseline="30000" dirty="0" smtClean="0"/>
              <a:t>3</a:t>
            </a:r>
            <a:r>
              <a:rPr lang="en-US" sz="1600" dirty="0" smtClean="0"/>
              <a:t>.” </a:t>
            </a:r>
            <a:r>
              <a:rPr lang="en-US" sz="1600" dirty="0"/>
              <a:t>Cultural </a:t>
            </a:r>
            <a:r>
              <a:rPr lang="en-US" sz="1600" dirty="0" smtClean="0"/>
              <a:t>humility demands not </a:t>
            </a:r>
            <a:r>
              <a:rPr lang="en-US" sz="1600" dirty="0"/>
              <a:t>only engagement at the beginning or end of a project, but the creation of consistent forums for honest critique, </a:t>
            </a:r>
            <a:r>
              <a:rPr lang="en-US" sz="1600" dirty="0" smtClean="0"/>
              <a:t>as well as a reliance on community </a:t>
            </a:r>
            <a:r>
              <a:rPr lang="en-US" sz="1600" dirty="0"/>
              <a:t>guidance and </a:t>
            </a:r>
            <a:r>
              <a:rPr lang="en-US" sz="1600" dirty="0" smtClean="0"/>
              <a:t>an responsibility </a:t>
            </a:r>
            <a:r>
              <a:rPr lang="en-US" sz="1600" dirty="0"/>
              <a:t>to change based on such guidance. Beyond the oral history interviews, regular community visits to sit in </a:t>
            </a:r>
            <a:r>
              <a:rPr lang="en-US" sz="1600" dirty="0" smtClean="0"/>
              <a:t>camp sites</a:t>
            </a:r>
            <a:r>
              <a:rPr lang="en-US" sz="1600" dirty="0"/>
              <a:t>, </a:t>
            </a:r>
            <a:r>
              <a:rPr lang="en-US" sz="1600" dirty="0" smtClean="0"/>
              <a:t>hear stories, </a:t>
            </a:r>
            <a:r>
              <a:rPr lang="en-US" sz="1600" dirty="0"/>
              <a:t>and offer connections to health resources were </a:t>
            </a:r>
            <a:r>
              <a:rPr lang="en-US" sz="1600" dirty="0" smtClean="0"/>
              <a:t>an essential component of the </a:t>
            </a:r>
            <a:r>
              <a:rPr lang="en-US" sz="1600" dirty="0"/>
              <a:t>project. </a:t>
            </a:r>
          </a:p>
          <a:p>
            <a:endParaRPr lang="en-US" sz="1600" dirty="0"/>
          </a:p>
        </p:txBody>
      </p:sp>
      <p:sp>
        <p:nvSpPr>
          <p:cNvPr id="3" name="Text Placeholder 2"/>
          <p:cNvSpPr>
            <a:spLocks noGrp="1"/>
          </p:cNvSpPr>
          <p:nvPr>
            <p:ph type="body" sz="quarter" idx="11"/>
          </p:nvPr>
        </p:nvSpPr>
        <p:spPr/>
        <p:txBody>
          <a:bodyPr/>
          <a:lstStyle/>
          <a:p>
            <a:r>
              <a:rPr lang="en-US" dirty="0" smtClean="0"/>
              <a:t>Introduction</a:t>
            </a:r>
            <a:endParaRPr lang="en-US" dirty="0"/>
          </a:p>
        </p:txBody>
      </p:sp>
      <p:sp>
        <p:nvSpPr>
          <p:cNvPr id="5" name="Text Placeholder 4"/>
          <p:cNvSpPr>
            <a:spLocks noGrp="1"/>
          </p:cNvSpPr>
          <p:nvPr>
            <p:ph type="body" sz="quarter" idx="20"/>
          </p:nvPr>
        </p:nvSpPr>
        <p:spPr>
          <a:xfrm>
            <a:off x="576461" y="10605063"/>
            <a:ext cx="6281539" cy="382517"/>
          </a:xfrm>
        </p:spPr>
        <p:txBody>
          <a:bodyPr/>
          <a:lstStyle/>
          <a:p>
            <a:r>
              <a:rPr lang="en-US" dirty="0" smtClean="0"/>
              <a:t>Objectives</a:t>
            </a:r>
            <a:endParaRPr lang="en-US" dirty="0"/>
          </a:p>
        </p:txBody>
      </p:sp>
      <p:sp>
        <p:nvSpPr>
          <p:cNvPr id="6" name="Text Placeholder 5"/>
          <p:cNvSpPr>
            <a:spLocks noGrp="1"/>
          </p:cNvSpPr>
          <p:nvPr>
            <p:ph type="body" sz="quarter" idx="21"/>
          </p:nvPr>
        </p:nvSpPr>
        <p:spPr>
          <a:xfrm>
            <a:off x="7241978" y="3341566"/>
            <a:ext cx="6280546" cy="10321936"/>
          </a:xfrm>
        </p:spPr>
        <p:txBody>
          <a:bodyPr/>
          <a:lstStyle/>
          <a:p>
            <a:r>
              <a:rPr lang="en-US" sz="1600" b="1" dirty="0" smtClean="0">
                <a:solidFill>
                  <a:srgbClr val="660066"/>
                </a:solidFill>
              </a:rPr>
              <a:t>"</a:t>
            </a:r>
            <a:r>
              <a:rPr lang="en-US" sz="1600" b="1" dirty="0">
                <a:solidFill>
                  <a:srgbClr val="660066"/>
                </a:solidFill>
              </a:rPr>
              <a:t>When people are listened </a:t>
            </a:r>
            <a:r>
              <a:rPr lang="en-US" sz="1600" b="1" dirty="0" smtClean="0">
                <a:solidFill>
                  <a:srgbClr val="660066"/>
                </a:solidFill>
              </a:rPr>
              <a:t>to, </a:t>
            </a:r>
            <a:r>
              <a:rPr lang="en-US" sz="1600" b="1" dirty="0">
                <a:solidFill>
                  <a:srgbClr val="660066"/>
                </a:solidFill>
              </a:rPr>
              <a:t>they develop new confidence that their experiences are worthwhile...the process of teaching can...reinforce rather than undermine self- esteem." (Hugo and Slim, Listening for a Change</a:t>
            </a:r>
            <a:r>
              <a:rPr lang="en-US" sz="1600" b="1" dirty="0" smtClean="0">
                <a:solidFill>
                  <a:srgbClr val="660066"/>
                </a:solidFill>
              </a:rPr>
              <a:t>)</a:t>
            </a:r>
          </a:p>
          <a:p>
            <a:endParaRPr lang="en-US" sz="1600" dirty="0"/>
          </a:p>
          <a:p>
            <a:r>
              <a:rPr lang="en-US" sz="1600" b="1" dirty="0"/>
              <a:t>Oral History </a:t>
            </a:r>
            <a:r>
              <a:rPr lang="en-US" sz="1600" b="1" dirty="0" smtClean="0"/>
              <a:t>Interviewing:</a:t>
            </a:r>
            <a:r>
              <a:rPr lang="en-US" sz="1600" dirty="0" smtClean="0"/>
              <a:t> “</a:t>
            </a:r>
            <a:r>
              <a:rPr lang="en-US" sz="1600" dirty="0"/>
              <a:t>A</a:t>
            </a:r>
            <a:r>
              <a:rPr lang="en-US" sz="1600" dirty="0" smtClean="0"/>
              <a:t>pplied</a:t>
            </a:r>
            <a:r>
              <a:rPr lang="en-US" sz="1600" dirty="0"/>
              <a:t>” oral testimony demands a response from the listener and serves as a guide for </a:t>
            </a:r>
            <a:r>
              <a:rPr lang="en-US" sz="1600" dirty="0" smtClean="0"/>
              <a:t>action</a:t>
            </a:r>
            <a:r>
              <a:rPr lang="en-US" sz="1600" baseline="30000" dirty="0" smtClean="0"/>
              <a:t>4</a:t>
            </a:r>
            <a:r>
              <a:rPr lang="en-US" sz="1600" dirty="0" smtClean="0"/>
              <a:t>. Moreover, </a:t>
            </a:r>
            <a:r>
              <a:rPr lang="en-US" sz="1600" dirty="0"/>
              <a:t>oral </a:t>
            </a:r>
            <a:r>
              <a:rPr lang="en-US" sz="1600" dirty="0" smtClean="0"/>
              <a:t>history </a:t>
            </a:r>
            <a:r>
              <a:rPr lang="en-US" sz="1600" dirty="0"/>
              <a:t>in the context of health care can serve as counterpoint to the official history </a:t>
            </a:r>
            <a:r>
              <a:rPr lang="en-US" sz="1600" dirty="0" smtClean="0"/>
              <a:t>taking </a:t>
            </a:r>
            <a:r>
              <a:rPr lang="en-US" sz="1600" dirty="0"/>
              <a:t>in clinics and </a:t>
            </a:r>
            <a:r>
              <a:rPr lang="en-US" sz="1600" dirty="0" smtClean="0"/>
              <a:t>hospitals. It demonstrates </a:t>
            </a:r>
            <a:r>
              <a:rPr lang="en-US" sz="1600" dirty="0"/>
              <a:t>that health knowledge can be found outside of </a:t>
            </a:r>
            <a:r>
              <a:rPr lang="en-US" sz="1600" dirty="0" smtClean="0"/>
              <a:t>traditional </a:t>
            </a:r>
            <a:r>
              <a:rPr lang="en-US" sz="1600" dirty="0"/>
              <a:t>settings </a:t>
            </a:r>
            <a:r>
              <a:rPr lang="en-US" sz="1600" dirty="0" smtClean="0"/>
              <a:t>and belongs </a:t>
            </a:r>
            <a:r>
              <a:rPr lang="en-US" sz="1600" dirty="0"/>
              <a:t>to community members </a:t>
            </a:r>
            <a:r>
              <a:rPr lang="en-US" sz="1600" dirty="0" smtClean="0"/>
              <a:t>themselves</a:t>
            </a:r>
            <a:r>
              <a:rPr lang="en-US" sz="1600" baseline="30000" dirty="0" smtClean="0"/>
              <a:t>5</a:t>
            </a:r>
            <a:r>
              <a:rPr lang="en-US" sz="1600" dirty="0" smtClean="0"/>
              <a:t>. </a:t>
            </a:r>
          </a:p>
          <a:p>
            <a:endParaRPr lang="en-US" sz="1600" dirty="0" smtClean="0"/>
          </a:p>
          <a:p>
            <a:r>
              <a:rPr lang="en-US" sz="1600" b="1" dirty="0"/>
              <a:t>Community </a:t>
            </a:r>
            <a:r>
              <a:rPr lang="en-US" sz="1600" b="1" dirty="0" smtClean="0"/>
              <a:t>Partnership</a:t>
            </a:r>
            <a:r>
              <a:rPr lang="en-US" sz="1600" dirty="0" smtClean="0"/>
              <a:t>: Outreach with </a:t>
            </a:r>
            <a:r>
              <a:rPr lang="en-US" sz="1600" dirty="0"/>
              <a:t>Harm Reduction </a:t>
            </a:r>
            <a:r>
              <a:rPr lang="en-US" sz="1600" dirty="0" smtClean="0"/>
              <a:t>Services </a:t>
            </a:r>
            <a:r>
              <a:rPr lang="en-US" sz="1600" dirty="0"/>
              <a:t>helped to create relationships with people experiencing homelessness in Sacramento through </a:t>
            </a:r>
            <a:r>
              <a:rPr lang="en-US" sz="1600" dirty="0" smtClean="0"/>
              <a:t>their consistent community presence. </a:t>
            </a:r>
          </a:p>
          <a:p>
            <a:endParaRPr lang="en-US" sz="1600" dirty="0"/>
          </a:p>
          <a:p>
            <a:r>
              <a:rPr lang="en-US" sz="1600" b="1" dirty="0"/>
              <a:t>Selection Process</a:t>
            </a:r>
            <a:r>
              <a:rPr lang="en-US" sz="1600" dirty="0"/>
              <a:t>: </a:t>
            </a:r>
            <a:r>
              <a:rPr lang="en-US" sz="1600" dirty="0" smtClean="0"/>
              <a:t>Project </a:t>
            </a:r>
            <a:r>
              <a:rPr lang="en-US" sz="1600" dirty="0"/>
              <a:t>participants were selected after an introductory </a:t>
            </a:r>
            <a:r>
              <a:rPr lang="en-US" sz="1600" dirty="0" smtClean="0"/>
              <a:t>connection made via a trusted </a:t>
            </a:r>
            <a:r>
              <a:rPr lang="en-US" sz="1600" dirty="0"/>
              <a:t>community </a:t>
            </a:r>
            <a:r>
              <a:rPr lang="en-US" sz="1600" dirty="0" smtClean="0"/>
              <a:t>member. </a:t>
            </a:r>
            <a:r>
              <a:rPr lang="en-US" sz="1600" dirty="0"/>
              <a:t>Verbal and written </a:t>
            </a:r>
            <a:r>
              <a:rPr lang="en-US" sz="1600" dirty="0" smtClean="0"/>
              <a:t>consent to participate in the project was </a:t>
            </a:r>
            <a:r>
              <a:rPr lang="en-US" sz="1600" dirty="0"/>
              <a:t>given by each participant.</a:t>
            </a:r>
          </a:p>
          <a:p>
            <a:r>
              <a:rPr lang="en-US" sz="1600" dirty="0"/>
              <a:t> </a:t>
            </a:r>
          </a:p>
          <a:p>
            <a:r>
              <a:rPr lang="en-US" sz="1600" b="1" dirty="0" smtClean="0"/>
              <a:t>Interviews</a:t>
            </a:r>
            <a:r>
              <a:rPr lang="en-US" sz="1600" dirty="0" smtClean="0"/>
              <a:t>: </a:t>
            </a:r>
            <a:r>
              <a:rPr lang="en-US" sz="1600" dirty="0"/>
              <a:t>Interviews were </a:t>
            </a:r>
            <a:r>
              <a:rPr lang="en-US" sz="1600" dirty="0" smtClean="0"/>
              <a:t>held </a:t>
            </a:r>
            <a:r>
              <a:rPr lang="en-US" sz="1600" dirty="0"/>
              <a:t>on park benches, along </a:t>
            </a:r>
            <a:r>
              <a:rPr lang="en-US" sz="1600" dirty="0" smtClean="0"/>
              <a:t>riverbanks, and </a:t>
            </a:r>
            <a:r>
              <a:rPr lang="en-US" sz="1600" dirty="0"/>
              <a:t>in </a:t>
            </a:r>
            <a:r>
              <a:rPr lang="en-US" sz="1600" dirty="0" smtClean="0"/>
              <a:t>campsites. The format was </a:t>
            </a:r>
            <a:r>
              <a:rPr lang="en-US" sz="1600" dirty="0"/>
              <a:t>open-ended by design without </a:t>
            </a:r>
            <a:r>
              <a:rPr lang="en-US" sz="1600" dirty="0" smtClean="0"/>
              <a:t>an interview </a:t>
            </a:r>
            <a:r>
              <a:rPr lang="en-US" sz="1600" dirty="0"/>
              <a:t>guide. Many conversations began with the </a:t>
            </a:r>
            <a:r>
              <a:rPr lang="en-US" sz="1600" dirty="0" smtClean="0"/>
              <a:t>initial question, </a:t>
            </a:r>
            <a:r>
              <a:rPr lang="en-US" sz="1600" dirty="0"/>
              <a:t>“Tell me about </a:t>
            </a:r>
            <a:r>
              <a:rPr lang="en-US" sz="1600" dirty="0" smtClean="0"/>
              <a:t>where you live.”  </a:t>
            </a:r>
            <a:br>
              <a:rPr lang="en-US" sz="1600" dirty="0" smtClean="0"/>
            </a:br>
            <a:r>
              <a:rPr lang="en-US" sz="1600" dirty="0"/>
              <a:t> </a:t>
            </a:r>
          </a:p>
          <a:p>
            <a:r>
              <a:rPr lang="en-US" sz="1600" b="1" dirty="0" smtClean="0"/>
              <a:t>Interview Analysis and Community Guidance</a:t>
            </a:r>
            <a:r>
              <a:rPr lang="en-US" sz="1600" dirty="0"/>
              <a:t>: </a:t>
            </a:r>
            <a:r>
              <a:rPr lang="en-US" sz="1600" dirty="0" smtClean="0"/>
              <a:t>The transcriptions of each interview and project field notes </a:t>
            </a:r>
            <a:r>
              <a:rPr lang="en-US" sz="1600" dirty="0"/>
              <a:t>were analyzed </a:t>
            </a:r>
            <a:r>
              <a:rPr lang="en-US" sz="1600" dirty="0" smtClean="0"/>
              <a:t>for themes and conclusions. Additionally, project </a:t>
            </a:r>
            <a:r>
              <a:rPr lang="en-US" sz="1600" dirty="0"/>
              <a:t>participants </a:t>
            </a:r>
            <a:r>
              <a:rPr lang="en-US" sz="1600" dirty="0" smtClean="0"/>
              <a:t>were invited to discuss the identified themes and strategize on </a:t>
            </a:r>
            <a:r>
              <a:rPr lang="en-US" sz="1600" dirty="0"/>
              <a:t>specific steps forward </a:t>
            </a:r>
            <a:r>
              <a:rPr lang="en-US" sz="1600" dirty="0" smtClean="0"/>
              <a:t>to further </a:t>
            </a:r>
            <a:r>
              <a:rPr lang="en-US" sz="1600" dirty="0"/>
              <a:t>community-driven health interventions. The </a:t>
            </a:r>
            <a:r>
              <a:rPr lang="en-US" sz="1600" dirty="0" smtClean="0"/>
              <a:t>meetings affirmed </a:t>
            </a:r>
            <a:r>
              <a:rPr lang="en-US" sz="1600" dirty="0"/>
              <a:t>the value of the community’s knowledge, </a:t>
            </a:r>
            <a:r>
              <a:rPr lang="en-US" sz="1600" dirty="0" smtClean="0"/>
              <a:t>experiences, </a:t>
            </a:r>
            <a:r>
              <a:rPr lang="en-US" sz="1600" dirty="0"/>
              <a:t>and </a:t>
            </a:r>
            <a:r>
              <a:rPr lang="en-US" sz="1600" dirty="0" smtClean="0"/>
              <a:t>identities. Reflecting </a:t>
            </a:r>
            <a:r>
              <a:rPr lang="en-US" sz="1600" dirty="0"/>
              <a:t>an iterative </a:t>
            </a:r>
            <a:r>
              <a:rPr lang="en-US" sz="1600" dirty="0" smtClean="0"/>
              <a:t>process, the meetings changed </a:t>
            </a:r>
            <a:r>
              <a:rPr lang="en-US" sz="1600" dirty="0"/>
              <a:t>the direction of the project to an investigation into ongoing community health promotion efforts and the development of collaborative </a:t>
            </a:r>
            <a:r>
              <a:rPr lang="en-US" sz="1600" dirty="0" smtClean="0"/>
              <a:t>trainings.   </a:t>
            </a:r>
            <a:endParaRPr lang="en-US" sz="1600" dirty="0"/>
          </a:p>
          <a:p>
            <a:endParaRPr lang="en-US" dirty="0"/>
          </a:p>
        </p:txBody>
      </p:sp>
      <p:sp>
        <p:nvSpPr>
          <p:cNvPr id="7" name="Text Placeholder 6"/>
          <p:cNvSpPr>
            <a:spLocks noGrp="1"/>
          </p:cNvSpPr>
          <p:nvPr>
            <p:ph type="body" sz="quarter" idx="22"/>
          </p:nvPr>
        </p:nvSpPr>
        <p:spPr/>
        <p:txBody>
          <a:bodyPr/>
          <a:lstStyle/>
          <a:p>
            <a:r>
              <a:rPr lang="en-US" dirty="0" smtClean="0"/>
              <a:t>Methodology</a:t>
            </a:r>
            <a:endParaRPr lang="en-US" dirty="0"/>
          </a:p>
        </p:txBody>
      </p:sp>
      <p:sp>
        <p:nvSpPr>
          <p:cNvPr id="8" name="Text Placeholder 7"/>
          <p:cNvSpPr>
            <a:spLocks noGrp="1"/>
          </p:cNvSpPr>
          <p:nvPr>
            <p:ph type="body" sz="quarter" idx="23"/>
          </p:nvPr>
        </p:nvSpPr>
        <p:spPr>
          <a:xfrm>
            <a:off x="13906500" y="3341566"/>
            <a:ext cx="6286500" cy="11731551"/>
          </a:xfrm>
        </p:spPr>
        <p:txBody>
          <a:bodyPr/>
          <a:lstStyle/>
          <a:p>
            <a:r>
              <a:rPr lang="en-US" sz="1600" dirty="0"/>
              <a:t> </a:t>
            </a:r>
            <a:r>
              <a:rPr lang="en-US" sz="1600" b="1" dirty="0" smtClean="0"/>
              <a:t>Place</a:t>
            </a:r>
            <a:r>
              <a:rPr lang="en-US" sz="1600" b="1" dirty="0"/>
              <a:t>: </a:t>
            </a:r>
            <a:endParaRPr lang="en-US" sz="1600" b="1" dirty="0"/>
          </a:p>
          <a:p>
            <a:r>
              <a:rPr lang="en-US" i="1" dirty="0">
                <a:solidFill>
                  <a:srgbClr val="660066"/>
                </a:solidFill>
              </a:rPr>
              <a:t>“Homeless people in general do not like to be seen in public due to the scrutiny of the </a:t>
            </a:r>
            <a:r>
              <a:rPr lang="en-US" i="1" dirty="0" smtClean="0">
                <a:solidFill>
                  <a:srgbClr val="660066"/>
                </a:solidFill>
              </a:rPr>
              <a:t>public. When </a:t>
            </a:r>
            <a:r>
              <a:rPr lang="en-US" i="1" dirty="0">
                <a:solidFill>
                  <a:srgbClr val="660066"/>
                </a:solidFill>
              </a:rPr>
              <a:t>people look at us </a:t>
            </a:r>
            <a:r>
              <a:rPr lang="en-US" i="1" dirty="0" smtClean="0">
                <a:solidFill>
                  <a:srgbClr val="660066"/>
                </a:solidFill>
              </a:rPr>
              <a:t>sideways</a:t>
            </a:r>
            <a:r>
              <a:rPr lang="is-IS" i="1" dirty="0" smtClean="0">
                <a:solidFill>
                  <a:srgbClr val="660066"/>
                </a:solidFill>
              </a:rPr>
              <a:t>…</a:t>
            </a:r>
            <a:r>
              <a:rPr lang="en-US" i="1" dirty="0" smtClean="0">
                <a:solidFill>
                  <a:srgbClr val="660066"/>
                </a:solidFill>
              </a:rPr>
              <a:t>It </a:t>
            </a:r>
            <a:r>
              <a:rPr lang="en-US" i="1" dirty="0">
                <a:solidFill>
                  <a:srgbClr val="660066"/>
                </a:solidFill>
              </a:rPr>
              <a:t>affirms what we believe about </a:t>
            </a:r>
            <a:r>
              <a:rPr lang="en-US" i="1" dirty="0" smtClean="0">
                <a:solidFill>
                  <a:srgbClr val="660066"/>
                </a:solidFill>
              </a:rPr>
              <a:t>ourselves</a:t>
            </a:r>
            <a:r>
              <a:rPr lang="is-IS" i="1" dirty="0" smtClean="0">
                <a:solidFill>
                  <a:srgbClr val="660066"/>
                </a:solidFill>
              </a:rPr>
              <a:t>…</a:t>
            </a:r>
            <a:r>
              <a:rPr lang="en-US" i="1" dirty="0" smtClean="0">
                <a:solidFill>
                  <a:srgbClr val="660066"/>
                </a:solidFill>
              </a:rPr>
              <a:t>There </a:t>
            </a:r>
            <a:r>
              <a:rPr lang="en-US" i="1" dirty="0">
                <a:solidFill>
                  <a:srgbClr val="660066"/>
                </a:solidFill>
              </a:rPr>
              <a:t>will be weeks that I will not leave this </a:t>
            </a:r>
            <a:r>
              <a:rPr lang="en-US" i="1" dirty="0" smtClean="0">
                <a:solidFill>
                  <a:srgbClr val="660066"/>
                </a:solidFill>
              </a:rPr>
              <a:t>island</a:t>
            </a:r>
            <a:r>
              <a:rPr lang="is-IS" i="1" dirty="0" smtClean="0">
                <a:solidFill>
                  <a:srgbClr val="660066"/>
                </a:solidFill>
              </a:rPr>
              <a:t>…</a:t>
            </a:r>
            <a:r>
              <a:rPr lang="en-US" i="1" dirty="0" smtClean="0">
                <a:solidFill>
                  <a:srgbClr val="660066"/>
                </a:solidFill>
              </a:rPr>
              <a:t>this </a:t>
            </a:r>
            <a:r>
              <a:rPr lang="en-US" i="1" dirty="0">
                <a:solidFill>
                  <a:srgbClr val="660066"/>
                </a:solidFill>
              </a:rPr>
              <a:t>is where I can hide and be safe</a:t>
            </a:r>
            <a:r>
              <a:rPr lang="en-US" i="1" dirty="0" smtClean="0">
                <a:solidFill>
                  <a:srgbClr val="660066"/>
                </a:solidFill>
              </a:rPr>
              <a:t>.“  -Dawn</a:t>
            </a:r>
          </a:p>
          <a:p>
            <a:endParaRPr lang="en-US" sz="1600" dirty="0"/>
          </a:p>
          <a:p>
            <a:r>
              <a:rPr lang="en-US" sz="1600" dirty="0"/>
              <a:t>T</a:t>
            </a:r>
            <a:r>
              <a:rPr lang="en-US" sz="1600" dirty="0" smtClean="0"/>
              <a:t>he </a:t>
            </a:r>
            <a:r>
              <a:rPr lang="en-US" sz="1600" dirty="0"/>
              <a:t>Island </a:t>
            </a:r>
            <a:r>
              <a:rPr lang="en-US" sz="1600" dirty="0" smtClean="0"/>
              <a:t>as a place of sanctuary </a:t>
            </a:r>
            <a:r>
              <a:rPr lang="en-US" sz="1600" dirty="0"/>
              <a:t>and empowerment was cited by all </a:t>
            </a:r>
            <a:r>
              <a:rPr lang="en-US" sz="1600" dirty="0" smtClean="0"/>
              <a:t>participants</a:t>
            </a:r>
            <a:r>
              <a:rPr lang="en-US" sz="1600" dirty="0"/>
              <a:t>. </a:t>
            </a:r>
            <a:r>
              <a:rPr lang="en-US" sz="1600" dirty="0" smtClean="0"/>
              <a:t>Many described </a:t>
            </a:r>
            <a:r>
              <a:rPr lang="en-US" sz="1600" dirty="0"/>
              <a:t>adverse childhood experiences and traumas in </a:t>
            </a:r>
            <a:r>
              <a:rPr lang="en-US" sz="1600" dirty="0" smtClean="0"/>
              <a:t>institutions such </a:t>
            </a:r>
            <a:r>
              <a:rPr lang="en-US" sz="1600" dirty="0"/>
              <a:t>as prison, healthcare </a:t>
            </a:r>
            <a:r>
              <a:rPr lang="en-US" sz="1600" dirty="0" smtClean="0"/>
              <a:t>settings, </a:t>
            </a:r>
            <a:r>
              <a:rPr lang="en-US" sz="1600" dirty="0"/>
              <a:t>and the foster care </a:t>
            </a:r>
            <a:r>
              <a:rPr lang="en-US" sz="1600" dirty="0" smtClean="0"/>
              <a:t>system. The </a:t>
            </a:r>
            <a:r>
              <a:rPr lang="en-US" sz="1600" dirty="0"/>
              <a:t>relative safety </a:t>
            </a:r>
            <a:r>
              <a:rPr lang="en-US" sz="1600" dirty="0" smtClean="0"/>
              <a:t>and </a:t>
            </a:r>
            <a:r>
              <a:rPr lang="en-US" sz="1600" dirty="0"/>
              <a:t>shared experience with the community on the Island provided many people with a sense of family and mutual </a:t>
            </a:r>
            <a:r>
              <a:rPr lang="en-US" sz="1600" dirty="0" smtClean="0"/>
              <a:t>support.  </a:t>
            </a:r>
            <a:endParaRPr lang="en-US" sz="1600" dirty="0"/>
          </a:p>
          <a:p>
            <a:endParaRPr lang="en-US" sz="1600" dirty="0">
              <a:solidFill>
                <a:srgbClr val="660066"/>
              </a:solidFill>
            </a:endParaRPr>
          </a:p>
          <a:p>
            <a:r>
              <a:rPr lang="en-US" i="1" dirty="0">
                <a:solidFill>
                  <a:srgbClr val="660066"/>
                </a:solidFill>
              </a:rPr>
              <a:t>“...my street family, which is more family than I’ve ever had in my life, </a:t>
            </a:r>
            <a:r>
              <a:rPr lang="en-US" i="1" dirty="0" smtClean="0">
                <a:solidFill>
                  <a:srgbClr val="660066"/>
                </a:solidFill>
              </a:rPr>
              <a:t>is probably </a:t>
            </a:r>
            <a:r>
              <a:rPr lang="en-US" i="1" dirty="0">
                <a:solidFill>
                  <a:srgbClr val="660066"/>
                </a:solidFill>
              </a:rPr>
              <a:t>why I’m still out </a:t>
            </a:r>
            <a:r>
              <a:rPr lang="en-US" i="1" dirty="0" smtClean="0">
                <a:solidFill>
                  <a:srgbClr val="660066"/>
                </a:solidFill>
              </a:rPr>
              <a:t>here</a:t>
            </a:r>
            <a:r>
              <a:rPr lang="is-IS" i="1" dirty="0" smtClean="0">
                <a:solidFill>
                  <a:srgbClr val="660066"/>
                </a:solidFill>
              </a:rPr>
              <a:t>. </a:t>
            </a:r>
            <a:r>
              <a:rPr lang="en-US" i="1" dirty="0" smtClean="0">
                <a:solidFill>
                  <a:srgbClr val="660066"/>
                </a:solidFill>
              </a:rPr>
              <a:t>I’ve </a:t>
            </a:r>
            <a:r>
              <a:rPr lang="en-US" i="1" dirty="0">
                <a:solidFill>
                  <a:srgbClr val="660066"/>
                </a:solidFill>
              </a:rPr>
              <a:t>never felt so </a:t>
            </a:r>
            <a:r>
              <a:rPr lang="en-US" i="1" dirty="0" smtClean="0">
                <a:solidFill>
                  <a:srgbClr val="660066"/>
                </a:solidFill>
              </a:rPr>
              <a:t>wanted</a:t>
            </a:r>
            <a:r>
              <a:rPr lang="en-US" i="1" dirty="0">
                <a:solidFill>
                  <a:srgbClr val="660066"/>
                </a:solidFill>
              </a:rPr>
              <a:t>,</a:t>
            </a:r>
            <a:r>
              <a:rPr lang="en-US" i="1" dirty="0" smtClean="0">
                <a:solidFill>
                  <a:srgbClr val="660066"/>
                </a:solidFill>
              </a:rPr>
              <a:t> </a:t>
            </a:r>
            <a:r>
              <a:rPr lang="en-US" i="1" dirty="0">
                <a:solidFill>
                  <a:srgbClr val="660066"/>
                </a:solidFill>
              </a:rPr>
              <a:t>so loved.</a:t>
            </a:r>
            <a:r>
              <a:rPr lang="en-US" i="1" dirty="0" smtClean="0">
                <a:solidFill>
                  <a:srgbClr val="660066"/>
                </a:solidFill>
              </a:rPr>
              <a:t>”  </a:t>
            </a:r>
            <a:r>
              <a:rPr lang="en-US" i="1" dirty="0">
                <a:solidFill>
                  <a:srgbClr val="660066"/>
                </a:solidFill>
              </a:rPr>
              <a:t>-</a:t>
            </a:r>
            <a:r>
              <a:rPr lang="en-US" i="1" dirty="0" smtClean="0">
                <a:solidFill>
                  <a:srgbClr val="660066"/>
                </a:solidFill>
              </a:rPr>
              <a:t>Dustin</a:t>
            </a:r>
            <a:endParaRPr lang="en-US" dirty="0">
              <a:solidFill>
                <a:srgbClr val="660066"/>
              </a:solidFill>
            </a:endParaRPr>
          </a:p>
          <a:p>
            <a:r>
              <a:rPr lang="en-US" sz="1600" i="1" dirty="0"/>
              <a:t> </a:t>
            </a:r>
            <a:endParaRPr lang="en-US" sz="1600" dirty="0"/>
          </a:p>
          <a:p>
            <a:r>
              <a:rPr lang="en-US" sz="1600" b="1" dirty="0" smtClean="0"/>
              <a:t>Care</a:t>
            </a:r>
            <a:r>
              <a:rPr lang="en-US" sz="1600" dirty="0"/>
              <a:t>:</a:t>
            </a:r>
          </a:p>
          <a:p>
            <a:r>
              <a:rPr lang="en-US" i="1" dirty="0">
                <a:solidFill>
                  <a:srgbClr val="660066"/>
                </a:solidFill>
              </a:rPr>
              <a:t> </a:t>
            </a:r>
            <a:r>
              <a:rPr lang="en-US" i="1" dirty="0">
                <a:solidFill>
                  <a:srgbClr val="660066"/>
                </a:solidFill>
              </a:rPr>
              <a:t>“...I roll into main camp and say, “Food! Come and get it!” You know? That’s how we do it out here. When we have fat findings, we share them. We take care of each other cause no one else will.</a:t>
            </a:r>
            <a:r>
              <a:rPr lang="en-US" i="1" dirty="0" smtClean="0">
                <a:solidFill>
                  <a:srgbClr val="660066"/>
                </a:solidFill>
              </a:rPr>
              <a:t>”  -Carl </a:t>
            </a:r>
            <a:endParaRPr lang="en-US" dirty="0">
              <a:solidFill>
                <a:srgbClr val="660066"/>
              </a:solidFill>
            </a:endParaRPr>
          </a:p>
          <a:p>
            <a:endParaRPr lang="en-US" sz="1600" dirty="0"/>
          </a:p>
          <a:p>
            <a:r>
              <a:rPr lang="en-US" sz="1600" dirty="0"/>
              <a:t>C</a:t>
            </a:r>
            <a:r>
              <a:rPr lang="en-US" sz="1600" dirty="0" smtClean="0"/>
              <a:t>ommunity</a:t>
            </a:r>
            <a:r>
              <a:rPr lang="en-US" sz="1600" dirty="0"/>
              <a:t>-driven care through health promotion activities was shown to be central to the fabric of the </a:t>
            </a:r>
            <a:r>
              <a:rPr lang="en-US" sz="1600" dirty="0" smtClean="0"/>
              <a:t>Island. This network </a:t>
            </a:r>
            <a:r>
              <a:rPr lang="en-US" sz="1600" dirty="0"/>
              <a:t>of care includes actions as well as shared knowledge </a:t>
            </a:r>
            <a:r>
              <a:rPr lang="en-US" sz="1600" dirty="0" smtClean="0"/>
              <a:t>of health access points. </a:t>
            </a:r>
            <a:r>
              <a:rPr lang="en-US" sz="1600" dirty="0"/>
              <a:t>T</a:t>
            </a:r>
            <a:r>
              <a:rPr lang="en-US" sz="1600" dirty="0" smtClean="0"/>
              <a:t>his non-traditional </a:t>
            </a:r>
            <a:r>
              <a:rPr lang="en-US" sz="1600" dirty="0"/>
              <a:t>network of care has grown out of need for self-sufficiency and </a:t>
            </a:r>
            <a:r>
              <a:rPr lang="en-US" sz="1600" dirty="0" smtClean="0"/>
              <a:t>to preserve dignity</a:t>
            </a:r>
            <a:r>
              <a:rPr lang="en-US" sz="1600" dirty="0"/>
              <a:t>. </a:t>
            </a:r>
          </a:p>
          <a:p>
            <a:r>
              <a:rPr lang="en-US" sz="1600" dirty="0"/>
              <a:t> </a:t>
            </a:r>
          </a:p>
          <a:p>
            <a:r>
              <a:rPr lang="en-US" i="1" dirty="0" smtClean="0">
                <a:solidFill>
                  <a:srgbClr val="660066"/>
                </a:solidFill>
              </a:rPr>
              <a:t>“I </a:t>
            </a:r>
            <a:r>
              <a:rPr lang="en-US" i="1" dirty="0">
                <a:solidFill>
                  <a:srgbClr val="660066"/>
                </a:solidFill>
              </a:rPr>
              <a:t>don’t care if I don’t like you, if you need something</a:t>
            </a:r>
            <a:r>
              <a:rPr lang="en-US" i="1">
                <a:solidFill>
                  <a:srgbClr val="660066"/>
                </a:solidFill>
              </a:rPr>
              <a:t>, </a:t>
            </a:r>
            <a:r>
              <a:rPr lang="en-US" i="1" smtClean="0">
                <a:solidFill>
                  <a:srgbClr val="660066"/>
                </a:solidFill>
              </a:rPr>
              <a:t>I’ll </a:t>
            </a:r>
            <a:r>
              <a:rPr lang="en-US" i="1" dirty="0">
                <a:solidFill>
                  <a:srgbClr val="660066"/>
                </a:solidFill>
              </a:rPr>
              <a:t>help you.</a:t>
            </a:r>
            <a:r>
              <a:rPr lang="en-US" i="1" smtClean="0">
                <a:solidFill>
                  <a:srgbClr val="660066"/>
                </a:solidFill>
              </a:rPr>
              <a:t>”  -Dee</a:t>
            </a:r>
            <a:endParaRPr lang="en-US" sz="1600" dirty="0"/>
          </a:p>
          <a:p>
            <a:pPr lvl="0"/>
            <a:endParaRPr lang="en-US" sz="1600" dirty="0" smtClean="0"/>
          </a:p>
          <a:p>
            <a:pPr lvl="0"/>
            <a:r>
              <a:rPr lang="en-US" sz="1600" b="1" dirty="0"/>
              <a:t>Leadership</a:t>
            </a:r>
            <a:r>
              <a:rPr lang="en-US" sz="1600" dirty="0"/>
              <a:t>:</a:t>
            </a:r>
          </a:p>
          <a:p>
            <a:r>
              <a:rPr lang="en-US" i="1" dirty="0">
                <a:solidFill>
                  <a:srgbClr val="660066"/>
                </a:solidFill>
              </a:rPr>
              <a:t>“…the thing to come out into the community is a cool thing, but I think you should always make sure that you have one of your--what I’m getting--one of the people that are in the community, and make them a part of your team. I think that’s the only way…” </a:t>
            </a:r>
            <a:r>
              <a:rPr lang="en-US" i="1" dirty="0" smtClean="0">
                <a:solidFill>
                  <a:srgbClr val="660066"/>
                </a:solidFill>
              </a:rPr>
              <a:t> -Wanda</a:t>
            </a:r>
          </a:p>
          <a:p>
            <a:endParaRPr lang="en-US" sz="1600" dirty="0" smtClean="0"/>
          </a:p>
          <a:p>
            <a:r>
              <a:rPr lang="en-US" sz="1600" dirty="0" smtClean="0"/>
              <a:t>Shared leadership with community members allowed </a:t>
            </a:r>
            <a:r>
              <a:rPr lang="en-US" sz="1600" dirty="0"/>
              <a:t>for more focused interaction and collaboration with </a:t>
            </a:r>
            <a:r>
              <a:rPr lang="en-US" sz="1600" dirty="0" smtClean="0"/>
              <a:t>health care providers. This facilitated </a:t>
            </a:r>
            <a:r>
              <a:rPr lang="en-US" sz="1600" dirty="0"/>
              <a:t>a co-learning process in which Island community members were empowered to define their </a:t>
            </a:r>
            <a:r>
              <a:rPr lang="en-US" sz="1600" dirty="0" smtClean="0"/>
              <a:t>own needs </a:t>
            </a:r>
            <a:r>
              <a:rPr lang="en-US" sz="1600" dirty="0"/>
              <a:t>and </a:t>
            </a:r>
            <a:r>
              <a:rPr lang="en-US" sz="1600" dirty="0" smtClean="0"/>
              <a:t>strengths and develop solutions from their lived experiences.    </a:t>
            </a:r>
            <a:endParaRPr lang="en-US" sz="1600" dirty="0"/>
          </a:p>
          <a:p>
            <a:endParaRPr lang="en-US" dirty="0">
              <a:solidFill>
                <a:srgbClr val="660066"/>
              </a:solidFill>
            </a:endParaRPr>
          </a:p>
          <a:p>
            <a:endParaRPr lang="en-US" dirty="0" smtClean="0">
              <a:solidFill>
                <a:srgbClr val="660066"/>
              </a:solidFill>
            </a:endParaRPr>
          </a:p>
          <a:p>
            <a:endParaRPr lang="en-US" dirty="0">
              <a:solidFill>
                <a:srgbClr val="660066"/>
              </a:solidFill>
            </a:endParaRPr>
          </a:p>
        </p:txBody>
      </p:sp>
      <p:sp>
        <p:nvSpPr>
          <p:cNvPr id="9" name="Text Placeholder 8"/>
          <p:cNvSpPr>
            <a:spLocks noGrp="1"/>
          </p:cNvSpPr>
          <p:nvPr>
            <p:ph type="body" sz="quarter" idx="24"/>
          </p:nvPr>
        </p:nvSpPr>
        <p:spPr/>
        <p:txBody>
          <a:bodyPr/>
          <a:lstStyle/>
          <a:p>
            <a:r>
              <a:rPr lang="en-US" dirty="0" smtClean="0"/>
              <a:t>Results</a:t>
            </a:r>
            <a:endParaRPr lang="en-US" dirty="0"/>
          </a:p>
        </p:txBody>
      </p:sp>
      <p:sp>
        <p:nvSpPr>
          <p:cNvPr id="10" name="Text Placeholder 9"/>
          <p:cNvSpPr>
            <a:spLocks noGrp="1"/>
          </p:cNvSpPr>
          <p:nvPr>
            <p:ph type="body" sz="quarter" idx="25"/>
          </p:nvPr>
        </p:nvSpPr>
        <p:spPr/>
        <p:txBody>
          <a:bodyPr/>
          <a:lstStyle/>
          <a:p>
            <a:r>
              <a:rPr lang="en-US" dirty="0" smtClean="0"/>
              <a:t>Conclusions</a:t>
            </a:r>
            <a:endParaRPr lang="en-US" dirty="0"/>
          </a:p>
        </p:txBody>
      </p:sp>
      <p:sp>
        <p:nvSpPr>
          <p:cNvPr id="11" name="Text Placeholder 10"/>
          <p:cNvSpPr>
            <a:spLocks noGrp="1"/>
          </p:cNvSpPr>
          <p:nvPr>
            <p:ph type="body" sz="quarter" idx="26"/>
          </p:nvPr>
        </p:nvSpPr>
        <p:spPr>
          <a:xfrm>
            <a:off x="20572839" y="7709372"/>
            <a:ext cx="6279386" cy="8408267"/>
          </a:xfrm>
        </p:spPr>
        <p:txBody>
          <a:bodyPr/>
          <a:lstStyle/>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r>
              <a:rPr lang="en-US" dirty="0" smtClean="0"/>
              <a:t>National </a:t>
            </a:r>
            <a:r>
              <a:rPr lang="en-US" dirty="0"/>
              <a:t>Alliance to End Homelessness. 2016 State of Homelessness in America. . 2016:7</a:t>
            </a:r>
            <a:r>
              <a:rPr lang="en-US" dirty="0" smtClean="0"/>
              <a:t>.</a:t>
            </a:r>
          </a:p>
          <a:p>
            <a:pPr marL="342900" indent="-342900">
              <a:buAutoNum type="arabicPeriod"/>
            </a:pPr>
            <a:r>
              <a:rPr lang="en-US" dirty="0"/>
              <a:t>Sacramento Steps Forward. 2015 point-in-time homeless count report. . 2015</a:t>
            </a:r>
            <a:r>
              <a:rPr lang="en-US" dirty="0" smtClean="0"/>
              <a:t>.</a:t>
            </a:r>
          </a:p>
          <a:p>
            <a:pPr marL="342900" indent="-342900">
              <a:buAutoNum type="arabicPeriod"/>
            </a:pPr>
            <a:r>
              <a:rPr lang="en-US" dirty="0" err="1"/>
              <a:t>Tervalon</a:t>
            </a:r>
            <a:r>
              <a:rPr lang="en-US" dirty="0"/>
              <a:t> M, Murray-</a:t>
            </a:r>
            <a:r>
              <a:rPr lang="en-US" dirty="0" err="1"/>
              <a:t>García</a:t>
            </a:r>
            <a:r>
              <a:rPr lang="en-US" dirty="0"/>
              <a:t> J. Cultural humility versus cultural competence: A critical distinction in defining physician training outcomes in multicultural education. </a:t>
            </a:r>
            <a:r>
              <a:rPr lang="en-US" i="1" dirty="0"/>
              <a:t>J Health Care Poor Underserved</a:t>
            </a:r>
            <a:r>
              <a:rPr lang="en-US" dirty="0"/>
              <a:t>. 1998(2):117. </a:t>
            </a:r>
            <a:r>
              <a:rPr lang="en-US" dirty="0"/>
              <a:t> </a:t>
            </a:r>
            <a:endParaRPr lang="en-US" dirty="0" smtClean="0"/>
          </a:p>
          <a:p>
            <a:pPr marL="342900" indent="-342900">
              <a:buAutoNum type="arabicPeriod"/>
            </a:pPr>
            <a:r>
              <a:rPr lang="en-US" dirty="0"/>
              <a:t>Slim H, Thomson PR, Bennett O, Cross N. </a:t>
            </a:r>
            <a:r>
              <a:rPr lang="en-US" i="1" dirty="0"/>
              <a:t>Listening for a change : Oral testimony and community development. </a:t>
            </a:r>
            <a:r>
              <a:rPr lang="en-US" dirty="0"/>
              <a:t>Philadelphia, PA : New Society Publishers, c1995; 1995. </a:t>
            </a:r>
            <a:r>
              <a:rPr lang="en-US" dirty="0"/>
              <a:t> </a:t>
            </a:r>
            <a:endParaRPr lang="en-US" dirty="0" smtClean="0"/>
          </a:p>
          <a:p>
            <a:pPr marL="342900" indent="-342900">
              <a:buAutoNum type="arabicPeriod"/>
            </a:pPr>
            <a:r>
              <a:rPr lang="en-US" dirty="0" err="1"/>
              <a:t>Minkler</a:t>
            </a:r>
            <a:r>
              <a:rPr lang="en-US" dirty="0"/>
              <a:t> M. </a:t>
            </a:r>
            <a:r>
              <a:rPr lang="en-US" i="1" dirty="0"/>
              <a:t>Community organizing and community building for health and welfare.  </a:t>
            </a:r>
            <a:r>
              <a:rPr lang="en-US" dirty="0"/>
              <a:t>New Brunswick, N.J. : Rutgers University Press, c2012; 3rd </a:t>
            </a:r>
            <a:r>
              <a:rPr lang="en-US" dirty="0" err="1"/>
              <a:t>ed</a:t>
            </a:r>
            <a:r>
              <a:rPr lang="en-US" dirty="0"/>
              <a:t>; 2012. </a:t>
            </a:r>
            <a:r>
              <a:rPr lang="en-US" dirty="0"/>
              <a:t> </a:t>
            </a:r>
            <a:endParaRPr lang="en-US" dirty="0" smtClean="0"/>
          </a:p>
          <a:p>
            <a:pPr marL="342900" indent="-342900">
              <a:buAutoNum type="arabicPeriod"/>
            </a:pPr>
            <a:endParaRPr lang="en-US" dirty="0"/>
          </a:p>
          <a:p>
            <a:pPr marL="342900" indent="-342900">
              <a:buAutoNum type="arabicPeriod"/>
            </a:pPr>
            <a:endParaRPr lang="en-US" dirty="0"/>
          </a:p>
          <a:p>
            <a:endParaRPr lang="en-US" dirty="0"/>
          </a:p>
        </p:txBody>
      </p:sp>
      <p:sp>
        <p:nvSpPr>
          <p:cNvPr id="12" name="Text Placeholder 11"/>
          <p:cNvSpPr>
            <a:spLocks noGrp="1"/>
          </p:cNvSpPr>
          <p:nvPr>
            <p:ph type="body" sz="quarter" idx="27"/>
          </p:nvPr>
        </p:nvSpPr>
        <p:spPr>
          <a:xfrm>
            <a:off x="20513855" y="12281378"/>
            <a:ext cx="6287661" cy="382517"/>
          </a:xfrm>
        </p:spPr>
        <p:txBody>
          <a:bodyPr/>
          <a:lstStyle/>
          <a:p>
            <a:r>
              <a:rPr lang="en-US" dirty="0" smtClean="0"/>
              <a:t>References</a:t>
            </a:r>
            <a:endParaRPr lang="en-US" dirty="0"/>
          </a:p>
        </p:txBody>
      </p:sp>
      <p:sp>
        <p:nvSpPr>
          <p:cNvPr id="15" name="Text Placeholder 14"/>
          <p:cNvSpPr>
            <a:spLocks noGrp="1"/>
          </p:cNvSpPr>
          <p:nvPr>
            <p:ph type="body" sz="quarter" idx="107"/>
          </p:nvPr>
        </p:nvSpPr>
        <p:spPr/>
        <p:txBody>
          <a:bodyPr/>
          <a:lstStyle/>
          <a:p>
            <a:endParaRPr lang="en-US"/>
          </a:p>
        </p:txBody>
      </p:sp>
      <p:sp>
        <p:nvSpPr>
          <p:cNvPr id="16" name="Text Placeholder 15"/>
          <p:cNvSpPr>
            <a:spLocks noGrp="1"/>
          </p:cNvSpPr>
          <p:nvPr>
            <p:ph type="body" sz="quarter" idx="116"/>
          </p:nvPr>
        </p:nvSpPr>
        <p:spPr/>
        <p:txBody>
          <a:bodyPr/>
          <a:lstStyle/>
          <a:p>
            <a:endParaRPr lang="en-US"/>
          </a:p>
        </p:txBody>
      </p:sp>
      <p:sp>
        <p:nvSpPr>
          <p:cNvPr id="17" name="Text Placeholder 16"/>
          <p:cNvSpPr>
            <a:spLocks noGrp="1"/>
          </p:cNvSpPr>
          <p:nvPr>
            <p:ph type="body" sz="quarter" idx="117"/>
          </p:nvPr>
        </p:nvSpPr>
        <p:spPr/>
        <p:txBody>
          <a:bodyPr/>
          <a:lstStyle/>
          <a:p>
            <a:endParaRPr lang="en-US"/>
          </a:p>
        </p:txBody>
      </p:sp>
      <p:sp>
        <p:nvSpPr>
          <p:cNvPr id="18" name="Text Placeholder 17"/>
          <p:cNvSpPr>
            <a:spLocks noGrp="1"/>
          </p:cNvSpPr>
          <p:nvPr>
            <p:ph type="body" sz="quarter" idx="118"/>
          </p:nvPr>
        </p:nvSpPr>
        <p:spPr/>
        <p:txBody>
          <a:bodyPr/>
          <a:lstStyle/>
          <a:p>
            <a:endParaRPr lang="en-US"/>
          </a:p>
        </p:txBody>
      </p:sp>
      <p:sp>
        <p:nvSpPr>
          <p:cNvPr id="19" name="Text Placeholder 18"/>
          <p:cNvSpPr>
            <a:spLocks noGrp="1"/>
          </p:cNvSpPr>
          <p:nvPr>
            <p:ph type="body" sz="quarter" idx="119"/>
          </p:nvPr>
        </p:nvSpPr>
        <p:spPr/>
        <p:txBody>
          <a:bodyPr/>
          <a:lstStyle/>
          <a:p>
            <a:endParaRPr lang="en-US"/>
          </a:p>
        </p:txBody>
      </p:sp>
      <p:sp>
        <p:nvSpPr>
          <p:cNvPr id="20" name="Text Placeholder 19"/>
          <p:cNvSpPr>
            <a:spLocks noGrp="1"/>
          </p:cNvSpPr>
          <p:nvPr>
            <p:ph type="body" sz="quarter" idx="120"/>
          </p:nvPr>
        </p:nvSpPr>
        <p:spPr/>
        <p:txBody>
          <a:bodyPr/>
          <a:lstStyle/>
          <a:p>
            <a:endParaRPr lang="en-US"/>
          </a:p>
        </p:txBody>
      </p:sp>
      <p:sp>
        <p:nvSpPr>
          <p:cNvPr id="21" name="Text Placeholder 20"/>
          <p:cNvSpPr>
            <a:spLocks noGrp="1"/>
          </p:cNvSpPr>
          <p:nvPr>
            <p:ph type="body" sz="quarter" idx="121"/>
          </p:nvPr>
        </p:nvSpPr>
        <p:spPr/>
        <p:txBody>
          <a:bodyPr/>
          <a:lstStyle/>
          <a:p>
            <a:endParaRPr lang="en-US"/>
          </a:p>
        </p:txBody>
      </p:sp>
      <p:sp>
        <p:nvSpPr>
          <p:cNvPr id="22" name="Text Placeholder 21"/>
          <p:cNvSpPr>
            <a:spLocks noGrp="1"/>
          </p:cNvSpPr>
          <p:nvPr>
            <p:ph type="body" sz="quarter" idx="122"/>
          </p:nvPr>
        </p:nvSpPr>
        <p:spPr/>
        <p:txBody>
          <a:bodyPr/>
          <a:lstStyle/>
          <a:p>
            <a:endParaRPr lang="en-US"/>
          </a:p>
        </p:txBody>
      </p:sp>
      <p:sp>
        <p:nvSpPr>
          <p:cNvPr id="23" name="Text Placeholder 22"/>
          <p:cNvSpPr>
            <a:spLocks noGrp="1"/>
          </p:cNvSpPr>
          <p:nvPr>
            <p:ph type="body" sz="quarter" idx="123"/>
          </p:nvPr>
        </p:nvSpPr>
        <p:spPr/>
        <p:txBody>
          <a:bodyPr/>
          <a:lstStyle/>
          <a:p>
            <a:endParaRPr lang="en-US"/>
          </a:p>
        </p:txBody>
      </p:sp>
      <p:sp>
        <p:nvSpPr>
          <p:cNvPr id="24" name="Text Placeholder 23"/>
          <p:cNvSpPr>
            <a:spLocks noGrp="1"/>
          </p:cNvSpPr>
          <p:nvPr>
            <p:ph type="body" sz="quarter" idx="124"/>
          </p:nvPr>
        </p:nvSpPr>
        <p:spPr/>
        <p:txBody>
          <a:bodyPr/>
          <a:lstStyle/>
          <a:p>
            <a:endParaRPr lang="en-US"/>
          </a:p>
        </p:txBody>
      </p:sp>
      <p:sp>
        <p:nvSpPr>
          <p:cNvPr id="25" name="Text Placeholder 24"/>
          <p:cNvSpPr>
            <a:spLocks noGrp="1"/>
          </p:cNvSpPr>
          <p:nvPr>
            <p:ph type="body" sz="quarter" idx="125"/>
          </p:nvPr>
        </p:nvSpPr>
        <p:spPr/>
        <p:txBody>
          <a:bodyPr/>
          <a:lstStyle/>
          <a:p>
            <a:endParaRPr lang="en-US" dirty="0"/>
          </a:p>
        </p:txBody>
      </p:sp>
      <p:pic>
        <p:nvPicPr>
          <p:cNvPr id="60" name="Picture Placeholder 59"/>
          <p:cNvPicPr>
            <a:picLocks noGrp="1" noChangeAspect="1"/>
          </p:cNvPicPr>
          <p:nvPr>
            <p:ph type="pic" sz="quarter" idx="115"/>
          </p:nvPr>
        </p:nvPicPr>
        <p:blipFill>
          <a:blip r:embed="rId3"/>
          <a:srcRect t="7263" b="7263"/>
          <a:stretch>
            <a:fillRect/>
          </a:stretch>
        </p:blipFill>
        <p:spPr/>
      </p:pic>
      <p:pic>
        <p:nvPicPr>
          <p:cNvPr id="63" name="Picture Placeholder 62"/>
          <p:cNvPicPr>
            <a:picLocks noGrp="1" noChangeAspect="1"/>
          </p:cNvPicPr>
          <p:nvPr>
            <p:ph type="pic" sz="quarter" idx="126"/>
          </p:nvPr>
        </p:nvPicPr>
        <p:blipFill>
          <a:blip r:embed="rId4"/>
          <a:srcRect l="20599" r="20599"/>
          <a:stretch>
            <a:fillRect/>
          </a:stretch>
        </p:blipFill>
        <p:spPr/>
      </p:pic>
      <p:sp>
        <p:nvSpPr>
          <p:cNvPr id="28" name="Picture Placeholder 27"/>
          <p:cNvSpPr>
            <a:spLocks noGrp="1"/>
          </p:cNvSpPr>
          <p:nvPr>
            <p:ph type="pic" sz="quarter" idx="127"/>
          </p:nvPr>
        </p:nvSpPr>
        <p:spPr/>
      </p:sp>
      <p:sp>
        <p:nvSpPr>
          <p:cNvPr id="29" name="Picture Placeholder 28"/>
          <p:cNvSpPr>
            <a:spLocks noGrp="1"/>
          </p:cNvSpPr>
          <p:nvPr>
            <p:ph type="pic" sz="quarter" idx="128"/>
          </p:nvPr>
        </p:nvSpPr>
        <p:spPr/>
      </p:sp>
      <p:sp>
        <p:nvSpPr>
          <p:cNvPr id="30" name="Picture Placeholder 29"/>
          <p:cNvSpPr>
            <a:spLocks noGrp="1"/>
          </p:cNvSpPr>
          <p:nvPr>
            <p:ph type="pic" sz="quarter" idx="129"/>
          </p:nvPr>
        </p:nvSpPr>
        <p:spPr/>
      </p:sp>
      <p:pic>
        <p:nvPicPr>
          <p:cNvPr id="68" name="Picture Placeholder 67" descr="thumb_IMG_1989_1024.jpg"/>
          <p:cNvPicPr>
            <a:picLocks noGrp="1" noChangeAspect="1"/>
          </p:cNvPicPr>
          <p:nvPr>
            <p:ph type="pic" sz="quarter" idx="130"/>
          </p:nvPr>
        </p:nvPicPr>
        <p:blipFill>
          <a:blip r:embed="rId5" cstate="print">
            <a:extLst>
              <a:ext uri="{28A0092B-C50C-407E-A947-70E740481C1C}">
                <a14:useLocalDpi xmlns:a14="http://schemas.microsoft.com/office/drawing/2010/main" val="0"/>
              </a:ext>
            </a:extLst>
          </a:blip>
          <a:srcRect t="7263" b="7263"/>
          <a:stretch>
            <a:fillRect/>
          </a:stretch>
        </p:blipFill>
        <p:spPr>
          <a:xfrm>
            <a:off x="23769638" y="10221631"/>
            <a:ext cx="2645230" cy="1696247"/>
          </a:xfrm>
        </p:spPr>
      </p:pic>
      <p:pic>
        <p:nvPicPr>
          <p:cNvPr id="67" name="Picture Placeholder 66" descr="thumb_IMG_4047_1024.jpg"/>
          <p:cNvPicPr>
            <a:picLocks noGrp="1" noChangeAspect="1"/>
          </p:cNvPicPr>
          <p:nvPr>
            <p:ph type="pic" sz="quarter" idx="131"/>
          </p:nvPr>
        </p:nvPicPr>
        <p:blipFill>
          <a:blip r:embed="rId6" cstate="print">
            <a:extLst>
              <a:ext uri="{28A0092B-C50C-407E-A947-70E740481C1C}">
                <a14:useLocalDpi xmlns:a14="http://schemas.microsoft.com/office/drawing/2010/main" val="0"/>
              </a:ext>
            </a:extLst>
          </a:blip>
          <a:srcRect t="7263" b="7263"/>
          <a:stretch>
            <a:fillRect/>
          </a:stretch>
        </p:blipFill>
        <p:spPr>
          <a:xfrm>
            <a:off x="20763707" y="10221631"/>
            <a:ext cx="2645230" cy="1696247"/>
          </a:xfrm>
        </p:spPr>
      </p:pic>
      <p:pic>
        <p:nvPicPr>
          <p:cNvPr id="66" name="Picture Placeholder 65" descr="thumb_IMG_3472_1024.jpg"/>
          <p:cNvPicPr>
            <a:picLocks noGrp="1" noChangeAspect="1"/>
          </p:cNvPicPr>
          <p:nvPr>
            <p:ph type="pic" sz="quarter" idx="132"/>
          </p:nvPr>
        </p:nvPicPr>
        <p:blipFill>
          <a:blip r:embed="rId7" cstate="print">
            <a:extLst>
              <a:ext uri="{28A0092B-C50C-407E-A947-70E740481C1C}">
                <a14:useLocalDpi xmlns:a14="http://schemas.microsoft.com/office/drawing/2010/main" val="0"/>
              </a:ext>
            </a:extLst>
          </a:blip>
          <a:srcRect t="7263" b="7263"/>
          <a:stretch>
            <a:fillRect/>
          </a:stretch>
        </p:blipFill>
        <p:spPr>
          <a:xfrm>
            <a:off x="23769638" y="8231438"/>
            <a:ext cx="2645230" cy="1696247"/>
          </a:xfrm>
        </p:spPr>
      </p:pic>
      <p:pic>
        <p:nvPicPr>
          <p:cNvPr id="65" name="Picture Placeholder 64" descr="thumb_IMG_4267_1024.jpg"/>
          <p:cNvPicPr>
            <a:picLocks noGrp="1" noChangeAspect="1"/>
          </p:cNvPicPr>
          <p:nvPr>
            <p:ph type="pic" sz="quarter" idx="133"/>
          </p:nvPr>
        </p:nvPicPr>
        <p:blipFill>
          <a:blip r:embed="rId8" cstate="print">
            <a:extLst>
              <a:ext uri="{28A0092B-C50C-407E-A947-70E740481C1C}">
                <a14:useLocalDpi xmlns:a14="http://schemas.microsoft.com/office/drawing/2010/main" val="0"/>
              </a:ext>
            </a:extLst>
          </a:blip>
          <a:srcRect t="7263" b="7263"/>
          <a:stretch>
            <a:fillRect/>
          </a:stretch>
        </p:blipFill>
        <p:spPr>
          <a:xfrm>
            <a:off x="20763707" y="8231438"/>
            <a:ext cx="2645230" cy="1696247"/>
          </a:xfrm>
        </p:spPr>
      </p:pic>
      <p:sp>
        <p:nvSpPr>
          <p:cNvPr id="36" name="Text Placeholder 35"/>
          <p:cNvSpPr>
            <a:spLocks noGrp="1"/>
          </p:cNvSpPr>
          <p:nvPr>
            <p:ph type="body" sz="quarter" idx="136"/>
          </p:nvPr>
        </p:nvSpPr>
        <p:spPr/>
        <p:txBody>
          <a:bodyPr/>
          <a:lstStyle/>
          <a:p>
            <a:endParaRPr lang="en-US"/>
          </a:p>
        </p:txBody>
      </p:sp>
      <p:sp>
        <p:nvSpPr>
          <p:cNvPr id="37" name="Text Placeholder 36"/>
          <p:cNvSpPr>
            <a:spLocks noGrp="1"/>
          </p:cNvSpPr>
          <p:nvPr>
            <p:ph type="body" sz="quarter" idx="137"/>
          </p:nvPr>
        </p:nvSpPr>
        <p:spPr/>
        <p:txBody>
          <a:bodyPr/>
          <a:lstStyle/>
          <a:p>
            <a:endParaRPr lang="en-US"/>
          </a:p>
        </p:txBody>
      </p:sp>
      <p:sp>
        <p:nvSpPr>
          <p:cNvPr id="38" name="Text Placeholder 37"/>
          <p:cNvSpPr>
            <a:spLocks noGrp="1"/>
          </p:cNvSpPr>
          <p:nvPr>
            <p:ph type="body" sz="quarter" idx="138"/>
          </p:nvPr>
        </p:nvSpPr>
        <p:spPr/>
        <p:txBody>
          <a:bodyPr/>
          <a:lstStyle/>
          <a:p>
            <a:endParaRPr lang="en-US"/>
          </a:p>
        </p:txBody>
      </p:sp>
      <p:sp>
        <p:nvSpPr>
          <p:cNvPr id="39" name="Text Placeholder 38"/>
          <p:cNvSpPr>
            <a:spLocks noGrp="1"/>
          </p:cNvSpPr>
          <p:nvPr>
            <p:ph type="body" sz="quarter" idx="139"/>
          </p:nvPr>
        </p:nvSpPr>
        <p:spPr/>
        <p:txBody>
          <a:bodyPr/>
          <a:lstStyle/>
          <a:p>
            <a:endParaRPr lang="en-US"/>
          </a:p>
        </p:txBody>
      </p:sp>
      <p:sp>
        <p:nvSpPr>
          <p:cNvPr id="40" name="Text Placeholder 39"/>
          <p:cNvSpPr>
            <a:spLocks noGrp="1"/>
          </p:cNvSpPr>
          <p:nvPr>
            <p:ph type="body" sz="quarter" idx="140"/>
          </p:nvPr>
        </p:nvSpPr>
        <p:spPr/>
        <p:txBody>
          <a:bodyPr/>
          <a:lstStyle/>
          <a:p>
            <a:endParaRPr lang="en-US"/>
          </a:p>
        </p:txBody>
      </p:sp>
      <p:sp>
        <p:nvSpPr>
          <p:cNvPr id="41" name="Text Placeholder 40"/>
          <p:cNvSpPr>
            <a:spLocks noGrp="1"/>
          </p:cNvSpPr>
          <p:nvPr>
            <p:ph type="body" sz="quarter" idx="141"/>
          </p:nvPr>
        </p:nvSpPr>
        <p:spPr/>
        <p:txBody>
          <a:bodyPr/>
          <a:lstStyle/>
          <a:p>
            <a:endParaRPr lang="en-US"/>
          </a:p>
        </p:txBody>
      </p:sp>
      <p:sp>
        <p:nvSpPr>
          <p:cNvPr id="42" name="Text Placeholder 41"/>
          <p:cNvSpPr>
            <a:spLocks noGrp="1"/>
          </p:cNvSpPr>
          <p:nvPr>
            <p:ph type="body" sz="quarter" idx="142"/>
          </p:nvPr>
        </p:nvSpPr>
        <p:spPr/>
        <p:txBody>
          <a:bodyPr/>
          <a:lstStyle/>
          <a:p>
            <a:endParaRPr lang="en-US"/>
          </a:p>
        </p:txBody>
      </p:sp>
      <p:sp>
        <p:nvSpPr>
          <p:cNvPr id="43" name="Text Placeholder 42"/>
          <p:cNvSpPr>
            <a:spLocks noGrp="1"/>
          </p:cNvSpPr>
          <p:nvPr>
            <p:ph type="body" sz="quarter" idx="143"/>
          </p:nvPr>
        </p:nvSpPr>
        <p:spPr/>
        <p:txBody>
          <a:bodyPr/>
          <a:lstStyle/>
          <a:p>
            <a:endParaRPr lang="en-US"/>
          </a:p>
        </p:txBody>
      </p:sp>
      <p:sp>
        <p:nvSpPr>
          <p:cNvPr id="44" name="Text Placeholder 43"/>
          <p:cNvSpPr>
            <a:spLocks noGrp="1"/>
          </p:cNvSpPr>
          <p:nvPr>
            <p:ph type="body" sz="quarter" idx="144"/>
          </p:nvPr>
        </p:nvSpPr>
        <p:spPr/>
        <p:txBody>
          <a:bodyPr/>
          <a:lstStyle/>
          <a:p>
            <a:endParaRPr lang="en-US"/>
          </a:p>
        </p:txBody>
      </p:sp>
      <p:sp>
        <p:nvSpPr>
          <p:cNvPr id="45" name="Text Placeholder 44"/>
          <p:cNvSpPr>
            <a:spLocks noGrp="1"/>
          </p:cNvSpPr>
          <p:nvPr>
            <p:ph type="body" sz="quarter" idx="145"/>
          </p:nvPr>
        </p:nvSpPr>
        <p:spPr/>
        <p:txBody>
          <a:bodyPr/>
          <a:lstStyle/>
          <a:p>
            <a:endParaRPr lang="en-US"/>
          </a:p>
        </p:txBody>
      </p:sp>
      <p:sp>
        <p:nvSpPr>
          <p:cNvPr id="46" name="Text Placeholder 45"/>
          <p:cNvSpPr>
            <a:spLocks noGrp="1"/>
          </p:cNvSpPr>
          <p:nvPr>
            <p:ph type="body" sz="quarter" idx="146"/>
          </p:nvPr>
        </p:nvSpPr>
        <p:spPr/>
        <p:txBody>
          <a:bodyPr/>
          <a:lstStyle/>
          <a:p>
            <a:endParaRPr lang="en-US"/>
          </a:p>
        </p:txBody>
      </p:sp>
      <p:sp>
        <p:nvSpPr>
          <p:cNvPr id="47" name="Text Placeholder 46"/>
          <p:cNvSpPr>
            <a:spLocks noGrp="1"/>
          </p:cNvSpPr>
          <p:nvPr>
            <p:ph type="body" sz="quarter" idx="147"/>
          </p:nvPr>
        </p:nvSpPr>
        <p:spPr/>
        <p:txBody>
          <a:bodyPr/>
          <a:lstStyle/>
          <a:p>
            <a:endParaRPr lang="en-US"/>
          </a:p>
        </p:txBody>
      </p:sp>
      <p:sp>
        <p:nvSpPr>
          <p:cNvPr id="48" name="Text Placeholder 47"/>
          <p:cNvSpPr>
            <a:spLocks noGrp="1"/>
          </p:cNvSpPr>
          <p:nvPr>
            <p:ph type="body" sz="quarter" idx="148"/>
          </p:nvPr>
        </p:nvSpPr>
        <p:spPr/>
        <p:txBody>
          <a:bodyPr/>
          <a:lstStyle/>
          <a:p>
            <a:endParaRPr lang="en-US"/>
          </a:p>
        </p:txBody>
      </p:sp>
      <p:sp>
        <p:nvSpPr>
          <p:cNvPr id="49" name="Text Placeholder 48"/>
          <p:cNvSpPr>
            <a:spLocks noGrp="1"/>
          </p:cNvSpPr>
          <p:nvPr>
            <p:ph type="body" sz="quarter" idx="149"/>
          </p:nvPr>
        </p:nvSpPr>
        <p:spPr/>
        <p:txBody>
          <a:bodyPr/>
          <a:lstStyle/>
          <a:p>
            <a:endParaRPr lang="en-US" dirty="0"/>
          </a:p>
        </p:txBody>
      </p:sp>
      <p:sp>
        <p:nvSpPr>
          <p:cNvPr id="50" name="Text Placeholder 49"/>
          <p:cNvSpPr>
            <a:spLocks noGrp="1"/>
          </p:cNvSpPr>
          <p:nvPr>
            <p:ph type="body" sz="quarter" idx="150"/>
          </p:nvPr>
        </p:nvSpPr>
        <p:spPr>
          <a:xfrm>
            <a:off x="3662362" y="1249599"/>
            <a:ext cx="20107276" cy="598230"/>
          </a:xfrm>
        </p:spPr>
        <p:txBody>
          <a:bodyPr>
            <a:normAutofit lnSpcReduction="10000"/>
          </a:bodyPr>
          <a:lstStyle/>
          <a:p>
            <a:r>
              <a:rPr lang="en-US" dirty="0"/>
              <a:t>Crister Brady, </a:t>
            </a:r>
            <a:r>
              <a:rPr lang="en-US" dirty="0" smtClean="0"/>
              <a:t>MPH, Dee Marie Chavez, </a:t>
            </a:r>
            <a:r>
              <a:rPr lang="en-US" dirty="0"/>
              <a:t>and W. Suzanne </a:t>
            </a:r>
            <a:r>
              <a:rPr lang="en-US" dirty="0" err="1"/>
              <a:t>Eidson</a:t>
            </a:r>
            <a:r>
              <a:rPr lang="en-US" dirty="0"/>
              <a:t>-Ton, MD, MS </a:t>
            </a:r>
          </a:p>
          <a:p>
            <a:endParaRPr lang="en-US" dirty="0"/>
          </a:p>
        </p:txBody>
      </p:sp>
      <p:sp>
        <p:nvSpPr>
          <p:cNvPr id="51" name="Text Placeholder 50"/>
          <p:cNvSpPr>
            <a:spLocks noGrp="1"/>
          </p:cNvSpPr>
          <p:nvPr>
            <p:ph type="body" sz="quarter" idx="184"/>
          </p:nvPr>
        </p:nvSpPr>
        <p:spPr>
          <a:xfrm>
            <a:off x="3662362" y="1778223"/>
            <a:ext cx="20107276" cy="634555"/>
          </a:xfrm>
        </p:spPr>
        <p:txBody>
          <a:bodyPr/>
          <a:lstStyle/>
          <a:p>
            <a:r>
              <a:rPr lang="en-US" dirty="0" smtClean="0"/>
              <a:t>University of California Davis School of Medicine</a:t>
            </a:r>
            <a:endParaRPr lang="en-US" dirty="0"/>
          </a:p>
        </p:txBody>
      </p:sp>
      <p:sp>
        <p:nvSpPr>
          <p:cNvPr id="52" name="Text Placeholder 51"/>
          <p:cNvSpPr>
            <a:spLocks noGrp="1"/>
          </p:cNvSpPr>
          <p:nvPr>
            <p:ph type="body" sz="quarter" idx="185"/>
          </p:nvPr>
        </p:nvSpPr>
        <p:spPr>
          <a:xfrm>
            <a:off x="3662362" y="137233"/>
            <a:ext cx="20107276" cy="1112366"/>
          </a:xfrm>
        </p:spPr>
        <p:txBody>
          <a:bodyPr>
            <a:normAutofit fontScale="77500" lnSpcReduction="20000"/>
          </a:bodyPr>
          <a:lstStyle/>
          <a:p>
            <a:r>
              <a:rPr lang="en-US" b="1" dirty="0" smtClean="0"/>
              <a:t>Lessons From the Island: </a:t>
            </a:r>
          </a:p>
          <a:p>
            <a:r>
              <a:rPr lang="en-US" b="1" dirty="0" smtClean="0"/>
              <a:t>Shared Leadership for Health </a:t>
            </a:r>
            <a:r>
              <a:rPr lang="en-US" b="1" dirty="0" smtClean="0"/>
              <a:t>with</a:t>
            </a:r>
            <a:r>
              <a:rPr lang="en-US" b="1" dirty="0" smtClean="0"/>
              <a:t> Communities </a:t>
            </a:r>
            <a:r>
              <a:rPr lang="en-US" b="1" dirty="0" smtClean="0"/>
              <a:t>E</a:t>
            </a:r>
            <a:r>
              <a:rPr lang="en-US" b="1" dirty="0" smtClean="0"/>
              <a:t>xperiencing </a:t>
            </a:r>
            <a:r>
              <a:rPr lang="en-US" b="1" dirty="0"/>
              <a:t>H</a:t>
            </a:r>
            <a:r>
              <a:rPr lang="en-US" b="1" dirty="0" smtClean="0"/>
              <a:t>omelessness</a:t>
            </a:r>
            <a:endParaRPr lang="en-US" b="1" dirty="0"/>
          </a:p>
        </p:txBody>
      </p:sp>
      <p:sp>
        <p:nvSpPr>
          <p:cNvPr id="53" name="Text Placeholder 52"/>
          <p:cNvSpPr>
            <a:spLocks noGrp="1"/>
          </p:cNvSpPr>
          <p:nvPr>
            <p:ph type="body" sz="quarter" idx="186"/>
          </p:nvPr>
        </p:nvSpPr>
        <p:spPr>
          <a:xfrm>
            <a:off x="20572840" y="3341566"/>
            <a:ext cx="6282530" cy="5052799"/>
          </a:xfrm>
        </p:spPr>
        <p:txBody>
          <a:bodyPr/>
          <a:lstStyle/>
          <a:p>
            <a:r>
              <a:rPr lang="en-US" sz="1600" dirty="0"/>
              <a:t>T</a:t>
            </a:r>
            <a:r>
              <a:rPr lang="en-US" sz="1600" dirty="0" smtClean="0"/>
              <a:t>his </a:t>
            </a:r>
            <a:r>
              <a:rPr lang="en-US" sz="1600" dirty="0"/>
              <a:t>project </a:t>
            </a:r>
            <a:r>
              <a:rPr lang="en-US" sz="1600" dirty="0" smtClean="0"/>
              <a:t>affirms </a:t>
            </a:r>
            <a:r>
              <a:rPr lang="en-US" sz="1600" dirty="0"/>
              <a:t>that opportunities for meaningful health interventions and community empowerment </a:t>
            </a:r>
            <a:r>
              <a:rPr lang="en-US" sz="1600" dirty="0" smtClean="0"/>
              <a:t>are </a:t>
            </a:r>
            <a:r>
              <a:rPr lang="en-US" sz="1600" dirty="0"/>
              <a:t>possible through shared leadership. </a:t>
            </a:r>
            <a:r>
              <a:rPr lang="en-US" sz="1600" dirty="0" smtClean="0"/>
              <a:t>In </a:t>
            </a:r>
            <a:r>
              <a:rPr lang="en-US" sz="1600" dirty="0"/>
              <a:t>the context of the Island, shared leadership grew to encompass community-led and directed health promotion efforts. </a:t>
            </a:r>
            <a:r>
              <a:rPr lang="en-US" sz="1600" dirty="0" smtClean="0"/>
              <a:t>The </a:t>
            </a:r>
            <a:r>
              <a:rPr lang="en-US" sz="1600" dirty="0"/>
              <a:t>trusting partnerships that formed through the oral history interviewing and </a:t>
            </a:r>
            <a:r>
              <a:rPr lang="en-US" sz="1600" dirty="0" smtClean="0"/>
              <a:t>active </a:t>
            </a:r>
            <a:r>
              <a:rPr lang="en-US" sz="1600" dirty="0"/>
              <a:t>engagement </a:t>
            </a:r>
            <a:r>
              <a:rPr lang="en-US" sz="1600" dirty="0" smtClean="0"/>
              <a:t>allowed for more </a:t>
            </a:r>
            <a:r>
              <a:rPr lang="en-US" sz="1600" dirty="0"/>
              <a:t>meaningful and relevant health interventions to be enacted.  Further, the lasting effects of the training collaboration and momentum for further health activities have shown that this form of leadership can build capacity through empowerment.   </a:t>
            </a:r>
          </a:p>
          <a:p>
            <a:r>
              <a:rPr lang="en-US" sz="1600" dirty="0"/>
              <a:t> </a:t>
            </a:r>
          </a:p>
          <a:p>
            <a:r>
              <a:rPr lang="en-US" sz="1600" dirty="0"/>
              <a:t>The shared leadership of this project and contextualization within a vibrant community showed that the needs and strengths of each community are unique and best defined by the experts—community members themselves. </a:t>
            </a:r>
            <a:r>
              <a:rPr lang="en-US" sz="1600" dirty="0"/>
              <a:t>E</a:t>
            </a:r>
            <a:r>
              <a:rPr lang="en-US" sz="1600" dirty="0" smtClean="0"/>
              <a:t>fforts </a:t>
            </a:r>
            <a:r>
              <a:rPr lang="en-US" sz="1600" dirty="0"/>
              <a:t>to </a:t>
            </a:r>
            <a:r>
              <a:rPr lang="en-US" sz="1600" i="1" dirty="0"/>
              <a:t>solve homelessness </a:t>
            </a:r>
            <a:r>
              <a:rPr lang="en-US" sz="1600" dirty="0"/>
              <a:t>or increase access to medical care for communities experiencing homelessness must incorporate </a:t>
            </a:r>
            <a:r>
              <a:rPr lang="en-US" sz="1600" dirty="0" smtClean="0"/>
              <a:t>community-identified solutions </a:t>
            </a:r>
            <a:r>
              <a:rPr lang="en-US" sz="1600" dirty="0"/>
              <a:t>and create space for leadership and active participation.  </a:t>
            </a:r>
          </a:p>
          <a:p>
            <a:endParaRPr lang="en-US" dirty="0"/>
          </a:p>
        </p:txBody>
      </p:sp>
      <p:pic>
        <p:nvPicPr>
          <p:cNvPr id="55" name="Picture 4" descr="UC Davis Rural Pri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53333" y="571500"/>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Placeholder 63" descr="Receive email orphone call fromcustomer..png"/>
          <p:cNvPicPr>
            <a:picLocks noGrp="1" noChangeAspect="1"/>
          </p:cNvPicPr>
          <p:nvPr>
            <p:ph type="pic" sz="quarter" idx="134"/>
          </p:nvPr>
        </p:nvPicPr>
        <p:blipFill rotWithShape="1">
          <a:blip r:embed="rId10" cstate="print">
            <a:extLst>
              <a:ext uri="{28A0092B-C50C-407E-A947-70E740481C1C}">
                <a14:useLocalDpi xmlns:a14="http://schemas.microsoft.com/office/drawing/2010/main" val="0"/>
              </a:ext>
            </a:extLst>
          </a:blip>
          <a:srcRect t="77346" b="-1281"/>
          <a:stretch/>
        </p:blipFill>
        <p:spPr>
          <a:xfrm>
            <a:off x="7241978" y="13783189"/>
            <a:ext cx="12951022" cy="2334450"/>
          </a:xfrm>
        </p:spPr>
      </p:pic>
    </p:spTree>
    <p:extLst>
      <p:ext uri="{BB962C8B-B14F-4D97-AF65-F5344CB8AC3E}">
        <p14:creationId xmlns:p14="http://schemas.microsoft.com/office/powerpoint/2010/main" val="9132394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6508</TotalTime>
  <Words>500</Words>
  <Application>Microsoft Macintosh PowerPoint</Application>
  <PresentationFormat>Custom</PresentationFormat>
  <Paragraphs>79</Paragraphs>
  <Slides>1</Slides>
  <Notes>1</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Crister Brady</cp:lastModifiedBy>
  <cp:revision>80</cp:revision>
  <dcterms:created xsi:type="dcterms:W3CDTF">2012-02-06T18:46:22Z</dcterms:created>
  <dcterms:modified xsi:type="dcterms:W3CDTF">2018-02-17T04:18:20Z</dcterms:modified>
</cp:coreProperties>
</file>