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xml" ContentType="application/vnd.openxmlformats-officedocument.presentationml.slideLayout+xml"/>
  <Override PartName="/ppt/theme/theme2.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3.xml" ContentType="application/vnd.openxmlformats-officedocument.presentationml.slideLayout+xml"/>
  <Override PartName="/ppt/theme/theme3.xml" ContentType="application/vnd.openxmlformats-officedocument.them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51206400" cy="32918400"/>
  <p:notesSz cx="7010400" cy="9236075"/>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Untitled Section" id="{C5C0EF19-F72A-A24E-809C-160DE55B7A22}">
          <p14:sldIdLst>
            <p14:sldId id="256"/>
          </p14:sldIdLst>
        </p14:section>
      </p14:sectionLst>
    </p:ext>
    <p:ext uri="{EFAFB233-063F-42B5-8137-9DF3F51BA10A}">
      <p15:sldGuideLst xmlns:p15="http://schemas.microsoft.com/office/powerpoint/2012/main" xmlns="">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twadmin" initials="n" lastIdx="1" clrIdx="0"/>
  <p:cmAuthor id="1" name="Elizabeth David"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40" autoAdjust="0"/>
    <p:restoredTop sz="94720" autoAdjust="0"/>
  </p:normalViewPr>
  <p:slideViewPr>
    <p:cSldViewPr snapToGrid="0" snapToObjects="1" showGuides="1">
      <p:cViewPr>
        <p:scale>
          <a:sx n="63" d="100"/>
          <a:sy n="63" d="100"/>
        </p:scale>
        <p:origin x="-952" y="848"/>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62925763087557"/>
          <c:y val="0.0786873529674518"/>
          <c:w val="0.911703314668163"/>
          <c:h val="0.596362766579796"/>
        </c:manualLayout>
      </c:layout>
      <c:barChart>
        <c:barDir val="col"/>
        <c:grouping val="clustered"/>
        <c:varyColors val="0"/>
        <c:ser>
          <c:idx val="0"/>
          <c:order val="0"/>
          <c:tx>
            <c:strRef>
              <c:f>Sheet1!$B$1</c:f>
              <c:strCache>
                <c:ptCount val="1"/>
                <c:pt idx="0">
                  <c:v>Yes</c:v>
                </c:pt>
              </c:strCache>
            </c:strRef>
          </c:tx>
          <c:spPr>
            <a:solidFill>
              <a:schemeClr val="bg1">
                <a:lumMod val="50000"/>
              </a:schemeClr>
            </a:solidFill>
          </c:spPr>
          <c:invertIfNegative val="0"/>
          <c:dLbls>
            <c:dLbl>
              <c:idx val="0"/>
              <c:layout>
                <c:manualLayout>
                  <c:x val="0.0"/>
                  <c:y val="-0.00623131933058301"/>
                </c:manualLayout>
              </c:layout>
              <c:tx>
                <c:rich>
                  <a:bodyPr/>
                  <a:lstStyle/>
                  <a:p>
                    <a:r>
                      <a:rPr lang="en-US" dirty="0"/>
                      <a:t>48.3</a:t>
                    </a:r>
                  </a:p>
                  <a:p>
                    <a:r>
                      <a:rPr lang="en-US" dirty="0"/>
                      <a:t>(n=97)</a:t>
                    </a:r>
                  </a:p>
                  <a:p>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B45-6243-8F78-6A5F2C8ABB2E}"/>
                </c:ext>
              </c:extLst>
            </c:dLbl>
            <c:dLbl>
              <c:idx val="1"/>
              <c:layout/>
              <c:tx>
                <c:rich>
                  <a:bodyPr/>
                  <a:lstStyle/>
                  <a:p>
                    <a:r>
                      <a:rPr lang="en-US"/>
                      <a:t>43.5</a:t>
                    </a:r>
                  </a:p>
                  <a:p>
                    <a:r>
                      <a:rPr lang="en-US"/>
                      <a:t>(n=87)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B45-6243-8F78-6A5F2C8ABB2E}"/>
                </c:ext>
              </c:extLst>
            </c:dLbl>
            <c:spPr>
              <a:noFill/>
              <a:ln>
                <a:noFill/>
              </a:ln>
              <a:effectLst/>
            </c:spPr>
            <c:txPr>
              <a:bodyPr wrap="square" lIns="38100" tIns="19050" rIns="38100" bIns="19050" anchor="ctr">
                <a:spAutoFit/>
              </a:bodyPr>
              <a:lstStyle/>
              <a:p>
                <a:pPr>
                  <a:defRPr sz="2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2"/>
                <c:pt idx="0">
                  <c:v>Is it is ethical to require patients to quit smoking prior to surgery? </c:v>
                </c:pt>
                <c:pt idx="1">
                  <c:v>Is it fair to have surgeon's outcomes impacted by patients who refuse or are unable to quit smoking?</c:v>
                </c:pt>
              </c:strCache>
            </c:strRef>
          </c:cat>
          <c:val>
            <c:numRef>
              <c:f>Sheet1!$B$2:$B$5</c:f>
              <c:numCache>
                <c:formatCode>General</c:formatCode>
                <c:ptCount val="4"/>
                <c:pt idx="0">
                  <c:v>48.3</c:v>
                </c:pt>
                <c:pt idx="1">
                  <c:v>43.5</c:v>
                </c:pt>
              </c:numCache>
            </c:numRef>
          </c:val>
          <c:extLst xmlns:c16r2="http://schemas.microsoft.com/office/drawing/2015/06/chart">
            <c:ext xmlns:c16="http://schemas.microsoft.com/office/drawing/2014/chart" uri="{C3380CC4-5D6E-409C-BE32-E72D297353CC}">
              <c16:uniqueId val="{00000002-4B45-6243-8F78-6A5F2C8ABB2E}"/>
            </c:ext>
          </c:extLst>
        </c:ser>
        <c:ser>
          <c:idx val="1"/>
          <c:order val="1"/>
          <c:tx>
            <c:strRef>
              <c:f>Sheet1!$C$1</c:f>
              <c:strCache>
                <c:ptCount val="1"/>
                <c:pt idx="0">
                  <c:v>No</c:v>
                </c:pt>
              </c:strCache>
            </c:strRef>
          </c:tx>
          <c:spPr>
            <a:solidFill>
              <a:schemeClr val="tx2">
                <a:lumMod val="50000"/>
              </a:schemeClr>
            </a:solidFill>
          </c:spPr>
          <c:invertIfNegative val="0"/>
          <c:dLbls>
            <c:dLbl>
              <c:idx val="0"/>
              <c:layout/>
              <c:tx>
                <c:rich>
                  <a:bodyPr/>
                  <a:lstStyle/>
                  <a:p>
                    <a:r>
                      <a:rPr lang="en-US" dirty="0"/>
                      <a:t>51.7</a:t>
                    </a:r>
                  </a:p>
                  <a:p>
                    <a:r>
                      <a:rPr lang="en-US" dirty="0"/>
                      <a:t>(n=104)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B45-6243-8F78-6A5F2C8ABB2E}"/>
                </c:ext>
              </c:extLst>
            </c:dLbl>
            <c:dLbl>
              <c:idx val="1"/>
              <c:layout/>
              <c:tx>
                <c:rich>
                  <a:bodyPr/>
                  <a:lstStyle/>
                  <a:p>
                    <a:r>
                      <a:rPr lang="en-US"/>
                      <a:t>56.5</a:t>
                    </a:r>
                  </a:p>
                  <a:p>
                    <a:r>
                      <a:rPr lang="en-US"/>
                      <a:t>(n=113)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B45-6243-8F78-6A5F2C8ABB2E}"/>
                </c:ext>
              </c:extLst>
            </c:dLbl>
            <c:spPr>
              <a:noFill/>
              <a:ln>
                <a:noFill/>
              </a:ln>
              <a:effectLst/>
            </c:spPr>
            <c:txPr>
              <a:bodyPr wrap="square" lIns="38100" tIns="19050" rIns="38100" bIns="19050" anchor="ctr">
                <a:spAutoFit/>
              </a:bodyPr>
              <a:lstStyle/>
              <a:p>
                <a:pPr>
                  <a:defRPr sz="2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2"/>
                <c:pt idx="0">
                  <c:v>Is it is ethical to require patients to quit smoking prior to surgery? </c:v>
                </c:pt>
                <c:pt idx="1">
                  <c:v>Is it fair to have surgeon's outcomes impacted by patients who refuse or are unable to quit smoking?</c:v>
                </c:pt>
              </c:strCache>
            </c:strRef>
          </c:cat>
          <c:val>
            <c:numRef>
              <c:f>Sheet1!$C$2:$C$5</c:f>
              <c:numCache>
                <c:formatCode>General</c:formatCode>
                <c:ptCount val="4"/>
                <c:pt idx="0">
                  <c:v>51.7</c:v>
                </c:pt>
                <c:pt idx="1">
                  <c:v>56.5</c:v>
                </c:pt>
              </c:numCache>
            </c:numRef>
          </c:val>
          <c:extLst xmlns:c16r2="http://schemas.microsoft.com/office/drawing/2015/06/chart">
            <c:ext xmlns:c16="http://schemas.microsoft.com/office/drawing/2014/chart" uri="{C3380CC4-5D6E-409C-BE32-E72D297353CC}">
              <c16:uniqueId val="{00000005-4B45-6243-8F78-6A5F2C8ABB2E}"/>
            </c:ext>
          </c:extLst>
        </c:ser>
        <c:dLbls>
          <c:showLegendKey val="0"/>
          <c:showVal val="1"/>
          <c:showCatName val="0"/>
          <c:showSerName val="0"/>
          <c:showPercent val="0"/>
          <c:showBubbleSize val="0"/>
        </c:dLbls>
        <c:gapWidth val="75"/>
        <c:axId val="-2136461320"/>
        <c:axId val="2071695768"/>
      </c:barChart>
      <c:catAx>
        <c:axId val="-2136461320"/>
        <c:scaling>
          <c:orientation val="minMax"/>
        </c:scaling>
        <c:delete val="0"/>
        <c:axPos val="b"/>
        <c:numFmt formatCode="General" sourceLinked="0"/>
        <c:majorTickMark val="none"/>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2071695768"/>
        <c:crosses val="autoZero"/>
        <c:auto val="1"/>
        <c:lblAlgn val="ctr"/>
        <c:lblOffset val="100"/>
        <c:noMultiLvlLbl val="0"/>
      </c:catAx>
      <c:valAx>
        <c:axId val="2071695768"/>
        <c:scaling>
          <c:orientation val="minMax"/>
          <c:max val="100.0"/>
        </c:scaling>
        <c:delete val="0"/>
        <c:axPos val="l"/>
        <c:title>
          <c:tx>
            <c:rich>
              <a:bodyPr rot="0" vert="horz"/>
              <a:lstStyle/>
              <a:p>
                <a:pPr>
                  <a:defRPr sz="2000"/>
                </a:pPr>
                <a:r>
                  <a:rPr lang="en-US" sz="2000"/>
                  <a:t>%</a:t>
                </a:r>
              </a:p>
            </c:rich>
          </c:tx>
          <c:layout/>
          <c:overlay val="0"/>
        </c:title>
        <c:numFmt formatCode="General" sourceLinked="1"/>
        <c:majorTickMark val="none"/>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2136461320"/>
        <c:crosses val="autoZero"/>
        <c:crossBetween val="between"/>
      </c:valAx>
      <c:spPr>
        <a:noFill/>
        <a:ln w="25400">
          <a:noFill/>
        </a:ln>
      </c:spPr>
    </c:plotArea>
    <c:legend>
      <c:legendPos val="b"/>
      <c:layout>
        <c:manualLayout>
          <c:xMode val="edge"/>
          <c:yMode val="edge"/>
          <c:x val="0.59926622010537"/>
          <c:y val="0.265919507755067"/>
          <c:w val="0.168564079792723"/>
          <c:h val="0.158345840862385"/>
        </c:manualLayout>
      </c:layout>
      <c:overlay val="0"/>
      <c:txPr>
        <a:bodyPr/>
        <a:lstStyle/>
        <a:p>
          <a:pPr>
            <a:defRPr sz="2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200" b="1" i="0" kern="1200" spc="-100">
          <a:latin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6319936851514"/>
          <c:y val="0.0265000467247416"/>
          <c:w val="0.93074383348406"/>
          <c:h val="0.771328601248302"/>
        </c:manualLayout>
      </c:layout>
      <c:barChart>
        <c:barDir val="col"/>
        <c:grouping val="clustered"/>
        <c:varyColors val="0"/>
        <c:ser>
          <c:idx val="0"/>
          <c:order val="0"/>
          <c:tx>
            <c:strRef>
              <c:f>Sheet1!$B$1</c:f>
              <c:strCache>
                <c:ptCount val="1"/>
                <c:pt idx="0">
                  <c:v>Very Important</c:v>
                </c:pt>
              </c:strCache>
            </c:strRef>
          </c:tx>
          <c:spPr>
            <a:solidFill>
              <a:schemeClr val="accent5">
                <a:lumMod val="50000"/>
              </a:schemeClr>
            </a:solidFill>
          </c:spPr>
          <c:invertIfNegative val="0"/>
          <c:dLbls>
            <c:dLbl>
              <c:idx val="0"/>
              <c:layout>
                <c:manualLayout>
                  <c:x val="-0.00902578816925271"/>
                  <c:y val="-0.00626242623157769"/>
                </c:manualLayout>
              </c:layout>
              <c:tx>
                <c:rich>
                  <a:bodyPr/>
                  <a:lstStyle/>
                  <a:p>
                    <a:r>
                      <a:rPr lang="en-US" sz="1600"/>
                      <a:t>5.5</a:t>
                    </a:r>
                  </a:p>
                  <a:p>
                    <a:r>
                      <a:rPr lang="en-US" sz="1600"/>
                      <a:t>(n=11)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549-D548-B3D9-20694C1C4E2D}"/>
                </c:ext>
              </c:extLst>
            </c:dLbl>
            <c:dLbl>
              <c:idx val="1"/>
              <c:layout>
                <c:manualLayout>
                  <c:x val="-0.00902578816925271"/>
                  <c:y val="-0.00417495082105182"/>
                </c:manualLayout>
              </c:layout>
              <c:tx>
                <c:rich>
                  <a:bodyPr/>
                  <a:lstStyle/>
                  <a:p>
                    <a:r>
                      <a:rPr lang="en-US" sz="1600"/>
                      <a:t>13.9</a:t>
                    </a:r>
                  </a:p>
                  <a:p>
                    <a:r>
                      <a:rPr lang="en-US" sz="1600"/>
                      <a:t>(n=28)</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549-D548-B3D9-20694C1C4E2D}"/>
                </c:ext>
              </c:extLst>
            </c:dLbl>
            <c:dLbl>
              <c:idx val="2"/>
              <c:layout>
                <c:manualLayout>
                  <c:x val="-0.0105300861974615"/>
                  <c:y val="0.0"/>
                </c:manualLayout>
              </c:layout>
              <c:tx>
                <c:rich>
                  <a:bodyPr/>
                  <a:lstStyle/>
                  <a:p>
                    <a:r>
                      <a:rPr lang="en-US" sz="1600"/>
                      <a:t>10.4</a:t>
                    </a:r>
                  </a:p>
                  <a:p>
                    <a:r>
                      <a:rPr lang="en-US" sz="1600"/>
                      <a:t>(n=21)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549-D548-B3D9-20694C1C4E2D}"/>
                </c:ext>
              </c:extLst>
            </c:dLbl>
            <c:dLbl>
              <c:idx val="3"/>
              <c:layout/>
              <c:tx>
                <c:rich>
                  <a:bodyPr/>
                  <a:lstStyle/>
                  <a:p>
                    <a:r>
                      <a:rPr lang="en-US" sz="1600"/>
                      <a:t>30.3</a:t>
                    </a:r>
                  </a:p>
                  <a:p>
                    <a:r>
                      <a:rPr lang="en-US" sz="1600"/>
                      <a:t>(n=61)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549-D548-B3D9-20694C1C4E2D}"/>
                </c:ext>
              </c:extLst>
            </c:dLbl>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Losing patients to other surgeons who do not require them to quit smoking</c:v>
                </c:pt>
                <c:pt idx="1">
                  <c:v>Alienating my patients</c:v>
                </c:pt>
                <c:pt idx="2">
                  <c:v>Alienating referring physicians</c:v>
                </c:pt>
                <c:pt idx="3">
                  <c:v>Risk of disease progression while time elapses after smoking cessation</c:v>
                </c:pt>
              </c:strCache>
            </c:strRef>
          </c:cat>
          <c:val>
            <c:numRef>
              <c:f>Sheet1!$B$2:$B$5</c:f>
              <c:numCache>
                <c:formatCode>General</c:formatCode>
                <c:ptCount val="4"/>
                <c:pt idx="0">
                  <c:v>5.5</c:v>
                </c:pt>
                <c:pt idx="1">
                  <c:v>13.9</c:v>
                </c:pt>
                <c:pt idx="2">
                  <c:v>10.4</c:v>
                </c:pt>
                <c:pt idx="3">
                  <c:v>30.3</c:v>
                </c:pt>
              </c:numCache>
            </c:numRef>
          </c:val>
          <c:extLst xmlns:c16r2="http://schemas.microsoft.com/office/drawing/2015/06/chart">
            <c:ext xmlns:c16="http://schemas.microsoft.com/office/drawing/2014/chart" uri="{C3380CC4-5D6E-409C-BE32-E72D297353CC}">
              <c16:uniqueId val="{00000004-1549-D548-B3D9-20694C1C4E2D}"/>
            </c:ext>
          </c:extLst>
        </c:ser>
        <c:ser>
          <c:idx val="1"/>
          <c:order val="1"/>
          <c:tx>
            <c:strRef>
              <c:f>Sheet1!$C$1</c:f>
              <c:strCache>
                <c:ptCount val="1"/>
                <c:pt idx="0">
                  <c:v>Moderately Important</c:v>
                </c:pt>
              </c:strCache>
            </c:strRef>
          </c:tx>
          <c:spPr>
            <a:solidFill>
              <a:schemeClr val="accent5">
                <a:lumMod val="60000"/>
                <a:lumOff val="40000"/>
              </a:schemeClr>
            </a:solidFill>
          </c:spPr>
          <c:invertIfNegative val="0"/>
          <c:dLbls>
            <c:dLbl>
              <c:idx val="0"/>
              <c:layout>
                <c:manualLayout>
                  <c:x val="-0.00752149014104393"/>
                  <c:y val="-0.0146123278736811"/>
                </c:manualLayout>
              </c:layout>
              <c:tx>
                <c:rich>
                  <a:bodyPr/>
                  <a:lstStyle/>
                  <a:p>
                    <a:r>
                      <a:rPr lang="en-US" sz="1600"/>
                      <a:t>9.5</a:t>
                    </a:r>
                  </a:p>
                  <a:p>
                    <a:r>
                      <a:rPr lang="en-US" sz="1600"/>
                      <a:t>(n=19)</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549-D548-B3D9-20694C1C4E2D}"/>
                </c:ext>
              </c:extLst>
            </c:dLbl>
            <c:dLbl>
              <c:idx val="1"/>
              <c:layout>
                <c:manualLayout>
                  <c:x val="-5.51569571897793E-17"/>
                  <c:y val="-0.0271371803368364"/>
                </c:manualLayout>
              </c:layout>
              <c:tx>
                <c:rich>
                  <a:bodyPr/>
                  <a:lstStyle/>
                  <a:p>
                    <a:r>
                      <a:rPr lang="en-US" sz="1600"/>
                      <a:t>21.9</a:t>
                    </a:r>
                  </a:p>
                  <a:p>
                    <a:r>
                      <a:rPr lang="en-US" sz="1600"/>
                      <a:t>(n=44)</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549-D548-B3D9-20694C1C4E2D}"/>
                </c:ext>
              </c:extLst>
            </c:dLbl>
            <c:dLbl>
              <c:idx val="2"/>
              <c:layout>
                <c:manualLayout>
                  <c:x val="-0.00902578816925282"/>
                  <c:y val="0.0020874754105258"/>
                </c:manualLayout>
              </c:layout>
              <c:tx>
                <c:rich>
                  <a:bodyPr/>
                  <a:lstStyle/>
                  <a:p>
                    <a:r>
                      <a:rPr lang="en-US" sz="1600"/>
                      <a:t>17.9</a:t>
                    </a:r>
                  </a:p>
                  <a:p>
                    <a:r>
                      <a:rPr lang="en-US" sz="1600"/>
                      <a:t>(n=36)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549-D548-B3D9-20694C1C4E2D}"/>
                </c:ext>
              </c:extLst>
            </c:dLbl>
            <c:dLbl>
              <c:idx val="3"/>
              <c:layout>
                <c:manualLayout>
                  <c:x val="0.0120343842256702"/>
                  <c:y val="0.00208747541052583"/>
                </c:manualLayout>
              </c:layout>
              <c:tx>
                <c:rich>
                  <a:bodyPr/>
                  <a:lstStyle/>
                  <a:p>
                    <a:r>
                      <a:rPr lang="en-US" sz="1600"/>
                      <a:t>27.9</a:t>
                    </a:r>
                  </a:p>
                  <a:p>
                    <a:r>
                      <a:rPr lang="en-US" sz="1600"/>
                      <a:t>(n=56)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549-D548-B3D9-20694C1C4E2D}"/>
                </c:ext>
              </c:extLst>
            </c:dLbl>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Losing patients to other surgeons who do not require them to quit smoking</c:v>
                </c:pt>
                <c:pt idx="1">
                  <c:v>Alienating my patients</c:v>
                </c:pt>
                <c:pt idx="2">
                  <c:v>Alienating referring physicians</c:v>
                </c:pt>
                <c:pt idx="3">
                  <c:v>Risk of disease progression while time elapses after smoking cessation</c:v>
                </c:pt>
              </c:strCache>
            </c:strRef>
          </c:cat>
          <c:val>
            <c:numRef>
              <c:f>Sheet1!$C$2:$C$5</c:f>
              <c:numCache>
                <c:formatCode>General</c:formatCode>
                <c:ptCount val="4"/>
                <c:pt idx="0">
                  <c:v>9.5</c:v>
                </c:pt>
                <c:pt idx="1">
                  <c:v>21.9</c:v>
                </c:pt>
                <c:pt idx="2">
                  <c:v>17.9</c:v>
                </c:pt>
                <c:pt idx="3">
                  <c:v>27.9</c:v>
                </c:pt>
              </c:numCache>
            </c:numRef>
          </c:val>
          <c:extLst xmlns:c16r2="http://schemas.microsoft.com/office/drawing/2015/06/chart">
            <c:ext xmlns:c16="http://schemas.microsoft.com/office/drawing/2014/chart" uri="{C3380CC4-5D6E-409C-BE32-E72D297353CC}">
              <c16:uniqueId val="{00000009-1549-D548-B3D9-20694C1C4E2D}"/>
            </c:ext>
          </c:extLst>
        </c:ser>
        <c:ser>
          <c:idx val="2"/>
          <c:order val="2"/>
          <c:tx>
            <c:strRef>
              <c:f>Sheet1!$D$1</c:f>
              <c:strCache>
                <c:ptCount val="1"/>
                <c:pt idx="0">
                  <c:v>Neutral</c:v>
                </c:pt>
              </c:strCache>
            </c:strRef>
          </c:tx>
          <c:spPr>
            <a:solidFill>
              <a:schemeClr val="tx2">
                <a:lumMod val="60000"/>
                <a:lumOff val="40000"/>
              </a:schemeClr>
            </a:solidFill>
          </c:spPr>
          <c:invertIfNegative val="0"/>
          <c:dLbls>
            <c:dLbl>
              <c:idx val="0"/>
              <c:layout>
                <c:manualLayout>
                  <c:x val="-0.00902578816925271"/>
                  <c:y val="0.0"/>
                </c:manualLayout>
              </c:layout>
              <c:tx>
                <c:rich>
                  <a:bodyPr/>
                  <a:lstStyle/>
                  <a:p>
                    <a:r>
                      <a:rPr lang="en-US" sz="1600"/>
                      <a:t>19.4</a:t>
                    </a:r>
                  </a:p>
                  <a:p>
                    <a:r>
                      <a:rPr lang="en-US" sz="1600"/>
                      <a:t>(n=39)</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549-D548-B3D9-20694C1C4E2D}"/>
                </c:ext>
              </c:extLst>
            </c:dLbl>
            <c:dLbl>
              <c:idx val="1"/>
              <c:layout>
                <c:manualLayout>
                  <c:x val="0.00239092170213128"/>
                  <c:y val="-0.00114377615247033"/>
                </c:manualLayout>
              </c:layout>
              <c:tx>
                <c:rich>
                  <a:bodyPr/>
                  <a:lstStyle/>
                  <a:p>
                    <a:r>
                      <a:rPr lang="en-US" sz="1600"/>
                      <a:t>20.4</a:t>
                    </a:r>
                  </a:p>
                  <a:p>
                    <a:r>
                      <a:rPr lang="en-US" sz="1600"/>
                      <a:t>(n=41)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549-D548-B3D9-20694C1C4E2D}"/>
                </c:ext>
              </c:extLst>
            </c:dLbl>
            <c:dLbl>
              <c:idx val="2"/>
              <c:layout>
                <c:manualLayout>
                  <c:x val="-0.00300859605641757"/>
                  <c:y val="-0.00626242623157762"/>
                </c:manualLayout>
              </c:layout>
              <c:tx>
                <c:rich>
                  <a:bodyPr/>
                  <a:lstStyle/>
                  <a:p>
                    <a:r>
                      <a:rPr lang="en-US" sz="1600"/>
                      <a:t>19.9</a:t>
                    </a:r>
                  </a:p>
                  <a:p>
                    <a:r>
                      <a:rPr lang="en-US" sz="1600"/>
                      <a:t>(n=40)</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549-D548-B3D9-20694C1C4E2D}"/>
                </c:ext>
              </c:extLst>
            </c:dLbl>
            <c:dLbl>
              <c:idx val="3"/>
              <c:layout>
                <c:manualLayout>
                  <c:x val="0.00601719211283525"/>
                  <c:y val="-0.0104373770526294"/>
                </c:manualLayout>
              </c:layout>
              <c:tx>
                <c:rich>
                  <a:bodyPr/>
                  <a:lstStyle/>
                  <a:p>
                    <a:r>
                      <a:rPr lang="en-US" sz="1600" dirty="0"/>
                      <a:t>15.9</a:t>
                    </a:r>
                  </a:p>
                  <a:p>
                    <a:r>
                      <a:rPr lang="en-US" sz="1600" dirty="0"/>
                      <a:t>(n=32)</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549-D548-B3D9-20694C1C4E2D}"/>
                </c:ext>
              </c:extLst>
            </c:dLbl>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Losing patients to other surgeons who do not require them to quit smoking</c:v>
                </c:pt>
                <c:pt idx="1">
                  <c:v>Alienating my patients</c:v>
                </c:pt>
                <c:pt idx="2">
                  <c:v>Alienating referring physicians</c:v>
                </c:pt>
                <c:pt idx="3">
                  <c:v>Risk of disease progression while time elapses after smoking cessation</c:v>
                </c:pt>
              </c:strCache>
            </c:strRef>
          </c:cat>
          <c:val>
            <c:numRef>
              <c:f>Sheet1!$D$2:$D$5</c:f>
              <c:numCache>
                <c:formatCode>General</c:formatCode>
                <c:ptCount val="4"/>
                <c:pt idx="0">
                  <c:v>19.4</c:v>
                </c:pt>
                <c:pt idx="1">
                  <c:v>20.4</c:v>
                </c:pt>
                <c:pt idx="2">
                  <c:v>19.9</c:v>
                </c:pt>
                <c:pt idx="3">
                  <c:v>15.9</c:v>
                </c:pt>
              </c:numCache>
            </c:numRef>
          </c:val>
          <c:extLst xmlns:c16r2="http://schemas.microsoft.com/office/drawing/2015/06/chart">
            <c:ext xmlns:c16="http://schemas.microsoft.com/office/drawing/2014/chart" uri="{C3380CC4-5D6E-409C-BE32-E72D297353CC}">
              <c16:uniqueId val="{0000000E-1549-D548-B3D9-20694C1C4E2D}"/>
            </c:ext>
          </c:extLst>
        </c:ser>
        <c:ser>
          <c:idx val="3"/>
          <c:order val="3"/>
          <c:tx>
            <c:strRef>
              <c:f>Sheet1!$E$1</c:f>
              <c:strCache>
                <c:ptCount val="1"/>
                <c:pt idx="0">
                  <c:v>Minimally Important</c:v>
                </c:pt>
              </c:strCache>
            </c:strRef>
          </c:tx>
          <c:spPr>
            <a:solidFill>
              <a:schemeClr val="tx1">
                <a:lumMod val="50000"/>
                <a:lumOff val="50000"/>
              </a:schemeClr>
            </a:solidFill>
          </c:spPr>
          <c:invertIfNegative val="0"/>
          <c:dLbls>
            <c:dLbl>
              <c:idx val="0"/>
              <c:layout>
                <c:manualLayout>
                  <c:x val="-0.0030085960564176"/>
                  <c:y val="-0.016699803284207"/>
                </c:manualLayout>
              </c:layout>
              <c:tx>
                <c:rich>
                  <a:bodyPr/>
                  <a:lstStyle/>
                  <a:p>
                    <a:r>
                      <a:rPr lang="en-US" sz="1600"/>
                      <a:t>21.4</a:t>
                    </a:r>
                  </a:p>
                  <a:p>
                    <a:r>
                      <a:rPr lang="en-US" sz="1600"/>
                      <a:t>(n=43)</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549-D548-B3D9-20694C1C4E2D}"/>
                </c:ext>
              </c:extLst>
            </c:dLbl>
            <c:dLbl>
              <c:idx val="1"/>
              <c:layout>
                <c:manualLayout>
                  <c:x val="0.00150429802820879"/>
                  <c:y val="-0.0187874430628754"/>
                </c:manualLayout>
              </c:layout>
              <c:tx>
                <c:rich>
                  <a:bodyPr/>
                  <a:lstStyle/>
                  <a:p>
                    <a:r>
                      <a:rPr lang="en-US" sz="1600"/>
                      <a:t>22.4</a:t>
                    </a:r>
                  </a:p>
                  <a:p>
                    <a:r>
                      <a:rPr lang="en-US" sz="1600"/>
                      <a:t>(n=45)</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549-D548-B3D9-20694C1C4E2D}"/>
                </c:ext>
              </c:extLst>
            </c:dLbl>
            <c:dLbl>
              <c:idx val="2"/>
              <c:layout>
                <c:manualLayout>
                  <c:x val="-0.00752149014104404"/>
                  <c:y val="-0.00834990164210349"/>
                </c:manualLayout>
              </c:layout>
              <c:tx>
                <c:rich>
                  <a:bodyPr/>
                  <a:lstStyle/>
                  <a:p>
                    <a:r>
                      <a:rPr lang="en-US" sz="1600"/>
                      <a:t>24.4</a:t>
                    </a:r>
                  </a:p>
                  <a:p>
                    <a:r>
                      <a:rPr lang="en-US" sz="1600"/>
                      <a:t>(n=49)</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549-D548-B3D9-20694C1C4E2D}"/>
                </c:ext>
              </c:extLst>
            </c:dLbl>
            <c:dLbl>
              <c:idx val="3"/>
              <c:layout>
                <c:manualLayout>
                  <c:x val="0.000568588656271968"/>
                  <c:y val="-0.00323842111694977"/>
                </c:manualLayout>
              </c:layout>
              <c:tx>
                <c:rich>
                  <a:bodyPr/>
                  <a:lstStyle/>
                  <a:p>
                    <a:r>
                      <a:rPr lang="en-US" sz="1600" dirty="0"/>
                      <a:t>11.9</a:t>
                    </a:r>
                  </a:p>
                  <a:p>
                    <a:r>
                      <a:rPr lang="en-US" sz="1600" dirty="0"/>
                      <a:t>(n=24)</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549-D548-B3D9-20694C1C4E2D}"/>
                </c:ext>
              </c:extLst>
            </c:dLbl>
            <c:spPr>
              <a:noFill/>
              <a:ln>
                <a:noFill/>
              </a:ln>
              <a:effectLst/>
            </c:spPr>
            <c:txPr>
              <a:bodyPr wrap="square" lIns="38100" tIns="19050" rIns="38100" bIns="19050" anchor="ctr">
                <a:spAutoFit/>
              </a:bodyPr>
              <a:lstStyle/>
              <a:p>
                <a:pPr>
                  <a:defRPr sz="16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Losing patients to other surgeons who do not require them to quit smoking</c:v>
                </c:pt>
                <c:pt idx="1">
                  <c:v>Alienating my patients</c:v>
                </c:pt>
                <c:pt idx="2">
                  <c:v>Alienating referring physicians</c:v>
                </c:pt>
                <c:pt idx="3">
                  <c:v>Risk of disease progression while time elapses after smoking cessation</c:v>
                </c:pt>
              </c:strCache>
            </c:strRef>
          </c:cat>
          <c:val>
            <c:numRef>
              <c:f>Sheet1!$E$2:$E$5</c:f>
              <c:numCache>
                <c:formatCode>General</c:formatCode>
                <c:ptCount val="4"/>
                <c:pt idx="0">
                  <c:v>21.4</c:v>
                </c:pt>
                <c:pt idx="1">
                  <c:v>22.4</c:v>
                </c:pt>
                <c:pt idx="2">
                  <c:v>24.4</c:v>
                </c:pt>
                <c:pt idx="3">
                  <c:v>11.9</c:v>
                </c:pt>
              </c:numCache>
            </c:numRef>
          </c:val>
          <c:extLst xmlns:c16r2="http://schemas.microsoft.com/office/drawing/2015/06/chart">
            <c:ext xmlns:c16="http://schemas.microsoft.com/office/drawing/2014/chart" uri="{C3380CC4-5D6E-409C-BE32-E72D297353CC}">
              <c16:uniqueId val="{00000013-1549-D548-B3D9-20694C1C4E2D}"/>
            </c:ext>
          </c:extLst>
        </c:ser>
        <c:ser>
          <c:idx val="4"/>
          <c:order val="4"/>
          <c:tx>
            <c:strRef>
              <c:f>Sheet1!$F$1</c:f>
              <c:strCache>
                <c:ptCount val="1"/>
                <c:pt idx="0">
                  <c:v>Not Important</c:v>
                </c:pt>
              </c:strCache>
            </c:strRef>
          </c:tx>
          <c:spPr>
            <a:solidFill>
              <a:schemeClr val="tx2">
                <a:lumMod val="50000"/>
              </a:schemeClr>
            </a:solidFill>
          </c:spPr>
          <c:invertIfNegative val="0"/>
          <c:dLbls>
            <c:dLbl>
              <c:idx val="0"/>
              <c:layout/>
              <c:tx>
                <c:rich>
                  <a:bodyPr/>
                  <a:lstStyle/>
                  <a:p>
                    <a:r>
                      <a:rPr lang="en-US" sz="2000"/>
                      <a:t>44.3</a:t>
                    </a:r>
                  </a:p>
                  <a:p>
                    <a:r>
                      <a:rPr lang="en-US" sz="2000"/>
                      <a:t>(n=89)</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549-D548-B3D9-20694C1C4E2D}"/>
                </c:ext>
              </c:extLst>
            </c:dLbl>
            <c:dLbl>
              <c:idx val="1"/>
              <c:layout>
                <c:manualLayout>
                  <c:x val="0.0135386822538791"/>
                  <c:y val="0.00417495082105167"/>
                </c:manualLayout>
              </c:layout>
              <c:tx>
                <c:rich>
                  <a:bodyPr/>
                  <a:lstStyle/>
                  <a:p>
                    <a:r>
                      <a:rPr lang="en-US" sz="2000" dirty="0"/>
                      <a:t>1.4</a:t>
                    </a:r>
                  </a:p>
                  <a:p>
                    <a:r>
                      <a:rPr lang="en-US" sz="2000" dirty="0"/>
                      <a:t>(n=43)</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549-D548-B3D9-20694C1C4E2D}"/>
                </c:ext>
              </c:extLst>
            </c:dLbl>
            <c:dLbl>
              <c:idx val="2"/>
              <c:layout>
                <c:manualLayout>
                  <c:x val="0.00150429802820868"/>
                  <c:y val="-0.0125248524631553"/>
                </c:manualLayout>
              </c:layout>
              <c:tx>
                <c:rich>
                  <a:bodyPr/>
                  <a:lstStyle/>
                  <a:p>
                    <a:r>
                      <a:rPr lang="en-US" sz="2000"/>
                      <a:t>27.4</a:t>
                    </a:r>
                  </a:p>
                  <a:p>
                    <a:r>
                      <a:rPr lang="en-US" sz="2000"/>
                      <a:t>(n=55)</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549-D548-B3D9-20694C1C4E2D}"/>
                </c:ext>
              </c:extLst>
            </c:dLbl>
            <c:dLbl>
              <c:idx val="3"/>
              <c:layout>
                <c:manualLayout>
                  <c:x val="0.0105300861974615"/>
                  <c:y val="-0.0354870819789398"/>
                </c:manualLayout>
              </c:layout>
              <c:tx>
                <c:rich>
                  <a:bodyPr/>
                  <a:lstStyle/>
                  <a:p>
                    <a:r>
                      <a:rPr lang="en-US" sz="2000" dirty="0"/>
                      <a:t>13.9</a:t>
                    </a:r>
                  </a:p>
                  <a:p>
                    <a:r>
                      <a:rPr lang="en-US" sz="2000" dirty="0"/>
                      <a:t>(n=28)</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549-D548-B3D9-20694C1C4E2D}"/>
                </c:ext>
              </c:extLst>
            </c:dLbl>
            <c:spPr>
              <a:noFill/>
              <a:ln>
                <a:noFill/>
              </a:ln>
              <a:effectLst/>
            </c:spPr>
            <c:txPr>
              <a:bodyPr wrap="square" lIns="38100" tIns="19050" rIns="38100" bIns="19050" anchor="ctr">
                <a:spAutoFit/>
              </a:bodyPr>
              <a:lstStyle/>
              <a:p>
                <a:pPr>
                  <a:defRPr sz="2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Losing patients to other surgeons who do not require them to quit smoking</c:v>
                </c:pt>
                <c:pt idx="1">
                  <c:v>Alienating my patients</c:v>
                </c:pt>
                <c:pt idx="2">
                  <c:v>Alienating referring physicians</c:v>
                </c:pt>
                <c:pt idx="3">
                  <c:v>Risk of disease progression while time elapses after smoking cessation</c:v>
                </c:pt>
              </c:strCache>
            </c:strRef>
          </c:cat>
          <c:val>
            <c:numRef>
              <c:f>Sheet1!$F$2:$F$5</c:f>
              <c:numCache>
                <c:formatCode>General</c:formatCode>
                <c:ptCount val="4"/>
                <c:pt idx="0">
                  <c:v>44.3</c:v>
                </c:pt>
                <c:pt idx="1">
                  <c:v>21.4</c:v>
                </c:pt>
                <c:pt idx="2">
                  <c:v>27.4</c:v>
                </c:pt>
                <c:pt idx="3">
                  <c:v>13.9</c:v>
                </c:pt>
              </c:numCache>
            </c:numRef>
          </c:val>
          <c:extLst xmlns:c16r2="http://schemas.microsoft.com/office/drawing/2015/06/chart">
            <c:ext xmlns:c16="http://schemas.microsoft.com/office/drawing/2014/chart" uri="{C3380CC4-5D6E-409C-BE32-E72D297353CC}">
              <c16:uniqueId val="{00000018-1549-D548-B3D9-20694C1C4E2D}"/>
            </c:ext>
          </c:extLst>
        </c:ser>
        <c:dLbls>
          <c:showLegendKey val="0"/>
          <c:showVal val="1"/>
          <c:showCatName val="0"/>
          <c:showSerName val="0"/>
          <c:showPercent val="0"/>
          <c:showBubbleSize val="0"/>
        </c:dLbls>
        <c:gapWidth val="75"/>
        <c:axId val="-2117808168"/>
        <c:axId val="-2117393496"/>
      </c:barChart>
      <c:catAx>
        <c:axId val="-2117808168"/>
        <c:scaling>
          <c:orientation val="minMax"/>
        </c:scaling>
        <c:delete val="0"/>
        <c:axPos val="b"/>
        <c:numFmt formatCode="General" sourceLinked="0"/>
        <c:majorTickMark val="none"/>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2117393496"/>
        <c:crosses val="autoZero"/>
        <c:auto val="1"/>
        <c:lblAlgn val="ctr"/>
        <c:lblOffset val="100"/>
        <c:noMultiLvlLbl val="0"/>
      </c:catAx>
      <c:valAx>
        <c:axId val="-2117393496"/>
        <c:scaling>
          <c:orientation val="minMax"/>
        </c:scaling>
        <c:delete val="0"/>
        <c:axPos val="l"/>
        <c:title>
          <c:tx>
            <c:rich>
              <a:bodyPr rot="0" vert="horz"/>
              <a:lstStyle/>
              <a:p>
                <a:pPr>
                  <a:defRPr sz="2000">
                    <a:latin typeface="Arial" panose="020B0604020202020204" pitchFamily="34" charset="0"/>
                    <a:cs typeface="Arial" panose="020B0604020202020204" pitchFamily="34" charset="0"/>
                  </a:defRPr>
                </a:pPr>
                <a:r>
                  <a:rPr lang="en-US" sz="2000" dirty="0">
                    <a:latin typeface="Arial" panose="020B0604020202020204" pitchFamily="34" charset="0"/>
                    <a:cs typeface="Arial" panose="020B0604020202020204" pitchFamily="34" charset="0"/>
                  </a:rPr>
                  <a:t>%</a:t>
                </a:r>
              </a:p>
            </c:rich>
          </c:tx>
          <c:layout>
            <c:manualLayout>
              <c:xMode val="edge"/>
              <c:yMode val="edge"/>
              <c:x val="0.0"/>
              <c:y val="0.367543114525262"/>
            </c:manualLayout>
          </c:layout>
          <c:overlay val="0"/>
        </c:title>
        <c:numFmt formatCode="General" sourceLinked="1"/>
        <c:majorTickMark val="none"/>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2117808168"/>
        <c:crosses val="autoZero"/>
        <c:crossBetween val="between"/>
      </c:valAx>
    </c:plotArea>
    <c:legend>
      <c:legendPos val="b"/>
      <c:layout/>
      <c:overlay val="0"/>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200" b="1" i="0">
          <a:latin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412740170241"/>
          <c:y val="0.0135703997880738"/>
          <c:w val="0.816079106474034"/>
          <c:h val="0.837280221186831"/>
        </c:manualLayout>
      </c:layout>
      <c:barChart>
        <c:barDir val="col"/>
        <c:grouping val="clustered"/>
        <c:varyColors val="0"/>
        <c:ser>
          <c:idx val="0"/>
          <c:order val="0"/>
          <c:tx>
            <c:strRef>
              <c:f>Sheet1!$B$1</c:f>
              <c:strCache>
                <c:ptCount val="1"/>
                <c:pt idx="0">
                  <c:v>Female</c:v>
                </c:pt>
              </c:strCache>
            </c:strRef>
          </c:tx>
          <c:spPr>
            <a:solidFill>
              <a:schemeClr val="bg1">
                <a:lumMod val="50000"/>
              </a:schemeClr>
            </a:solidFill>
          </c:spPr>
          <c:invertIfNegative val="0"/>
          <c:dLbls>
            <c:dLbl>
              <c:idx val="0"/>
              <c:layout/>
              <c:tx>
                <c:rich>
                  <a:bodyPr/>
                  <a:lstStyle/>
                  <a:p>
                    <a:r>
                      <a:rPr lang="en-US" sz="2000" dirty="0"/>
                      <a:t>52.9</a:t>
                    </a:r>
                  </a:p>
                  <a:p>
                    <a:r>
                      <a:rPr lang="en-US" sz="2000" dirty="0"/>
                      <a:t>(n=18)</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BBB-6644-BA7B-7F7DBCF6653C}"/>
                </c:ext>
              </c:extLst>
            </c:dLbl>
            <c:dLbl>
              <c:idx val="1"/>
              <c:layout/>
              <c:tx>
                <c:rich>
                  <a:bodyPr/>
                  <a:lstStyle/>
                  <a:p>
                    <a:r>
                      <a:rPr lang="en-US" sz="2000"/>
                      <a:t>47.1</a:t>
                    </a:r>
                  </a:p>
                  <a:p>
                    <a:r>
                      <a:rPr lang="en-US" sz="2000"/>
                      <a:t>(n=16)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BBB-6644-BA7B-7F7DBCF6653C}"/>
                </c:ext>
              </c:extLst>
            </c:dLbl>
            <c:dLbl>
              <c:idx val="2"/>
              <c:layout/>
              <c:tx>
                <c:rich>
                  <a:bodyPr/>
                  <a:lstStyle/>
                  <a:p>
                    <a:r>
                      <a:rPr lang="en-US" sz="2000"/>
                      <a:t>26.5</a:t>
                    </a:r>
                  </a:p>
                  <a:p>
                    <a:r>
                      <a:rPr lang="en-US" sz="2000"/>
                      <a:t>(n=9)</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BBB-6644-BA7B-7F7DBCF6653C}"/>
                </c:ext>
              </c:extLst>
            </c:dLbl>
            <c:dLbl>
              <c:idx val="3"/>
              <c:layout/>
              <c:tx>
                <c:rich>
                  <a:bodyPr/>
                  <a:lstStyle/>
                  <a:p>
                    <a:r>
                      <a:rPr lang="en-US" sz="2000"/>
                      <a:t>73.5</a:t>
                    </a:r>
                  </a:p>
                  <a:p>
                    <a:r>
                      <a:rPr lang="en-US" sz="2000"/>
                      <a:t>(n=25)</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BBB-6644-BA7B-7F7DBCF6653C}"/>
                </c:ext>
              </c:extLst>
            </c:dLbl>
            <c:spPr>
              <a:noFill/>
              <a:ln>
                <a:noFill/>
              </a:ln>
              <a:effectLst/>
            </c:spPr>
            <c:txPr>
              <a:bodyPr wrap="square" lIns="38100" tIns="19050" rIns="38100" bIns="19050" anchor="ctr">
                <a:spAutoFit/>
              </a:bodyPr>
              <a:lstStyle/>
              <a:p>
                <a:pPr>
                  <a:defRPr sz="2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4"/>
                <c:pt idx="0">
                  <c:v>Yes</c:v>
                </c:pt>
                <c:pt idx="1">
                  <c:v>No </c:v>
                </c:pt>
                <c:pt idx="2">
                  <c:v>Yes</c:v>
                </c:pt>
                <c:pt idx="3">
                  <c:v>No</c:v>
                </c:pt>
              </c:strCache>
            </c:strRef>
          </c:cat>
          <c:val>
            <c:numRef>
              <c:f>Sheet1!$B$2:$B$6</c:f>
              <c:numCache>
                <c:formatCode>General</c:formatCode>
                <c:ptCount val="5"/>
                <c:pt idx="0">
                  <c:v>52.9</c:v>
                </c:pt>
                <c:pt idx="1">
                  <c:v>47.1</c:v>
                </c:pt>
                <c:pt idx="2">
                  <c:v>26.5</c:v>
                </c:pt>
                <c:pt idx="3">
                  <c:v>73.5</c:v>
                </c:pt>
              </c:numCache>
            </c:numRef>
          </c:val>
          <c:extLst xmlns:c16r2="http://schemas.microsoft.com/office/drawing/2015/06/chart">
            <c:ext xmlns:c16="http://schemas.microsoft.com/office/drawing/2014/chart" uri="{C3380CC4-5D6E-409C-BE32-E72D297353CC}">
              <c16:uniqueId val="{00000004-6BBB-6644-BA7B-7F7DBCF6653C}"/>
            </c:ext>
          </c:extLst>
        </c:ser>
        <c:ser>
          <c:idx val="1"/>
          <c:order val="1"/>
          <c:tx>
            <c:strRef>
              <c:f>Sheet1!$C$1</c:f>
              <c:strCache>
                <c:ptCount val="1"/>
                <c:pt idx="0">
                  <c:v>Male</c:v>
                </c:pt>
              </c:strCache>
            </c:strRef>
          </c:tx>
          <c:spPr>
            <a:solidFill>
              <a:schemeClr val="tx2">
                <a:lumMod val="50000"/>
              </a:schemeClr>
            </a:solidFill>
          </c:spPr>
          <c:invertIfNegative val="0"/>
          <c:dLbls>
            <c:dLbl>
              <c:idx val="0"/>
              <c:layout>
                <c:manualLayout>
                  <c:x val="0.00893893171219252"/>
                  <c:y val="0.0"/>
                </c:manualLayout>
              </c:layout>
              <c:tx>
                <c:rich>
                  <a:bodyPr/>
                  <a:lstStyle/>
                  <a:p>
                    <a:r>
                      <a:rPr lang="en-US" sz="2000"/>
                      <a:t>47.1</a:t>
                    </a:r>
                  </a:p>
                  <a:p>
                    <a:r>
                      <a:rPr lang="en-US" sz="2000"/>
                      <a:t>(n=16)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BBB-6644-BA7B-7F7DBCF6653C}"/>
                </c:ext>
              </c:extLst>
            </c:dLbl>
            <c:dLbl>
              <c:idx val="1"/>
              <c:layout/>
              <c:tx>
                <c:rich>
                  <a:bodyPr/>
                  <a:lstStyle/>
                  <a:p>
                    <a:r>
                      <a:rPr lang="en-US" sz="2000" dirty="0"/>
                      <a:t>52.9</a:t>
                    </a:r>
                  </a:p>
                  <a:p>
                    <a:r>
                      <a:rPr lang="en-US" sz="2000" dirty="0"/>
                      <a:t>(n=18)</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BBB-6644-BA7B-7F7DBCF6653C}"/>
                </c:ext>
              </c:extLst>
            </c:dLbl>
            <c:dLbl>
              <c:idx val="2"/>
              <c:layout/>
              <c:tx>
                <c:rich>
                  <a:bodyPr/>
                  <a:lstStyle/>
                  <a:p>
                    <a:r>
                      <a:rPr lang="en-US" sz="2000"/>
                      <a:t>47.1</a:t>
                    </a:r>
                  </a:p>
                  <a:p>
                    <a:r>
                      <a:rPr lang="en-US" sz="2000"/>
                      <a:t>(n=16)</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BB-6644-BA7B-7F7DBCF6653C}"/>
                </c:ext>
              </c:extLst>
            </c:dLbl>
            <c:dLbl>
              <c:idx val="3"/>
              <c:layout/>
              <c:tx>
                <c:rich>
                  <a:bodyPr/>
                  <a:lstStyle/>
                  <a:p>
                    <a:r>
                      <a:rPr lang="en-US" sz="2000"/>
                      <a:t>52.9</a:t>
                    </a:r>
                  </a:p>
                  <a:p>
                    <a:r>
                      <a:rPr lang="en-US" sz="2000"/>
                      <a:t>(n=18)</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BBB-6644-BA7B-7F7DBCF6653C}"/>
                </c:ext>
              </c:extLst>
            </c:dLbl>
            <c:spPr>
              <a:noFill/>
              <a:ln>
                <a:noFill/>
              </a:ln>
              <a:effectLst/>
            </c:spPr>
            <c:txPr>
              <a:bodyPr wrap="square" lIns="38100" tIns="19050" rIns="38100" bIns="19050" anchor="ctr">
                <a:spAutoFit/>
              </a:bodyPr>
              <a:lstStyle/>
              <a:p>
                <a:pPr>
                  <a:defRPr sz="2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4"/>
                <c:pt idx="0">
                  <c:v>Yes</c:v>
                </c:pt>
                <c:pt idx="1">
                  <c:v>No </c:v>
                </c:pt>
                <c:pt idx="2">
                  <c:v>Yes</c:v>
                </c:pt>
                <c:pt idx="3">
                  <c:v>No</c:v>
                </c:pt>
              </c:strCache>
            </c:strRef>
          </c:cat>
          <c:val>
            <c:numRef>
              <c:f>Sheet1!$C$2:$C$6</c:f>
              <c:numCache>
                <c:formatCode>General</c:formatCode>
                <c:ptCount val="5"/>
                <c:pt idx="0">
                  <c:v>47.1</c:v>
                </c:pt>
                <c:pt idx="1">
                  <c:v>52.9</c:v>
                </c:pt>
                <c:pt idx="2">
                  <c:v>47.1</c:v>
                </c:pt>
                <c:pt idx="3">
                  <c:v>52.9</c:v>
                </c:pt>
              </c:numCache>
            </c:numRef>
          </c:val>
          <c:extLst xmlns:c16r2="http://schemas.microsoft.com/office/drawing/2015/06/chart">
            <c:ext xmlns:c16="http://schemas.microsoft.com/office/drawing/2014/chart" uri="{C3380CC4-5D6E-409C-BE32-E72D297353CC}">
              <c16:uniqueId val="{00000009-6BBB-6644-BA7B-7F7DBCF6653C}"/>
            </c:ext>
          </c:extLst>
        </c:ser>
        <c:dLbls>
          <c:showLegendKey val="0"/>
          <c:showVal val="1"/>
          <c:showCatName val="0"/>
          <c:showSerName val="0"/>
          <c:showPercent val="0"/>
          <c:showBubbleSize val="0"/>
        </c:dLbls>
        <c:gapWidth val="150"/>
        <c:axId val="-2134232968"/>
        <c:axId val="-2034124536"/>
      </c:barChart>
      <c:catAx>
        <c:axId val="-2134232968"/>
        <c:scaling>
          <c:orientation val="minMax"/>
        </c:scaling>
        <c:delete val="0"/>
        <c:axPos val="b"/>
        <c:numFmt formatCode="General" sourceLinked="0"/>
        <c:majorTickMark val="out"/>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2034124536"/>
        <c:crosses val="autoZero"/>
        <c:auto val="1"/>
        <c:lblAlgn val="ctr"/>
        <c:lblOffset val="100"/>
        <c:noMultiLvlLbl val="0"/>
      </c:catAx>
      <c:valAx>
        <c:axId val="-2034124536"/>
        <c:scaling>
          <c:orientation val="minMax"/>
          <c:max val="100.0"/>
        </c:scaling>
        <c:delete val="0"/>
        <c:axPos val="l"/>
        <c:title>
          <c:tx>
            <c:rich>
              <a:bodyPr rot="0" vert="horz"/>
              <a:lstStyle/>
              <a:p>
                <a:pPr>
                  <a:defRPr sz="2000">
                    <a:latin typeface="Arial" panose="020B0604020202020204" pitchFamily="34" charset="0"/>
                    <a:cs typeface="Arial" panose="020B0604020202020204" pitchFamily="34" charset="0"/>
                  </a:defRPr>
                </a:pPr>
                <a:r>
                  <a:rPr lang="en-US" sz="2000">
                    <a:latin typeface="Arial" panose="020B0604020202020204" pitchFamily="34" charset="0"/>
                    <a:cs typeface="Arial" panose="020B0604020202020204" pitchFamily="34" charset="0"/>
                  </a:rPr>
                  <a:t>%</a:t>
                </a:r>
              </a:p>
            </c:rich>
          </c:tx>
          <c:layout/>
          <c:overlay val="0"/>
        </c:title>
        <c:numFmt formatCode="General" sourceLinked="1"/>
        <c:majorTickMark val="out"/>
        <c:minorTickMark val="none"/>
        <c:tickLblPos val="nextTo"/>
        <c:txPr>
          <a:bodyPr/>
          <a:lstStyle/>
          <a:p>
            <a:pPr>
              <a:defRPr sz="2000">
                <a:latin typeface="Arial" panose="020B0604020202020204" pitchFamily="34" charset="0"/>
                <a:cs typeface="Arial" panose="020B0604020202020204" pitchFamily="34" charset="0"/>
              </a:defRPr>
            </a:pPr>
            <a:endParaRPr lang="en-US"/>
          </a:p>
        </c:txPr>
        <c:crossAx val="-2134232968"/>
        <c:crosses val="autoZero"/>
        <c:crossBetween val="between"/>
      </c:valAx>
    </c:plotArea>
    <c:legend>
      <c:legendPos val="r"/>
      <c:layout>
        <c:manualLayout>
          <c:xMode val="edge"/>
          <c:yMode val="edge"/>
          <c:x val="0.776268661282229"/>
          <c:y val="0.298523586811223"/>
          <c:w val="0.103883681560111"/>
          <c:h val="0.096068673206972"/>
        </c:manualLayout>
      </c:layout>
      <c:overlay val="0"/>
      <c:txPr>
        <a:bodyPr/>
        <a:lstStyle/>
        <a:p>
          <a:pPr>
            <a:defRPr sz="2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200" b="1" i="0">
          <a:latin typeface="Times New Roman"/>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1845816348182"/>
          <c:y val="0.0716163737064153"/>
          <c:w val="0.835206299684258"/>
          <c:h val="0.800435761562159"/>
        </c:manualLayout>
      </c:layout>
      <c:barChart>
        <c:barDir val="col"/>
        <c:grouping val="clustered"/>
        <c:varyColors val="0"/>
        <c:ser>
          <c:idx val="0"/>
          <c:order val="0"/>
          <c:tx>
            <c:strRef>
              <c:f>Sheet1!$B$1</c:f>
              <c:strCache>
                <c:ptCount val="1"/>
                <c:pt idx="0">
                  <c:v>Yes</c:v>
                </c:pt>
              </c:strCache>
            </c:strRef>
          </c:tx>
          <c:spPr>
            <a:solidFill>
              <a:schemeClr val="bg1">
                <a:lumMod val="50000"/>
              </a:schemeClr>
            </a:solidFill>
          </c:spPr>
          <c:invertIfNegative val="0"/>
          <c:dLbls>
            <c:dLbl>
              <c:idx val="0"/>
              <c:layout>
                <c:manualLayout>
                  <c:x val="-0.0187500467051702"/>
                  <c:y val="0.0300157266699773"/>
                </c:manualLayout>
              </c:layout>
              <c:tx>
                <c:rich>
                  <a:bodyPr/>
                  <a:lstStyle/>
                  <a:p>
                    <a:r>
                      <a:rPr lang="en-US" sz="2000" smtClean="0">
                        <a:latin typeface="Arial"/>
                        <a:cs typeface="Arial"/>
                      </a:rPr>
                      <a:t>40.3</a:t>
                    </a:r>
                  </a:p>
                  <a:p>
                    <a:r>
                      <a:rPr lang="en-US" sz="2000" smtClean="0">
                        <a:latin typeface="Arial"/>
                        <a:cs typeface="Arial"/>
                      </a:rPr>
                      <a:t>(n=81)</a:t>
                    </a:r>
                  </a:p>
                  <a:p>
                    <a:endParaRPr lang="en-US"/>
                  </a:p>
                </c:rich>
              </c:tx>
              <c:showLegendKey val="0"/>
              <c:showVal val="1"/>
              <c:showCatName val="0"/>
              <c:showSerName val="0"/>
              <c:showPercent val="0"/>
              <c:showBubbleSize val="0"/>
            </c:dLbl>
            <c:txPr>
              <a:bodyPr/>
              <a:lstStyle/>
              <a:p>
                <a:pPr>
                  <a:defRPr sz="2000">
                    <a:latin typeface="Arial"/>
                    <a:cs typeface="Arial"/>
                  </a:defRPr>
                </a:pPr>
                <a:endParaRPr lang="en-US"/>
              </a:p>
            </c:txPr>
            <c:showLegendKey val="0"/>
            <c:showVal val="1"/>
            <c:showCatName val="0"/>
            <c:showSerName val="0"/>
            <c:showPercent val="0"/>
            <c:showBubbleSize val="0"/>
            <c:showLeaderLines val="0"/>
          </c:dLbls>
          <c:cat>
            <c:strRef>
              <c:f>Sheet1!$A$2</c:f>
              <c:strCache>
                <c:ptCount val="1"/>
                <c:pt idx="0">
                  <c:v>Do you require patients to quit smoking prior to lung resection? </c:v>
                </c:pt>
              </c:strCache>
            </c:strRef>
          </c:cat>
          <c:val>
            <c:numRef>
              <c:f>Sheet1!$B$2</c:f>
              <c:numCache>
                <c:formatCode>General</c:formatCode>
                <c:ptCount val="1"/>
                <c:pt idx="0">
                  <c:v>40.3</c:v>
                </c:pt>
              </c:numCache>
            </c:numRef>
          </c:val>
        </c:ser>
        <c:ser>
          <c:idx val="1"/>
          <c:order val="1"/>
          <c:tx>
            <c:strRef>
              <c:f>Sheet1!$C$1</c:f>
              <c:strCache>
                <c:ptCount val="1"/>
                <c:pt idx="0">
                  <c:v>No</c:v>
                </c:pt>
              </c:strCache>
            </c:strRef>
          </c:tx>
          <c:spPr>
            <a:solidFill>
              <a:schemeClr val="tx2">
                <a:lumMod val="50000"/>
              </a:schemeClr>
            </a:solidFill>
          </c:spPr>
          <c:invertIfNegative val="0"/>
          <c:dLbls>
            <c:dLbl>
              <c:idx val="0"/>
              <c:layout/>
              <c:tx>
                <c:rich>
                  <a:bodyPr/>
                  <a:lstStyle/>
                  <a:p>
                    <a:r>
                      <a:rPr lang="en-US" sz="2000" smtClean="0">
                        <a:latin typeface="Arial"/>
                        <a:cs typeface="Arial"/>
                      </a:rPr>
                      <a:t>59.7</a:t>
                    </a:r>
                  </a:p>
                  <a:p>
                    <a:r>
                      <a:rPr lang="en-US" sz="2000" smtClean="0">
                        <a:latin typeface="Arial"/>
                        <a:cs typeface="Arial"/>
                      </a:rPr>
                      <a:t>(n=120)</a:t>
                    </a:r>
                    <a:endParaRPr lang="en-US"/>
                  </a:p>
                </c:rich>
              </c:tx>
              <c:showLegendKey val="0"/>
              <c:showVal val="1"/>
              <c:showCatName val="0"/>
              <c:showSerName val="0"/>
              <c:showPercent val="0"/>
              <c:showBubbleSize val="0"/>
            </c:dLbl>
            <c:txPr>
              <a:bodyPr/>
              <a:lstStyle/>
              <a:p>
                <a:pPr>
                  <a:defRPr sz="2000">
                    <a:latin typeface="Arial"/>
                    <a:cs typeface="Arial"/>
                  </a:defRPr>
                </a:pPr>
                <a:endParaRPr lang="en-US"/>
              </a:p>
            </c:txPr>
            <c:showLegendKey val="0"/>
            <c:showVal val="1"/>
            <c:showCatName val="0"/>
            <c:showSerName val="0"/>
            <c:showPercent val="0"/>
            <c:showBubbleSize val="0"/>
            <c:showLeaderLines val="0"/>
          </c:dLbls>
          <c:cat>
            <c:strRef>
              <c:f>Sheet1!$A$2</c:f>
              <c:strCache>
                <c:ptCount val="1"/>
                <c:pt idx="0">
                  <c:v>Do you require patients to quit smoking prior to lung resection? </c:v>
                </c:pt>
              </c:strCache>
            </c:strRef>
          </c:cat>
          <c:val>
            <c:numRef>
              <c:f>Sheet1!$C$2</c:f>
              <c:numCache>
                <c:formatCode>General</c:formatCode>
                <c:ptCount val="1"/>
                <c:pt idx="0">
                  <c:v>59.7</c:v>
                </c:pt>
              </c:numCache>
            </c:numRef>
          </c:val>
        </c:ser>
        <c:dLbls>
          <c:showLegendKey val="0"/>
          <c:showVal val="1"/>
          <c:showCatName val="0"/>
          <c:showSerName val="0"/>
          <c:showPercent val="0"/>
          <c:showBubbleSize val="0"/>
        </c:dLbls>
        <c:gapWidth val="150"/>
        <c:axId val="-2137970648"/>
        <c:axId val="-2117433784"/>
      </c:barChart>
      <c:catAx>
        <c:axId val="-2137970648"/>
        <c:scaling>
          <c:orientation val="minMax"/>
        </c:scaling>
        <c:delete val="0"/>
        <c:axPos val="b"/>
        <c:majorTickMark val="out"/>
        <c:minorTickMark val="none"/>
        <c:tickLblPos val="nextTo"/>
        <c:txPr>
          <a:bodyPr/>
          <a:lstStyle/>
          <a:p>
            <a:pPr>
              <a:defRPr sz="2000">
                <a:latin typeface="Arial"/>
                <a:cs typeface="Arial"/>
              </a:defRPr>
            </a:pPr>
            <a:endParaRPr lang="en-US"/>
          </a:p>
        </c:txPr>
        <c:crossAx val="-2117433784"/>
        <c:crosses val="autoZero"/>
        <c:auto val="1"/>
        <c:lblAlgn val="ctr"/>
        <c:lblOffset val="100"/>
        <c:noMultiLvlLbl val="0"/>
      </c:catAx>
      <c:valAx>
        <c:axId val="-2117433784"/>
        <c:scaling>
          <c:orientation val="minMax"/>
          <c:max val="100.0"/>
        </c:scaling>
        <c:delete val="0"/>
        <c:axPos val="l"/>
        <c:title>
          <c:tx>
            <c:rich>
              <a:bodyPr rot="0" vert="horz"/>
              <a:lstStyle/>
              <a:p>
                <a:pPr>
                  <a:defRPr sz="2000"/>
                </a:pPr>
                <a:r>
                  <a:rPr lang="en-US" sz="2000" dirty="0"/>
                  <a:t>%</a:t>
                </a:r>
              </a:p>
            </c:rich>
          </c:tx>
          <c:layout>
            <c:manualLayout>
              <c:xMode val="edge"/>
              <c:yMode val="edge"/>
              <c:x val="0.0353388795227858"/>
              <c:y val="0.445878171362628"/>
            </c:manualLayout>
          </c:layout>
          <c:overlay val="0"/>
        </c:title>
        <c:numFmt formatCode="General" sourceLinked="1"/>
        <c:majorTickMark val="out"/>
        <c:minorTickMark val="none"/>
        <c:tickLblPos val="nextTo"/>
        <c:txPr>
          <a:bodyPr/>
          <a:lstStyle/>
          <a:p>
            <a:pPr>
              <a:defRPr sz="2400">
                <a:latin typeface="Arial"/>
                <a:cs typeface="Arial"/>
              </a:defRPr>
            </a:pPr>
            <a:endParaRPr lang="en-US"/>
          </a:p>
        </c:txPr>
        <c:crossAx val="-2137970648"/>
        <c:crosses val="autoZero"/>
        <c:crossBetween val="between"/>
      </c:valAx>
    </c:plotArea>
    <c:legend>
      <c:legendPos val="r"/>
      <c:layout>
        <c:manualLayout>
          <c:xMode val="edge"/>
          <c:yMode val="edge"/>
          <c:x val="0.818304471623184"/>
          <c:y val="0.377920570298066"/>
          <c:w val="0.0969716619291007"/>
          <c:h val="0.132253264915287"/>
        </c:manualLayout>
      </c:layout>
      <c:overlay val="0"/>
      <c:txPr>
        <a:bodyPr/>
        <a:lstStyle/>
        <a:p>
          <a:pPr>
            <a:defRPr sz="2400">
              <a:latin typeface="Arial"/>
              <a:cs typeface="Arial"/>
            </a:defRPr>
          </a:pPr>
          <a:endParaRPr lang="en-US"/>
        </a:p>
      </c:txPr>
    </c:legend>
    <c:plotVisOnly val="1"/>
    <c:dispBlanksAs val="gap"/>
    <c:showDLblsOverMax val="0"/>
  </c:chart>
  <c:txPr>
    <a:bodyPr/>
    <a:lstStyle/>
    <a:p>
      <a:pPr>
        <a:defRPr sz="1200" b="1" i="0">
          <a:latin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0.08605</cdr:x>
      <cdr:y>0.81804</cdr:y>
    </cdr:from>
    <cdr:to>
      <cdr:x>0.20758</cdr:x>
      <cdr:y>1</cdr:y>
    </cdr:to>
    <cdr:sp macro="" textlink="">
      <cdr:nvSpPr>
        <cdr:cNvPr id="2" name="TextBox 1"/>
        <cdr:cNvSpPr txBox="1"/>
      </cdr:nvSpPr>
      <cdr:spPr>
        <a:xfrm xmlns:a="http://schemas.openxmlformats.org/drawingml/2006/main">
          <a:off x="647388" y="48780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0.15161</cdr:x>
      <cdr:y>0.87008</cdr:y>
    </cdr:from>
    <cdr:to>
      <cdr:x>0.37825</cdr:x>
      <cdr:y>1</cdr:y>
    </cdr:to>
    <cdr:sp macro="" textlink="">
      <cdr:nvSpPr>
        <cdr:cNvPr id="3" name="TextBox 2"/>
        <cdr:cNvSpPr txBox="1"/>
      </cdr:nvSpPr>
      <cdr:spPr>
        <a:xfrm xmlns:a="http://schemas.openxmlformats.org/drawingml/2006/main">
          <a:off x="1351885" y="5967040"/>
          <a:ext cx="2021000" cy="89096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endParaRPr lang="en-US" sz="1100" dirty="0"/>
        </a:p>
      </cdr:txBody>
    </cdr:sp>
  </cdr:relSizeAnchor>
  <cdr:relSizeAnchor xmlns:cdr="http://schemas.openxmlformats.org/drawingml/2006/chartDrawing">
    <cdr:from>
      <cdr:x>0.48862</cdr:x>
      <cdr:y>0.89312</cdr:y>
    </cdr:from>
    <cdr:to>
      <cdr:x>0.82001</cdr:x>
      <cdr:y>1</cdr:y>
    </cdr:to>
    <cdr:sp macro="" textlink="">
      <cdr:nvSpPr>
        <cdr:cNvPr id="6" name="TextBox 5"/>
        <cdr:cNvSpPr txBox="1"/>
      </cdr:nvSpPr>
      <cdr:spPr>
        <a:xfrm xmlns:a="http://schemas.openxmlformats.org/drawingml/2006/main">
          <a:off x="7089352" y="10029997"/>
          <a:ext cx="4808113" cy="120032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2400" b="1" dirty="0">
              <a:latin typeface="Arial" panose="020B0604020202020204" pitchFamily="34" charset="0"/>
              <a:cs typeface="Arial" panose="020B0604020202020204" pitchFamily="34" charset="0"/>
            </a:rPr>
            <a:t>Is it fair to have outcomes affected by patients who refuse or are unable to quit smoking?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defTabSz="5092127"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defTabSz="5092127" fontAlgn="auto">
              <a:spcBef>
                <a:spcPts val="0"/>
              </a:spcBef>
              <a:spcAft>
                <a:spcPts val="0"/>
              </a:spcAft>
              <a:defRPr sz="1200">
                <a:latin typeface="+mn-lt"/>
                <a:cs typeface="+mn-cs"/>
              </a:defRPr>
            </a:lvl1pPr>
          </a:lstStyle>
          <a:p>
            <a:pPr>
              <a:defRPr/>
            </a:pPr>
            <a:fld id="{B64766A8-2453-4D11-B0DC-C50DB852D1DA}" type="datetimeFigureOut">
              <a:rPr lang="en-US"/>
              <a:pPr>
                <a:defRPr/>
              </a:pPr>
              <a:t>2/14/18</a:t>
            </a:fld>
            <a:endParaRPr lang="en-US"/>
          </a:p>
        </p:txBody>
      </p:sp>
      <p:sp>
        <p:nvSpPr>
          <p:cNvPr id="4" name="Slide Image Placeholder 3"/>
          <p:cNvSpPr>
            <a:spLocks noGrp="1" noRot="1" noChangeAspect="1"/>
          </p:cNvSpPr>
          <p:nvPr>
            <p:ph type="sldImg" idx="2"/>
          </p:nvPr>
        </p:nvSpPr>
        <p:spPr>
          <a:xfrm>
            <a:off x="811213" y="692150"/>
            <a:ext cx="538797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defTabSz="5092127"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defTabSz="5092127"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5014913" rtl="0" eaLnBrk="0" fontAlgn="base" latinLnBrk="0" hangingPunct="0">
              <a:lnSpc>
                <a:spcPct val="100000"/>
              </a:lnSpc>
              <a:spcBef>
                <a:spcPct val="30000"/>
              </a:spcBef>
              <a:spcAft>
                <a:spcPct val="0"/>
              </a:spcAft>
              <a:buClrTx/>
              <a:buSzTx/>
              <a:buFontTx/>
              <a:buNone/>
              <a:tabLst/>
              <a:defRPr/>
            </a:pPr>
            <a:r>
              <a:rPr lang="en-US" sz="6600" dirty="0">
                <a:latin typeface="Arial"/>
                <a:cs typeface="Arial"/>
              </a:rPr>
              <a:t>Training thoracic surgeons and implementing tobacco cessation programs increases the rate at which patients quit and should be a part of lung cancer treatment </a:t>
            </a:r>
          </a:p>
          <a:p>
            <a:endParaRPr lang="en-US" dirty="0"/>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2225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332959"/>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430015"/>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5332732"/>
            <a:ext cx="117348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4420332"/>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6325021"/>
            <a:ext cx="241733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430015"/>
            <a:ext cx="24173392" cy="857368"/>
          </a:xfrm>
          <a:prstGeom prst="rect">
            <a:avLst/>
          </a:prstGeom>
          <a:noFill/>
        </p:spPr>
        <p:txBody>
          <a:bodyPr wrap="square" lIns="104498" tIns="104498" rIns="104498" bIns="104498" anchor="ctr" anchorCtr="0">
            <a:spAutoFit/>
          </a:bodyPr>
          <a:lstStyle>
            <a:lvl1pPr marL="0" indent="0" algn="ctr">
              <a:buNone/>
              <a:tabLst/>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2141965"/>
            <a:ext cx="24173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1282564"/>
            <a:ext cx="2417339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5430015"/>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6332959"/>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4480556"/>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533995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8872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790164"/>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0"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7.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8.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5.bin"/><Relationship Id="rId9" Type="http://schemas.openxmlformats.org/officeDocument/2006/relationships/image" Target="../media/image1.wmf"/><Relationship Id="rId10" Type="http://schemas.openxmlformats.org/officeDocument/2006/relationships/oleObject" Target="../embeddings/oleObject6.bin"/></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11.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12.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9.bin"/><Relationship Id="rId9" Type="http://schemas.openxmlformats.org/officeDocument/2006/relationships/image" Target="../media/image1.wmf"/><Relationship Id="rId10" Type="http://schemas.openxmlformats.org/officeDocument/2006/relationships/oleObject" Target="../embeddings/oleObject1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4498" tIns="52248" rIns="104498" bIns="52248" anchor="ctr"/>
          <a:lstStyle/>
          <a:p>
            <a:pPr defTabSz="5015886" fontAlgn="auto">
              <a:spcBef>
                <a:spcPts val="0"/>
              </a:spcBef>
              <a:spcAft>
                <a:spcPts val="0"/>
              </a:spcAft>
              <a:defRPr/>
            </a:pPr>
            <a:endParaRPr lang="en-US" dirty="0">
              <a:latin typeface="+mn-lt"/>
              <a:cs typeface="+mn-cs"/>
            </a:endParaRPr>
          </a:p>
        </p:txBody>
      </p:sp>
      <p:sp>
        <p:nvSpPr>
          <p:cNvPr id="9" name="Rectangle 9"/>
          <p:cNvSpPr>
            <a:spLocks noChangeArrowheads="1"/>
          </p:cNvSpPr>
          <p:nvPr/>
        </p:nvSpPr>
        <p:spPr bwMode="auto">
          <a:xfrm>
            <a:off x="0" y="4805363"/>
            <a:ext cx="51206400" cy="152400"/>
          </a:xfrm>
          <a:prstGeom prst="rect">
            <a:avLst/>
          </a:prstGeom>
          <a:solidFill>
            <a:schemeClr val="accent5">
              <a:lumMod val="50000"/>
            </a:schemeClr>
          </a:solidFill>
          <a:ln w="152400">
            <a:noFill/>
            <a:miter lim="800000"/>
            <a:headEnd/>
            <a:tailEnd/>
          </a:ln>
          <a:effectLst/>
        </p:spPr>
        <p:txBody>
          <a:bodyPr wrap="none" lIns="104498" tIns="52248" rIns="104498" bIns="52248" anchor="ctr"/>
          <a:lstStyle/>
          <a:p>
            <a:pPr defTabSz="5015886" fontAlgn="auto">
              <a:spcBef>
                <a:spcPts val="0"/>
              </a:spcBef>
              <a:spcAft>
                <a:spcPts val="0"/>
              </a:spcAft>
              <a:defRPr/>
            </a:pPr>
            <a:endParaRPr lang="en-US" dirty="0">
              <a:latin typeface="+mn-lt"/>
              <a:cs typeface="+mn-cs"/>
            </a:endParaRPr>
          </a:p>
        </p:txBody>
      </p:sp>
      <p:sp>
        <p:nvSpPr>
          <p:cNvPr id="1029" name="Text Box 14"/>
          <p:cNvSpPr txBox="1">
            <a:spLocks noChangeArrowheads="1"/>
          </p:cNvSpPr>
          <p:nvPr/>
        </p:nvSpPr>
        <p:spPr bwMode="auto">
          <a:xfrm>
            <a:off x="2078038" y="32315150"/>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2015</a:t>
            </a:r>
          </a:p>
          <a:p>
            <a:pPr eaLnBrk="0" hangingPunct="0">
              <a:lnSpc>
                <a:spcPct val="65000"/>
              </a:lnSpc>
              <a:spcBef>
                <a:spcPct val="50000"/>
              </a:spcBef>
              <a:defRPr/>
            </a:pPr>
            <a:r>
              <a:rPr lang="en-US" sz="1200" b="1" dirty="0" err="1">
                <a:solidFill>
                  <a:srgbClr val="BFBFBF"/>
                </a:solidFill>
                <a:latin typeface="Arial" charset="0"/>
              </a:rPr>
              <a:t>www.PosterPresentations.com</a:t>
            </a:r>
            <a:endParaRPr lang="en-US" sz="1200" b="1" dirty="0">
              <a:solidFill>
                <a:srgbClr val="BFBFBF"/>
              </a:solidFill>
              <a:latin typeface="Arial" charset="0"/>
            </a:endParaRPr>
          </a:p>
        </p:txBody>
      </p:sp>
      <p:sp>
        <p:nvSpPr>
          <p:cNvPr id="22" name="Rounded Rectangle 21"/>
          <p:cNvSpPr/>
          <p:nvPr userDrawn="1"/>
        </p:nvSpPr>
        <p:spPr>
          <a:xfrm>
            <a:off x="1089025"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sp>
        <p:nvSpPr>
          <p:cNvPr id="23" name="Rounded Rectangle 22"/>
          <p:cNvSpPr/>
          <p:nvPr userDrawn="1"/>
        </p:nvSpPr>
        <p:spPr>
          <a:xfrm>
            <a:off x="13527088"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sp>
        <p:nvSpPr>
          <p:cNvPr id="26" name="Rounded Rectangle 25"/>
          <p:cNvSpPr/>
          <p:nvPr userDrawn="1"/>
        </p:nvSpPr>
        <p:spPr>
          <a:xfrm>
            <a:off x="25966738"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sp>
        <p:nvSpPr>
          <p:cNvPr id="30" name="Rounded Rectangle 29"/>
          <p:cNvSpPr/>
          <p:nvPr userDrawn="1"/>
        </p:nvSpPr>
        <p:spPr>
          <a:xfrm>
            <a:off x="38404800" y="5424488"/>
            <a:ext cx="11722100" cy="26736675"/>
          </a:xfrm>
          <a:prstGeom prst="roundRect">
            <a:avLst>
              <a:gd name="adj" fmla="val 9229"/>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dirty="0"/>
          </a:p>
        </p:txBody>
      </p:sp>
      <p:grpSp>
        <p:nvGrpSpPr>
          <p:cNvPr id="27" name="Group 26"/>
          <p:cNvGrpSpPr/>
          <p:nvPr userDrawn="1"/>
        </p:nvGrpSpPr>
        <p:grpSpPr>
          <a:xfrm>
            <a:off x="-113267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36”x56”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err="1">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err="1">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userDrawn="1"/>
          </p:nvPicPr>
          <p:blipFill>
            <a:blip r:embed="rId4"/>
            <a:stretch>
              <a:fillRect/>
            </a:stretch>
          </p:blipFill>
          <p:spPr>
            <a:xfrm>
              <a:off x="-10740740" y="10261718"/>
              <a:ext cx="1597666" cy="1201935"/>
            </a:xfrm>
            <a:prstGeom prst="rect">
              <a:avLst/>
            </a:prstGeom>
          </p:spPr>
        </p:pic>
        <p:pic>
          <p:nvPicPr>
            <p:cNvPr id="36" name="Picture 35"/>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7" name="Group 36"/>
            <p:cNvGrpSpPr/>
            <p:nvPr userDrawn="1"/>
          </p:nvGrpSpPr>
          <p:grpSpPr>
            <a:xfrm>
              <a:off x="-9744993" y="23540957"/>
              <a:ext cx="7531182" cy="2120439"/>
              <a:chOff x="-4470427" y="11016658"/>
              <a:chExt cx="3470785" cy="974220"/>
            </a:xfrm>
          </p:grpSpPr>
          <p:grpSp>
            <p:nvGrpSpPr>
              <p:cNvPr id="45" name="Group 44"/>
              <p:cNvGrpSpPr/>
              <p:nvPr userDrawn="1"/>
            </p:nvGrpSpPr>
            <p:grpSpPr>
              <a:xfrm>
                <a:off x="-2783495" y="11060886"/>
                <a:ext cx="624431" cy="893535"/>
                <a:chOff x="-3958697" y="11117435"/>
                <a:chExt cx="779338" cy="1280430"/>
              </a:xfrm>
            </p:grpSpPr>
            <p:pic>
              <p:nvPicPr>
                <p:cNvPr id="51" name="Picture 50"/>
                <p:cNvPicPr>
                  <a:picLocks noChangeAspect="1"/>
                </p:cNvPicPr>
                <p:nvPr userDrawn="1"/>
              </p:nvPicPr>
              <p:blipFill>
                <a:blip r:embed="rId6"/>
                <a:stretch>
                  <a:fillRect/>
                </a:stretch>
              </p:blipFill>
              <p:spPr>
                <a:xfrm>
                  <a:off x="-3948160" y="11117435"/>
                  <a:ext cx="768801" cy="1090857"/>
                </a:xfrm>
                <a:prstGeom prst="rect">
                  <a:avLst/>
                </a:prstGeom>
              </p:spPr>
            </p:pic>
            <p:sp>
              <p:nvSpPr>
                <p:cNvPr id="52" name="TextBox 5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46" name="Group 45"/>
              <p:cNvGrpSpPr/>
              <p:nvPr userDrawn="1"/>
            </p:nvGrpSpPr>
            <p:grpSpPr>
              <a:xfrm>
                <a:off x="-2033159" y="11060889"/>
                <a:ext cx="1033517" cy="893529"/>
                <a:chOff x="-2921738" y="11200127"/>
                <a:chExt cx="1420279" cy="1227904"/>
              </a:xfrm>
            </p:grpSpPr>
            <p:pic>
              <p:nvPicPr>
                <p:cNvPr id="49" name="Picture 48"/>
                <p:cNvPicPr>
                  <a:picLocks noChangeAspect="1"/>
                </p:cNvPicPr>
                <p:nvPr userDrawn="1"/>
              </p:nvPicPr>
              <p:blipFill>
                <a:blip r:embed="rId6"/>
                <a:stretch>
                  <a:fillRect/>
                </a:stretch>
              </p:blipFill>
              <p:spPr>
                <a:xfrm>
                  <a:off x="-2921738" y="11200127"/>
                  <a:ext cx="1420279" cy="1029694"/>
                </a:xfrm>
                <a:prstGeom prst="rect">
                  <a:avLst/>
                </a:prstGeom>
              </p:spPr>
            </p:pic>
            <p:sp>
              <p:nvSpPr>
                <p:cNvPr id="50" name="TextBox 4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47" name="Picture 46"/>
              <p:cNvPicPr>
                <a:picLocks noChangeAspect="1"/>
              </p:cNvPicPr>
              <p:nvPr userDrawn="1"/>
            </p:nvPicPr>
            <p:blipFill>
              <a:blip r:embed="rId7"/>
              <a:stretch>
                <a:fillRect/>
              </a:stretch>
            </p:blipFill>
            <p:spPr>
              <a:xfrm>
                <a:off x="-4470427" y="11016658"/>
                <a:ext cx="1098742" cy="847761"/>
              </a:xfrm>
              <a:prstGeom prst="rect">
                <a:avLst/>
              </a:prstGeom>
            </p:spPr>
          </p:pic>
          <p:sp>
            <p:nvSpPr>
              <p:cNvPr id="48" name="TextBox 4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38" name="Group 37"/>
            <p:cNvGrpSpPr/>
            <p:nvPr userDrawn="1"/>
          </p:nvGrpSpPr>
          <p:grpSpPr>
            <a:xfrm>
              <a:off x="-10398793" y="27751410"/>
              <a:ext cx="9323012" cy="2453251"/>
              <a:chOff x="-4754996" y="12734136"/>
              <a:chExt cx="4296559" cy="1127128"/>
            </a:xfrm>
          </p:grpSpPr>
          <p:graphicFrame>
            <p:nvGraphicFramePr>
              <p:cNvPr id="39" name="Object 38"/>
              <p:cNvGraphicFramePr>
                <a:graphicFrameLocks noChangeAspect="1"/>
              </p:cNvGraphicFramePr>
              <p:nvPr userDrawn="1">
                <p:extLst>
                  <p:ext uri="{D42A27DB-BD31-4B8C-83A1-F6EECF244321}">
                    <p14:modId xmlns:p14="http://schemas.microsoft.com/office/powerpoint/2010/main" val="3113819096"/>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1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0" name="Object 39"/>
              <p:cNvGraphicFramePr>
                <a:graphicFrameLocks noChangeAspect="1"/>
              </p:cNvGraphicFramePr>
              <p:nvPr userDrawn="1">
                <p:extLst>
                  <p:ext uri="{D42A27DB-BD31-4B8C-83A1-F6EECF244321}">
                    <p14:modId xmlns:p14="http://schemas.microsoft.com/office/powerpoint/2010/main" val="243042465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1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2" name="TextBox 4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44" name="TextBox 4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grpSp>
        <p:nvGrpSpPr>
          <p:cNvPr id="53" name="Group 52"/>
          <p:cNvGrpSpPr/>
          <p:nvPr userDrawn="1"/>
        </p:nvGrpSpPr>
        <p:grpSpPr>
          <a:xfrm>
            <a:off x="51617562" y="-55065"/>
            <a:ext cx="11062139" cy="32973465"/>
            <a:chOff x="44157839" y="-55065"/>
            <a:chExt cx="11062139" cy="32973465"/>
          </a:xfrm>
        </p:grpSpPr>
        <p:sp>
          <p:nvSpPr>
            <p:cNvPr id="54" name="Rectangle 5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55" name="Object 54"/>
            <p:cNvGraphicFramePr>
              <a:graphicFrameLocks noChangeAspect="1"/>
            </p:cNvGraphicFramePr>
            <p:nvPr userDrawn="1">
              <p:extLst>
                <p:ext uri="{D42A27DB-BD31-4B8C-83A1-F6EECF244321}">
                  <p14:modId xmlns:p14="http://schemas.microsoft.com/office/powerpoint/2010/main" val="3793420835"/>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1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6" name="Picture 55"/>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7" name="Object 56"/>
            <p:cNvGraphicFramePr>
              <a:graphicFrameLocks noChangeAspect="1"/>
            </p:cNvGraphicFramePr>
            <p:nvPr userDrawn="1">
              <p:extLst>
                <p:ext uri="{D42A27DB-BD31-4B8C-83A1-F6EECF244321}">
                  <p14:modId xmlns:p14="http://schemas.microsoft.com/office/powerpoint/2010/main" val="405039651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1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8" name="Group 57"/>
            <p:cNvGrpSpPr/>
            <p:nvPr userDrawn="1"/>
          </p:nvGrpSpPr>
          <p:grpSpPr>
            <a:xfrm>
              <a:off x="44487207" y="29414560"/>
              <a:ext cx="10354213" cy="1265612"/>
              <a:chOff x="44200453" y="28362386"/>
              <a:chExt cx="9771399" cy="1090622"/>
            </a:xfrm>
          </p:grpSpPr>
          <p:sp>
            <p:nvSpPr>
              <p:cNvPr id="60" name="Rounded Rectangle 5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2" name="TextBox 61"/>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59" name="TextBox 58"/>
            <p:cNvSpPr txBox="1"/>
            <p:nvPr userDrawn="1"/>
          </p:nvSpPr>
          <p:spPr>
            <a:xfrm>
              <a:off x="44487207" y="31188790"/>
              <a:ext cx="6870215" cy="1399638"/>
            </a:xfrm>
            <a:prstGeom prst="rect">
              <a:avLst/>
            </a:prstGeom>
            <a:noFill/>
          </p:spPr>
          <p:txBody>
            <a:bodyPr wrap="square" lIns="65304" tIns="32651" rIns="65304" bIns="32651" rtlCol="0">
              <a:spAutoFit/>
            </a:bodyPr>
            <a:lstStyle/>
            <a:p>
              <a:pPr marL="407988" indent="-407988">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400">
                  <a:solidFill>
                    <a:schemeClr val="bg1"/>
                  </a:solidFill>
                </a:rPr>
                <a:t>2117 Fourth Street ,</a:t>
              </a:r>
              <a:r>
                <a:rPr lang="en-US" sz="2400" baseline="0">
                  <a:solidFill>
                    <a:schemeClr val="bg1"/>
                  </a:solidFill>
                </a:rPr>
                <a:t> Unit C</a:t>
              </a:r>
            </a:p>
            <a:p>
              <a:pPr marL="407988" indent="0">
                <a:lnSpc>
                  <a:spcPts val="2600"/>
                </a:lnSpc>
              </a:pPr>
              <a:r>
                <a:rPr lang="en-US" sz="2400" baseline="0">
                  <a:solidFill>
                    <a:schemeClr val="bg1"/>
                  </a:solidFill>
                </a:rPr>
                <a:t>Berkeley CA </a:t>
              </a:r>
              <a:r>
                <a:rPr lang="en-US" sz="2000" baseline="0">
                  <a:solidFill>
                    <a:schemeClr val="bg1"/>
                  </a:solidFill>
                </a:rPr>
                <a:t>94710</a:t>
              </a:r>
              <a:r>
                <a:rPr lang="en-US" sz="2400" baseline="0">
                  <a:solidFill>
                    <a:schemeClr val="bg1"/>
                  </a:solidFill>
                </a:rPr>
                <a:t/>
              </a:r>
              <a:br>
                <a:rPr lang="en-US" sz="2400" baseline="0">
                  <a:solidFill>
                    <a:schemeClr val="bg1"/>
                  </a:solidFill>
                </a:rPr>
              </a:br>
              <a:r>
                <a:rPr lang="en-US" sz="2400" b="1" baseline="0">
                  <a:solidFill>
                    <a:srgbClr val="FFFF00"/>
                  </a:solidFill>
                </a:rPr>
                <a:t>posterpresenter@gmail.com</a:t>
              </a:r>
              <a:endParaRPr lang="en-US" sz="2800" b="1">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9" name="Rectangle 9"/>
          <p:cNvSpPr>
            <a:spLocks noChangeArrowheads="1"/>
          </p:cNvSpPr>
          <p:nvPr/>
        </p:nvSpPr>
        <p:spPr bwMode="auto">
          <a:xfrm>
            <a:off x="0" y="4805363"/>
            <a:ext cx="51206400" cy="152400"/>
          </a:xfrm>
          <a:prstGeom prst="rect">
            <a:avLst/>
          </a:prstGeom>
          <a:solidFill>
            <a:schemeClr val="accent5">
              <a:lumMod val="50000"/>
            </a:schemeClr>
          </a:solidFill>
          <a:ln w="152400">
            <a:no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21" name="Rounded Rectangle 20"/>
          <p:cNvSpPr/>
          <p:nvPr userDrawn="1"/>
        </p:nvSpPr>
        <p:spPr>
          <a:xfrm>
            <a:off x="1089025" y="5465763"/>
            <a:ext cx="158273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2" name="Rounded Rectangle 21"/>
          <p:cNvSpPr/>
          <p:nvPr userDrawn="1"/>
        </p:nvSpPr>
        <p:spPr>
          <a:xfrm>
            <a:off x="17697450" y="5465763"/>
            <a:ext cx="158273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3" name="Rounded Rectangle 22"/>
          <p:cNvSpPr/>
          <p:nvPr userDrawn="1"/>
        </p:nvSpPr>
        <p:spPr>
          <a:xfrm>
            <a:off x="34305875" y="5465763"/>
            <a:ext cx="15828963"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grpSp>
        <p:nvGrpSpPr>
          <p:cNvPr id="24" name="Group 23"/>
          <p:cNvGrpSpPr/>
          <p:nvPr userDrawn="1"/>
        </p:nvGrpSpPr>
        <p:grpSpPr>
          <a:xfrm>
            <a:off x="-11326789" y="-1"/>
            <a:ext cx="11018865" cy="32918401"/>
            <a:chOff x="-11225189" y="-1"/>
            <a:chExt cx="11018865" cy="32918401"/>
          </a:xfrm>
        </p:grpSpPr>
        <p:sp>
          <p:nvSpPr>
            <p:cNvPr id="27" name="Rectangle 26"/>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a:solidFill>
                    <a:srgbClr val="FF0000"/>
                  </a:solidFill>
                  <a:latin typeface="Trebuchet MS" pitchFamily="34" charset="0"/>
                </a:rPr>
                <a:t>(—THIS SIDEBAR DOES NOT PRINT—)</a:t>
              </a:r>
              <a:endParaRPr lang="en-US" sz="3200" b="1" spc="600">
                <a:solidFill>
                  <a:schemeClr val="bg1"/>
                </a:solidFill>
                <a:latin typeface="Trebuchet MS" pitchFamily="34" charset="0"/>
              </a:endParaRPr>
            </a:p>
            <a:p>
              <a:pPr algn="ctr"/>
              <a:r>
                <a:rPr lang="en-US" sz="4000" b="1" spc="600">
                  <a:solidFill>
                    <a:schemeClr val="bg1"/>
                  </a:solidFill>
                  <a:latin typeface="Trebuchet MS" pitchFamily="34" charset="0"/>
                </a:rPr>
                <a:t>DESIGN</a:t>
              </a:r>
              <a:r>
                <a:rPr lang="en-US" sz="4000" b="1" spc="600" baseline="0">
                  <a:solidFill>
                    <a:schemeClr val="bg1"/>
                  </a:solidFill>
                  <a:latin typeface="Trebuchet MS" pitchFamily="34" charset="0"/>
                </a:rPr>
                <a:t> </a:t>
              </a:r>
              <a:r>
                <a:rPr lang="en-US" sz="4000" b="1" spc="600">
                  <a:solidFill>
                    <a:schemeClr val="bg1"/>
                  </a:solidFill>
                  <a:latin typeface="Trebuchet MS" pitchFamily="34" charset="0"/>
                </a:rPr>
                <a:t>GUIDE</a:t>
              </a:r>
            </a:p>
            <a:p>
              <a:pPr algn="ctr"/>
              <a:endParaRPr lang="en-US" sz="2800" b="1">
                <a:latin typeface="Trebuchet MS" pitchFamily="34" charset="0"/>
              </a:endParaRPr>
            </a:p>
            <a:p>
              <a:pPr defTabSz="3765639"/>
              <a:r>
                <a:rPr lang="en-US" sz="2800" i="0">
                  <a:latin typeface="Trebuchet MS" pitchFamily="34" charset="0"/>
                </a:rPr>
                <a:t>This PowerPoint</a:t>
              </a:r>
              <a:r>
                <a:rPr lang="en-US" sz="2800" i="0" baseline="0">
                  <a:latin typeface="Trebuchet MS" pitchFamily="34" charset="0"/>
                </a:rPr>
                <a:t> </a:t>
              </a:r>
              <a:r>
                <a:rPr lang="en-US" sz="2800" i="0">
                  <a:latin typeface="Trebuchet MS" pitchFamily="34" charset="0"/>
                </a:rPr>
                <a:t>2007 template produces</a:t>
              </a:r>
              <a:r>
                <a:rPr lang="en-US" sz="2800" i="0" baseline="0">
                  <a:latin typeface="Trebuchet MS" pitchFamily="34" charset="0"/>
                </a:rPr>
                <a:t> </a:t>
              </a:r>
              <a:r>
                <a:rPr lang="en-US" sz="2800" i="0">
                  <a:latin typeface="Trebuchet MS" pitchFamily="34" charset="0"/>
                </a:rPr>
                <a:t>a 36”x56” presentation poster. </a:t>
              </a:r>
              <a:r>
                <a:rPr lang="en-US" sz="2800">
                  <a:latin typeface="Trebuchet MS" pitchFamily="34" charset="0"/>
                </a:rPr>
                <a:t>You</a:t>
              </a:r>
              <a:r>
                <a:rPr lang="en-US" sz="2800" baseline="0">
                  <a:latin typeface="Trebuchet MS" pitchFamily="34" charset="0"/>
                </a:rPr>
                <a:t> can u</a:t>
              </a:r>
              <a:r>
                <a:rPr lang="en-US" sz="2800">
                  <a:latin typeface="Trebuchet MS" pitchFamily="34" charset="0"/>
                </a:rPr>
                <a:t>se</a:t>
              </a:r>
              <a:r>
                <a:rPr lang="en-US" sz="2800" baseline="0">
                  <a:latin typeface="Trebuchet MS" pitchFamily="34" charset="0"/>
                </a:rPr>
                <a:t> it to create your research poster and </a:t>
              </a:r>
              <a:r>
                <a:rPr lang="en-US" sz="2800">
                  <a:latin typeface="Trebuchet MS" pitchFamily="34" charset="0"/>
                </a:rPr>
                <a:t>save valuable time placing titles, subtitles,</a:t>
              </a:r>
              <a:r>
                <a:rPr lang="en-US" sz="2800" baseline="0">
                  <a:latin typeface="Trebuchet MS" pitchFamily="34" charset="0"/>
                </a:rPr>
                <a:t> text, and graphics</a:t>
              </a:r>
              <a:r>
                <a:rPr lang="en-US" sz="2800">
                  <a:latin typeface="Trebuchet MS" pitchFamily="34" charset="0"/>
                </a:rPr>
                <a:t>. </a:t>
              </a:r>
            </a:p>
            <a:p>
              <a:pPr defTabSz="3765639"/>
              <a:endParaRPr lang="en-US" sz="2800">
                <a:latin typeface="Trebuchet MS" pitchFamily="34" charset="0"/>
              </a:endParaRPr>
            </a:p>
            <a:p>
              <a:pPr defTabSz="4389219"/>
              <a:r>
                <a:rPr lang="en-US" sz="2800">
                  <a:latin typeface="Trebuchet MS" pitchFamily="34" charset="0"/>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pitchFamily="34" charset="0"/>
                </a:rPr>
                <a:t>PosterPresentations.com</a:t>
              </a:r>
              <a:r>
                <a:rPr lang="en-US" sz="2800" b="1">
                  <a:solidFill>
                    <a:schemeClr val="bg1"/>
                  </a:solidFill>
                  <a:latin typeface="Trebuchet MS" pitchFamily="34" charset="0"/>
                </a:rPr>
                <a:t> </a:t>
              </a:r>
              <a:r>
                <a:rPr lang="en-US" sz="2800">
                  <a:solidFill>
                    <a:schemeClr val="bg1"/>
                  </a:solidFill>
                  <a:latin typeface="Trebuchet MS" pitchFamily="34" charset="0"/>
                </a:rPr>
                <a:t>and click on HELP DESK.</a:t>
              </a:r>
            </a:p>
            <a:p>
              <a:pPr defTabSz="4389219"/>
              <a:endParaRPr lang="en-US" sz="2800">
                <a:latin typeface="Trebuchet MS" pitchFamily="34" charset="0"/>
              </a:endParaRPr>
            </a:p>
            <a:p>
              <a:pPr defTabSz="4389219"/>
              <a:r>
                <a:rPr lang="en-US" sz="2800">
                  <a:solidFill>
                    <a:schemeClr val="bg1"/>
                  </a:solidFill>
                  <a:latin typeface="Trebuchet MS" pitchFamily="34" charset="0"/>
                </a:rPr>
                <a:t>When</a:t>
              </a:r>
              <a:r>
                <a:rPr lang="en-US" sz="2800" baseline="0">
                  <a:solidFill>
                    <a:schemeClr val="bg1"/>
                  </a:solidFill>
                  <a:latin typeface="Trebuchet MS" pitchFamily="34" charset="0"/>
                </a:rPr>
                <a:t> you are ready to print your poster</a:t>
              </a:r>
              <a:r>
                <a:rPr lang="en-US" sz="2800">
                  <a:solidFill>
                    <a:schemeClr val="bg1"/>
                  </a:solidFill>
                  <a:latin typeface="Trebuchet MS" pitchFamily="34" charset="0"/>
                </a:rPr>
                <a:t>,</a:t>
              </a:r>
              <a:r>
                <a:rPr lang="en-US" sz="2800" baseline="0">
                  <a:solidFill>
                    <a:schemeClr val="bg1"/>
                  </a:solidFill>
                  <a:latin typeface="Trebuchet MS" pitchFamily="34" charset="0"/>
                </a:rPr>
                <a:t> go online to </a:t>
              </a:r>
              <a:r>
                <a:rPr lang="en-US" sz="2800" b="0">
                  <a:solidFill>
                    <a:schemeClr val="bg1"/>
                  </a:solidFill>
                  <a:latin typeface="Trebuchet MS" pitchFamily="34" charset="0"/>
                </a:rPr>
                <a:t>PosterPresentations.com</a:t>
              </a:r>
              <a:r>
                <a:rPr lang="en-US" sz="2800">
                  <a:solidFill>
                    <a:schemeClr val="bg1"/>
                  </a:solidFill>
                  <a:latin typeface="Trebuchet MS" pitchFamily="34" charset="0"/>
                </a:rPr>
                <a:t/>
              </a:r>
              <a:br>
                <a:rPr lang="en-US" sz="2800">
                  <a:solidFill>
                    <a:schemeClr val="bg1"/>
                  </a:solidFill>
                  <a:latin typeface="Trebuchet MS" pitchFamily="34" charset="0"/>
                </a:rPr>
              </a:br>
              <a:endParaRPr lang="en-US" sz="2800">
                <a:solidFill>
                  <a:schemeClr val="bg1"/>
                </a:solidFill>
                <a:latin typeface="Trebuchet MS" pitchFamily="34" charset="0"/>
              </a:endParaRPr>
            </a:p>
            <a:p>
              <a:pPr algn="l" defTabSz="3765639"/>
              <a:r>
                <a:rPr lang="en-US" sz="2800" b="0">
                  <a:solidFill>
                    <a:schemeClr val="bg1"/>
                  </a:solidFill>
                  <a:latin typeface="Trebuchet MS" pitchFamily="34" charset="0"/>
                </a:rPr>
                <a:t>Need</a:t>
              </a:r>
              <a:r>
                <a:rPr lang="en-US" sz="2800" b="0" baseline="0">
                  <a:solidFill>
                    <a:schemeClr val="bg1"/>
                  </a:solidFill>
                  <a:latin typeface="Trebuchet MS" pitchFamily="34" charset="0"/>
                </a:rPr>
                <a:t> assistance? Call us at </a:t>
              </a:r>
              <a:r>
                <a:rPr lang="en-US" sz="2800" b="0">
                  <a:solidFill>
                    <a:srgbClr val="FFC000"/>
                  </a:solidFill>
                  <a:latin typeface="Trebuchet MS" pitchFamily="34" charset="0"/>
                </a:rPr>
                <a:t>1.510.649.3001</a:t>
              </a:r>
            </a:p>
            <a:p>
              <a:pPr algn="l" defTabSz="3765639"/>
              <a:endParaRPr lang="en-US" sz="3600" b="1">
                <a:solidFill>
                  <a:srgbClr val="FFFF00"/>
                </a:solidFill>
                <a:latin typeface="Trebuchet MS" pitchFamily="34" charset="0"/>
              </a:endParaRPr>
            </a:p>
            <a:p>
              <a:pPr algn="ctr"/>
              <a:endParaRPr lang="en-US" sz="2400" b="1">
                <a:solidFill>
                  <a:schemeClr val="bg1"/>
                </a:solidFill>
                <a:latin typeface="Trebuchet MS" pitchFamily="34" charset="0"/>
              </a:endParaRPr>
            </a:p>
            <a:p>
              <a:pPr algn="ctr"/>
              <a:r>
                <a:rPr lang="en-US" sz="4000" b="1" spc="600">
                  <a:solidFill>
                    <a:schemeClr val="bg1"/>
                  </a:solidFill>
                  <a:latin typeface="Trebuchet MS" pitchFamily="34" charset="0"/>
                </a:rPr>
                <a:t>QUICK START</a:t>
              </a:r>
            </a:p>
            <a:p>
              <a:pPr algn="ctr"/>
              <a:endParaRPr lang="en-US" sz="3200" b="1" baseline="0">
                <a:solidFill>
                  <a:schemeClr val="bg1"/>
                </a:solidFill>
                <a:latin typeface="Trebuchet MS" pitchFamily="34" charset="0"/>
              </a:endParaRPr>
            </a:p>
            <a:p>
              <a:pPr algn="ctr"/>
              <a:r>
                <a:rPr lang="en-US" sz="3200" b="1" baseline="0">
                  <a:solidFill>
                    <a:srgbClr val="FFC000"/>
                  </a:solidFill>
                  <a:latin typeface="Trebuchet MS" pitchFamily="34" charset="0"/>
                </a:rPr>
                <a:t>Zoom in and out</a:t>
              </a:r>
            </a:p>
            <a:p>
              <a:pPr marL="1892300" indent="-1892300" algn="l" defTabSz="850900"/>
              <a:r>
                <a:rPr lang="en-US" sz="2400" b="0" baseline="0">
                  <a:solidFill>
                    <a:schemeClr val="bg1"/>
                  </a:solidFill>
                  <a:latin typeface="Trebuchet MS" pitchFamily="34" charset="0"/>
                </a:rPr>
                <a:t>	</a:t>
              </a:r>
              <a:r>
                <a:rPr lang="en-US" sz="2400" b="0" baseline="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a:solidFill>
                    <a:schemeClr val="bg1">
                      <a:lumMod val="75000"/>
                    </a:schemeClr>
                  </a:solidFill>
                  <a:latin typeface="Trebuchet MS" pitchFamily="34" charset="0"/>
                </a:rPr>
                <a:t>	</a:t>
              </a:r>
              <a:r>
                <a:rPr lang="en-US" sz="2400" b="0" baseline="0">
                  <a:solidFill>
                    <a:schemeClr val="bg1">
                      <a:lumMod val="75000"/>
                    </a:schemeClr>
                  </a:solidFill>
                  <a:latin typeface="Trebuchet MS" pitchFamily="34" charset="0"/>
                </a:rPr>
                <a:t>Go to VIEW &gt; ZOOM.</a:t>
              </a:r>
            </a:p>
            <a:p>
              <a:pPr algn="l"/>
              <a:endParaRPr lang="en-US" sz="2800" b="0" baseline="0">
                <a:solidFill>
                  <a:schemeClr val="bg1"/>
                </a:solidFill>
                <a:latin typeface="Trebuchet MS" pitchFamily="34" charset="0"/>
              </a:endParaRPr>
            </a:p>
            <a:p>
              <a:pPr algn="ctr"/>
              <a:r>
                <a:rPr lang="en-US" sz="3200" b="1" baseline="0">
                  <a:solidFill>
                    <a:srgbClr val="FFC000"/>
                  </a:solidFill>
                  <a:latin typeface="Trebuchet MS" pitchFamily="34" charset="0"/>
                </a:rPr>
                <a:t>Title, Authors, and Affiliations</a:t>
              </a:r>
            </a:p>
            <a:p>
              <a:pPr algn="l"/>
              <a:r>
                <a:rPr lang="en-US" sz="2400" b="0" baseline="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The font size of your title should be bigger than your name(s) and institution name(s).</a:t>
              </a:r>
            </a:p>
            <a:p>
              <a:pPr algn="l"/>
              <a:r>
                <a:rPr lang="en-US" sz="2800" b="1" baseline="0">
                  <a:solidFill>
                    <a:schemeClr val="bg1"/>
                  </a:solidFill>
                  <a:latin typeface="Trebuchet MS" pitchFamily="34" charset="0"/>
                </a:rPr>
                <a:t/>
              </a:r>
              <a:br>
                <a:rPr lang="en-US" sz="2800" b="1" baseline="0">
                  <a:solidFill>
                    <a:schemeClr val="bg1"/>
                  </a:solidFill>
                  <a:latin typeface="Trebuchet MS" pitchFamily="34" charset="0"/>
                </a:rPr>
              </a:br>
              <a:endParaRPr lang="en-US" sz="2800" b="1">
                <a:solidFill>
                  <a:schemeClr val="bg1"/>
                </a:solidFill>
                <a:latin typeface="Trebuchet MS" pitchFamily="34" charset="0"/>
              </a:endParaRPr>
            </a:p>
            <a:p>
              <a:pPr algn="ctr"/>
              <a:endParaRPr lang="en-US" sz="2800" b="1">
                <a:solidFill>
                  <a:srgbClr val="FFC000"/>
                </a:solidFill>
                <a:latin typeface="Trebuchet MS" pitchFamily="34" charset="0"/>
              </a:endParaRPr>
            </a:p>
            <a:p>
              <a:pPr algn="ctr"/>
              <a:endParaRPr lang="en-US" sz="2800" b="1">
                <a:solidFill>
                  <a:srgbClr val="FFC000"/>
                </a:solidFill>
                <a:latin typeface="Trebuchet MS" pitchFamily="34" charset="0"/>
              </a:endParaRPr>
            </a:p>
            <a:p>
              <a:pPr algn="ctr"/>
              <a:r>
                <a:rPr lang="en-US" sz="3200" b="1">
                  <a:solidFill>
                    <a:srgbClr val="FFC000"/>
                  </a:solidFill>
                  <a:latin typeface="Trebuchet MS" pitchFamily="34" charset="0"/>
                </a:rPr>
                <a:t>Adding Logos</a:t>
              </a:r>
              <a:r>
                <a:rPr lang="en-US" sz="3200" b="1" baseline="0">
                  <a:solidFill>
                    <a:srgbClr val="FFC000"/>
                  </a:solidFill>
                  <a:latin typeface="Trebuchet MS" pitchFamily="34" charset="0"/>
                </a:rPr>
                <a:t> / Seals</a:t>
              </a:r>
            </a:p>
            <a:p>
              <a:pPr algn="l"/>
              <a:r>
                <a:rPr lang="en-US" sz="2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spc="0"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See if your school’s logo is available on our free poster templates page.</a:t>
              </a:r>
            </a:p>
            <a:p>
              <a:pPr algn="l"/>
              <a:endParaRPr lang="en-US" sz="2400" b="0" baseline="0">
                <a:latin typeface="Trebuchet MS" pitchFamily="34" charset="0"/>
              </a:endParaRPr>
            </a:p>
            <a:p>
              <a:pPr algn="ctr"/>
              <a:r>
                <a:rPr lang="en-US" sz="3200" b="1" baseline="0">
                  <a:solidFill>
                    <a:srgbClr val="FFC000"/>
                  </a:solidFill>
                  <a:latin typeface="Trebuchet MS" pitchFamily="34" charset="0"/>
                </a:rPr>
                <a:t>Photographs / Graphics</a:t>
              </a:r>
            </a:p>
            <a:p>
              <a:pPr algn="l" defTabSz="977900"/>
              <a:r>
                <a:rPr lang="en-US" sz="2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a:solidFill>
                    <a:schemeClr val="bg1">
                      <a:lumMod val="75000"/>
                    </a:schemeClr>
                  </a:solidFill>
                  <a:latin typeface="Trebuchet MS" pitchFamily="34" charset="0"/>
                </a:rPr>
                <a:t>disproportionally.</a:t>
              </a:r>
            </a:p>
            <a:p>
              <a:pPr algn="l" defTabSz="977900"/>
              <a:endParaRPr lang="en-US" sz="2400" b="0" baseline="0">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r>
                <a:rPr lang="en-US" sz="3200" b="1" baseline="0">
                  <a:solidFill>
                    <a:srgbClr val="FFC000"/>
                  </a:solidFill>
                  <a:latin typeface="Trebuchet MS" pitchFamily="34" charset="0"/>
                </a:rPr>
                <a:t>Image Quality Check</a:t>
              </a:r>
            </a:p>
            <a:p>
              <a:pPr lvl="0" algn="l" defTabSz="977900"/>
              <a:r>
                <a:rPr lang="en-US" sz="2400" b="0" baseline="0">
                  <a:solidFill>
                    <a:schemeClr val="bg1">
                      <a:lumMod val="75000"/>
                    </a:schemeClr>
                  </a:solidFill>
                  <a:latin typeface="Trebuchet MS" pitchFamily="34" charset="0"/>
                </a:rPr>
                <a:t>Zoom in and look at your images at 100% magnification. If they look good they will print well. </a:t>
              </a:r>
              <a:endParaRPr lang="en-US" sz="2800" b="0">
                <a:latin typeface="Trebuchet MS" pitchFamily="34" charset="0"/>
              </a:endParaRPr>
            </a:p>
          </p:txBody>
        </p:sp>
        <p:cxnSp>
          <p:nvCxnSpPr>
            <p:cNvPr id="28" name="Straight Connector 27"/>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10740740" y="10261718"/>
              <a:ext cx="1597666" cy="1201935"/>
            </a:xfrm>
            <a:prstGeom prst="rect">
              <a:avLst/>
            </a:prstGeom>
          </p:spPr>
        </p:pic>
        <p:pic>
          <p:nvPicPr>
            <p:cNvPr id="34" name="Picture 33"/>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6" name="Group 35"/>
            <p:cNvGrpSpPr/>
            <p:nvPr userDrawn="1"/>
          </p:nvGrpSpPr>
          <p:grpSpPr>
            <a:xfrm>
              <a:off x="-9744993" y="23540957"/>
              <a:ext cx="7531182" cy="2120439"/>
              <a:chOff x="-4470427" y="11016658"/>
              <a:chExt cx="3470785" cy="974220"/>
            </a:xfrm>
          </p:grpSpPr>
          <p:grpSp>
            <p:nvGrpSpPr>
              <p:cNvPr id="44" name="Group 43"/>
              <p:cNvGrpSpPr/>
              <p:nvPr userDrawn="1"/>
            </p:nvGrpSpPr>
            <p:grpSpPr>
              <a:xfrm>
                <a:off x="-2783495" y="11060886"/>
                <a:ext cx="624431" cy="893535"/>
                <a:chOff x="-3958697" y="11117435"/>
                <a:chExt cx="779338" cy="1280430"/>
              </a:xfrm>
            </p:grpSpPr>
            <p:pic>
              <p:nvPicPr>
                <p:cNvPr id="55" name="Picture 54"/>
                <p:cNvPicPr>
                  <a:picLocks noChangeAspect="1"/>
                </p:cNvPicPr>
                <p:nvPr userDrawn="1"/>
              </p:nvPicPr>
              <p:blipFill>
                <a:blip r:embed="rId6"/>
                <a:stretch>
                  <a:fillRect/>
                </a:stretch>
              </p:blipFill>
              <p:spPr>
                <a:xfrm>
                  <a:off x="-3948160" y="11117435"/>
                  <a:ext cx="768801" cy="1090857"/>
                </a:xfrm>
                <a:prstGeom prst="rect">
                  <a:avLst/>
                </a:prstGeom>
              </p:spPr>
            </p:pic>
            <p:sp>
              <p:nvSpPr>
                <p:cNvPr id="56" name="TextBox 55"/>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45" name="Group 44"/>
              <p:cNvGrpSpPr/>
              <p:nvPr userDrawn="1"/>
            </p:nvGrpSpPr>
            <p:grpSpPr>
              <a:xfrm>
                <a:off x="-2033159" y="11060889"/>
                <a:ext cx="1033517" cy="893529"/>
                <a:chOff x="-2921738" y="11200127"/>
                <a:chExt cx="1420279" cy="1227904"/>
              </a:xfrm>
            </p:grpSpPr>
            <p:pic>
              <p:nvPicPr>
                <p:cNvPr id="53" name="Picture 52"/>
                <p:cNvPicPr>
                  <a:picLocks noChangeAspect="1"/>
                </p:cNvPicPr>
                <p:nvPr userDrawn="1"/>
              </p:nvPicPr>
              <p:blipFill>
                <a:blip r:embed="rId6"/>
                <a:stretch>
                  <a:fillRect/>
                </a:stretch>
              </p:blipFill>
              <p:spPr>
                <a:xfrm>
                  <a:off x="-2921738" y="11200127"/>
                  <a:ext cx="1420279" cy="1029694"/>
                </a:xfrm>
                <a:prstGeom prst="rect">
                  <a:avLst/>
                </a:prstGeom>
              </p:spPr>
            </p:pic>
            <p:sp>
              <p:nvSpPr>
                <p:cNvPr id="54" name="TextBox 53"/>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46" name="Picture 45"/>
              <p:cNvPicPr>
                <a:picLocks noChangeAspect="1"/>
              </p:cNvPicPr>
              <p:nvPr userDrawn="1"/>
            </p:nvPicPr>
            <p:blipFill>
              <a:blip r:embed="rId7"/>
              <a:stretch>
                <a:fillRect/>
              </a:stretch>
            </p:blipFill>
            <p:spPr>
              <a:xfrm>
                <a:off x="-4470427" y="11016658"/>
                <a:ext cx="1098742" cy="847761"/>
              </a:xfrm>
              <a:prstGeom prst="rect">
                <a:avLst/>
              </a:prstGeom>
            </p:spPr>
          </p:pic>
          <p:sp>
            <p:nvSpPr>
              <p:cNvPr id="52" name="TextBox 51"/>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37" name="Group 36"/>
            <p:cNvGrpSpPr/>
            <p:nvPr userDrawn="1"/>
          </p:nvGrpSpPr>
          <p:grpSpPr>
            <a:xfrm>
              <a:off x="-10398793" y="27751410"/>
              <a:ext cx="9323012" cy="2453251"/>
              <a:chOff x="-4754996" y="12734136"/>
              <a:chExt cx="4296559" cy="1127128"/>
            </a:xfrm>
          </p:grpSpPr>
          <p:graphicFrame>
            <p:nvGraphicFramePr>
              <p:cNvPr id="39" name="Object 38"/>
              <p:cNvGraphicFramePr>
                <a:graphicFrameLocks noChangeAspect="1"/>
              </p:cNvGraphicFramePr>
              <p:nvPr userDrawn="1">
                <p:extLst>
                  <p:ext uri="{D42A27DB-BD31-4B8C-83A1-F6EECF244321}">
                    <p14:modId xmlns:p14="http://schemas.microsoft.com/office/powerpoint/2010/main" val="153041126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34"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1" name="Object 40"/>
              <p:cNvGraphicFramePr>
                <a:graphicFrameLocks noChangeAspect="1"/>
              </p:cNvGraphicFramePr>
              <p:nvPr userDrawn="1">
                <p:extLst>
                  <p:ext uri="{D42A27DB-BD31-4B8C-83A1-F6EECF244321}">
                    <p14:modId xmlns:p14="http://schemas.microsoft.com/office/powerpoint/2010/main" val="66635331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35"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2" name="TextBox 4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43" name="TextBox 4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grpSp>
        <p:nvGrpSpPr>
          <p:cNvPr id="57" name="Group 56"/>
          <p:cNvGrpSpPr/>
          <p:nvPr userDrawn="1"/>
        </p:nvGrpSpPr>
        <p:grpSpPr>
          <a:xfrm>
            <a:off x="51617562" y="-55065"/>
            <a:ext cx="11062139" cy="32973465"/>
            <a:chOff x="44157839" y="-55065"/>
            <a:chExt cx="11062139" cy="32973465"/>
          </a:xfrm>
        </p:grpSpPr>
        <p:sp>
          <p:nvSpPr>
            <p:cNvPr id="58" name="Rectangle 5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89960610"/>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36"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30489930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37"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62" name="Group 61"/>
            <p:cNvGrpSpPr/>
            <p:nvPr userDrawn="1"/>
          </p:nvGrpSpPr>
          <p:grpSpPr>
            <a:xfrm>
              <a:off x="44487207" y="29414560"/>
              <a:ext cx="10354213" cy="1265612"/>
              <a:chOff x="44200453" y="28362386"/>
              <a:chExt cx="9771399" cy="1090622"/>
            </a:xfrm>
          </p:grpSpPr>
          <p:sp>
            <p:nvSpPr>
              <p:cNvPr id="64" name="Rounded Rectangle 63"/>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6" name="TextBox 65"/>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grpSp>
      <p:sp>
        <p:nvSpPr>
          <p:cNvPr id="40" name="TextBox 39"/>
          <p:cNvSpPr txBox="1"/>
          <p:nvPr userDrawn="1"/>
        </p:nvSpPr>
        <p:spPr>
          <a:xfrm>
            <a:off x="51946930" y="31188790"/>
            <a:ext cx="6870215" cy="1399638"/>
          </a:xfrm>
          <a:prstGeom prst="rect">
            <a:avLst/>
          </a:prstGeom>
          <a:noFill/>
        </p:spPr>
        <p:txBody>
          <a:bodyPr wrap="square" lIns="65304" tIns="32651" rIns="65304" bIns="32651" rtlCol="0">
            <a:spAutoFit/>
          </a:bodyPr>
          <a:lstStyle/>
          <a:p>
            <a:pPr marL="407988" indent="-407988">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400">
                <a:solidFill>
                  <a:schemeClr val="bg1"/>
                </a:solidFill>
              </a:rPr>
              <a:t>2117 Fourth Street ,</a:t>
            </a:r>
            <a:r>
              <a:rPr lang="en-US" sz="2400" baseline="0">
                <a:solidFill>
                  <a:schemeClr val="bg1"/>
                </a:solidFill>
              </a:rPr>
              <a:t> Unit C</a:t>
            </a:r>
          </a:p>
          <a:p>
            <a:pPr marL="407988" indent="0">
              <a:lnSpc>
                <a:spcPts val="2600"/>
              </a:lnSpc>
            </a:pPr>
            <a:r>
              <a:rPr lang="en-US" sz="2400" baseline="0">
                <a:solidFill>
                  <a:schemeClr val="bg1"/>
                </a:solidFill>
              </a:rPr>
              <a:t>Berkeley CA </a:t>
            </a:r>
            <a:r>
              <a:rPr lang="en-US" sz="2000" baseline="0">
                <a:solidFill>
                  <a:schemeClr val="bg1"/>
                </a:solidFill>
              </a:rPr>
              <a:t>94710</a:t>
            </a:r>
            <a:r>
              <a:rPr lang="en-US" sz="2400" baseline="0">
                <a:solidFill>
                  <a:schemeClr val="bg1"/>
                </a:solidFill>
              </a:rPr>
              <a:t/>
            </a:r>
            <a:br>
              <a:rPr lang="en-US" sz="2400" baseline="0">
                <a:solidFill>
                  <a:schemeClr val="bg1"/>
                </a:solidFill>
              </a:rPr>
            </a:br>
            <a:r>
              <a:rPr lang="en-US" sz="2400" b="1" baseline="0">
                <a:solidFill>
                  <a:srgbClr val="FFFF00"/>
                </a:solidFill>
              </a:rPr>
              <a:t>posterpresenter@gmail.com</a:t>
            </a:r>
            <a:endParaRPr lang="en-US" sz="2800" b="1">
              <a:solidFill>
                <a:srgbClr val="FFFF00"/>
              </a:solidFill>
            </a:endParaRPr>
          </a:p>
        </p:txBody>
      </p:sp>
      <p:sp>
        <p:nvSpPr>
          <p:cNvPr id="47" name="Text Box 14"/>
          <p:cNvSpPr txBox="1">
            <a:spLocks noChangeArrowheads="1"/>
          </p:cNvSpPr>
          <p:nvPr userDrawn="1"/>
        </p:nvSpPr>
        <p:spPr bwMode="auto">
          <a:xfrm>
            <a:off x="2078038" y="32315150"/>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2015</a:t>
            </a:r>
          </a:p>
          <a:p>
            <a:pPr eaLnBrk="0" hangingPunct="0">
              <a:lnSpc>
                <a:spcPct val="65000"/>
              </a:lnSpc>
              <a:spcBef>
                <a:spcPct val="50000"/>
              </a:spcBef>
              <a:defRPr/>
            </a:pPr>
            <a:r>
              <a:rPr lang="en-US" sz="1200" b="1">
                <a:solidFill>
                  <a:srgbClr val="BFBFBF"/>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51206400" cy="4800600"/>
          </a:xfrm>
          <a:prstGeom prst="rect">
            <a:avLst/>
          </a:prstGeom>
          <a:solidFill>
            <a:schemeClr val="accent5">
              <a:lumMod val="75000"/>
            </a:schemeClr>
          </a:solidFill>
          <a:ln w="9525">
            <a:solidFill>
              <a:schemeClr val="tx1"/>
            </a:solid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9" name="Rectangle 9"/>
          <p:cNvSpPr>
            <a:spLocks noChangeArrowheads="1"/>
          </p:cNvSpPr>
          <p:nvPr/>
        </p:nvSpPr>
        <p:spPr bwMode="auto">
          <a:xfrm>
            <a:off x="0" y="4805363"/>
            <a:ext cx="51206400" cy="152400"/>
          </a:xfrm>
          <a:prstGeom prst="rect">
            <a:avLst/>
          </a:prstGeom>
          <a:solidFill>
            <a:schemeClr val="accent5">
              <a:lumMod val="50000"/>
            </a:schemeClr>
          </a:solidFill>
          <a:ln w="152400">
            <a:noFill/>
            <a:miter lim="800000"/>
            <a:headEnd/>
            <a:tailEnd/>
          </a:ln>
          <a:effectLst/>
        </p:spPr>
        <p:txBody>
          <a:bodyPr wrap="none" lIns="104498" tIns="52248" rIns="104498" bIns="52248" anchor="ctr"/>
          <a:lstStyle/>
          <a:p>
            <a:pPr defTabSz="5015886" fontAlgn="auto">
              <a:spcBef>
                <a:spcPts val="0"/>
              </a:spcBef>
              <a:spcAft>
                <a:spcPts val="0"/>
              </a:spcAft>
              <a:defRPr/>
            </a:pPr>
            <a:endParaRPr lang="en-US">
              <a:latin typeface="+mn-lt"/>
              <a:cs typeface="+mn-cs"/>
            </a:endParaRPr>
          </a:p>
        </p:txBody>
      </p:sp>
      <p:sp>
        <p:nvSpPr>
          <p:cNvPr id="21" name="Rounded Rectangle 20"/>
          <p:cNvSpPr/>
          <p:nvPr userDrawn="1"/>
        </p:nvSpPr>
        <p:spPr>
          <a:xfrm>
            <a:off x="1089025" y="5383213"/>
            <a:ext cx="117125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2" name="Rounded Rectangle 21"/>
          <p:cNvSpPr/>
          <p:nvPr userDrawn="1"/>
        </p:nvSpPr>
        <p:spPr>
          <a:xfrm>
            <a:off x="38395275" y="5383213"/>
            <a:ext cx="11712575" cy="26736675"/>
          </a:xfrm>
          <a:prstGeom prst="roundRect">
            <a:avLst>
              <a:gd name="adj" fmla="val 686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sp>
        <p:nvSpPr>
          <p:cNvPr id="23" name="Rounded Rectangle 22"/>
          <p:cNvSpPr/>
          <p:nvPr userDrawn="1"/>
        </p:nvSpPr>
        <p:spPr>
          <a:xfrm>
            <a:off x="13508038" y="5383213"/>
            <a:ext cx="24179212" cy="26736675"/>
          </a:xfrm>
          <a:prstGeom prst="roundRect">
            <a:avLst>
              <a:gd name="adj" fmla="val 3256"/>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5886" fontAlgn="auto">
              <a:spcBef>
                <a:spcPts val="0"/>
              </a:spcBef>
              <a:spcAft>
                <a:spcPts val="0"/>
              </a:spcAft>
              <a:defRPr/>
            </a:pPr>
            <a:endParaRPr lang="en-US"/>
          </a:p>
        </p:txBody>
      </p:sp>
      <p:grpSp>
        <p:nvGrpSpPr>
          <p:cNvPr id="24" name="Group 23"/>
          <p:cNvGrpSpPr/>
          <p:nvPr userDrawn="1"/>
        </p:nvGrpSpPr>
        <p:grpSpPr>
          <a:xfrm>
            <a:off x="-11326789" y="-1"/>
            <a:ext cx="11018865" cy="32918401"/>
            <a:chOff x="-11225189" y="-1"/>
            <a:chExt cx="11018865" cy="32918401"/>
          </a:xfrm>
        </p:grpSpPr>
        <p:sp>
          <p:nvSpPr>
            <p:cNvPr id="27" name="Rectangle 26"/>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a:solidFill>
                    <a:srgbClr val="FF0000"/>
                  </a:solidFill>
                  <a:latin typeface="Trebuchet MS" pitchFamily="34" charset="0"/>
                </a:rPr>
                <a:t>(—THIS SIDEBAR DOES NOT PRINT—)</a:t>
              </a:r>
              <a:endParaRPr lang="en-US" sz="3200" b="1" spc="600">
                <a:solidFill>
                  <a:schemeClr val="bg1"/>
                </a:solidFill>
                <a:latin typeface="Trebuchet MS" pitchFamily="34" charset="0"/>
              </a:endParaRPr>
            </a:p>
            <a:p>
              <a:pPr algn="ctr"/>
              <a:r>
                <a:rPr lang="en-US" sz="4000" b="1" spc="600">
                  <a:solidFill>
                    <a:schemeClr val="bg1"/>
                  </a:solidFill>
                  <a:latin typeface="Trebuchet MS" pitchFamily="34" charset="0"/>
                </a:rPr>
                <a:t>DESIGN</a:t>
              </a:r>
              <a:r>
                <a:rPr lang="en-US" sz="4000" b="1" spc="600" baseline="0">
                  <a:solidFill>
                    <a:schemeClr val="bg1"/>
                  </a:solidFill>
                  <a:latin typeface="Trebuchet MS" pitchFamily="34" charset="0"/>
                </a:rPr>
                <a:t> </a:t>
              </a:r>
              <a:r>
                <a:rPr lang="en-US" sz="4000" b="1" spc="600">
                  <a:solidFill>
                    <a:schemeClr val="bg1"/>
                  </a:solidFill>
                  <a:latin typeface="Trebuchet MS" pitchFamily="34" charset="0"/>
                </a:rPr>
                <a:t>GUIDE</a:t>
              </a:r>
            </a:p>
            <a:p>
              <a:pPr algn="ctr"/>
              <a:endParaRPr lang="en-US" sz="2800" b="1">
                <a:latin typeface="Trebuchet MS" pitchFamily="34" charset="0"/>
              </a:endParaRPr>
            </a:p>
            <a:p>
              <a:pPr defTabSz="3765639"/>
              <a:r>
                <a:rPr lang="en-US" sz="2800" i="0">
                  <a:latin typeface="Trebuchet MS" pitchFamily="34" charset="0"/>
                </a:rPr>
                <a:t>This PowerPoint</a:t>
              </a:r>
              <a:r>
                <a:rPr lang="en-US" sz="2800" i="0" baseline="0">
                  <a:latin typeface="Trebuchet MS" pitchFamily="34" charset="0"/>
                </a:rPr>
                <a:t> </a:t>
              </a:r>
              <a:r>
                <a:rPr lang="en-US" sz="2800" i="0">
                  <a:latin typeface="Trebuchet MS" pitchFamily="34" charset="0"/>
                </a:rPr>
                <a:t>2007 template produces</a:t>
              </a:r>
              <a:r>
                <a:rPr lang="en-US" sz="2800" i="0" baseline="0">
                  <a:latin typeface="Trebuchet MS" pitchFamily="34" charset="0"/>
                </a:rPr>
                <a:t> </a:t>
              </a:r>
              <a:r>
                <a:rPr lang="en-US" sz="2800" i="0">
                  <a:latin typeface="Trebuchet MS" pitchFamily="34" charset="0"/>
                </a:rPr>
                <a:t>a 36”x56” presentation poster. </a:t>
              </a:r>
              <a:r>
                <a:rPr lang="en-US" sz="2800">
                  <a:latin typeface="Trebuchet MS" pitchFamily="34" charset="0"/>
                </a:rPr>
                <a:t>You</a:t>
              </a:r>
              <a:r>
                <a:rPr lang="en-US" sz="2800" baseline="0">
                  <a:latin typeface="Trebuchet MS" pitchFamily="34" charset="0"/>
                </a:rPr>
                <a:t> can u</a:t>
              </a:r>
              <a:r>
                <a:rPr lang="en-US" sz="2800">
                  <a:latin typeface="Trebuchet MS" pitchFamily="34" charset="0"/>
                </a:rPr>
                <a:t>se</a:t>
              </a:r>
              <a:r>
                <a:rPr lang="en-US" sz="2800" baseline="0">
                  <a:latin typeface="Trebuchet MS" pitchFamily="34" charset="0"/>
                </a:rPr>
                <a:t> it to create your research poster and </a:t>
              </a:r>
              <a:r>
                <a:rPr lang="en-US" sz="2800">
                  <a:latin typeface="Trebuchet MS" pitchFamily="34" charset="0"/>
                </a:rPr>
                <a:t>save valuable time placing titles, subtitles,</a:t>
              </a:r>
              <a:r>
                <a:rPr lang="en-US" sz="2800" baseline="0">
                  <a:latin typeface="Trebuchet MS" pitchFamily="34" charset="0"/>
                </a:rPr>
                <a:t> text, and graphics</a:t>
              </a:r>
              <a:r>
                <a:rPr lang="en-US" sz="2800">
                  <a:latin typeface="Trebuchet MS" pitchFamily="34" charset="0"/>
                </a:rPr>
                <a:t>. </a:t>
              </a:r>
            </a:p>
            <a:p>
              <a:pPr defTabSz="3765639"/>
              <a:endParaRPr lang="en-US" sz="2800">
                <a:latin typeface="Trebuchet MS" pitchFamily="34" charset="0"/>
              </a:endParaRPr>
            </a:p>
            <a:p>
              <a:pPr defTabSz="4389219"/>
              <a:r>
                <a:rPr lang="en-US" sz="2800">
                  <a:latin typeface="Trebuchet MS" pitchFamily="34" charset="0"/>
                </a:rPr>
                <a:t>We provide a series of online tutorials that will guide you through the poster design process and answer your poster production questions. To view our template tutorials, go online to </a:t>
              </a:r>
              <a:r>
                <a:rPr lang="en-US" sz="2800" b="1">
                  <a:solidFill>
                    <a:srgbClr val="FFC000"/>
                  </a:solidFill>
                  <a:latin typeface="Trebuchet MS" pitchFamily="34" charset="0"/>
                </a:rPr>
                <a:t>PosterPresentations.com</a:t>
              </a:r>
              <a:r>
                <a:rPr lang="en-US" sz="2800" b="1">
                  <a:solidFill>
                    <a:schemeClr val="bg1"/>
                  </a:solidFill>
                  <a:latin typeface="Trebuchet MS" pitchFamily="34" charset="0"/>
                </a:rPr>
                <a:t> </a:t>
              </a:r>
              <a:r>
                <a:rPr lang="en-US" sz="2800">
                  <a:solidFill>
                    <a:schemeClr val="bg1"/>
                  </a:solidFill>
                  <a:latin typeface="Trebuchet MS" pitchFamily="34" charset="0"/>
                </a:rPr>
                <a:t>and click on HELP DESK.</a:t>
              </a:r>
            </a:p>
            <a:p>
              <a:pPr defTabSz="4389219"/>
              <a:endParaRPr lang="en-US" sz="2800">
                <a:latin typeface="Trebuchet MS" pitchFamily="34" charset="0"/>
              </a:endParaRPr>
            </a:p>
            <a:p>
              <a:pPr defTabSz="4389219"/>
              <a:r>
                <a:rPr lang="en-US" sz="2800">
                  <a:solidFill>
                    <a:schemeClr val="bg1"/>
                  </a:solidFill>
                  <a:latin typeface="Trebuchet MS" pitchFamily="34" charset="0"/>
                </a:rPr>
                <a:t>When</a:t>
              </a:r>
              <a:r>
                <a:rPr lang="en-US" sz="2800" baseline="0">
                  <a:solidFill>
                    <a:schemeClr val="bg1"/>
                  </a:solidFill>
                  <a:latin typeface="Trebuchet MS" pitchFamily="34" charset="0"/>
                </a:rPr>
                <a:t> you are ready to print your poster</a:t>
              </a:r>
              <a:r>
                <a:rPr lang="en-US" sz="2800">
                  <a:solidFill>
                    <a:schemeClr val="bg1"/>
                  </a:solidFill>
                  <a:latin typeface="Trebuchet MS" pitchFamily="34" charset="0"/>
                </a:rPr>
                <a:t>,</a:t>
              </a:r>
              <a:r>
                <a:rPr lang="en-US" sz="2800" baseline="0">
                  <a:solidFill>
                    <a:schemeClr val="bg1"/>
                  </a:solidFill>
                  <a:latin typeface="Trebuchet MS" pitchFamily="34" charset="0"/>
                </a:rPr>
                <a:t> go online to </a:t>
              </a:r>
              <a:r>
                <a:rPr lang="en-US" sz="2800" b="0">
                  <a:solidFill>
                    <a:schemeClr val="bg1"/>
                  </a:solidFill>
                  <a:latin typeface="Trebuchet MS" pitchFamily="34" charset="0"/>
                </a:rPr>
                <a:t>PosterPresentations.com</a:t>
              </a:r>
              <a:r>
                <a:rPr lang="en-US" sz="2800">
                  <a:solidFill>
                    <a:schemeClr val="bg1"/>
                  </a:solidFill>
                  <a:latin typeface="Trebuchet MS" pitchFamily="34" charset="0"/>
                </a:rPr>
                <a:t/>
              </a:r>
              <a:br>
                <a:rPr lang="en-US" sz="2800">
                  <a:solidFill>
                    <a:schemeClr val="bg1"/>
                  </a:solidFill>
                  <a:latin typeface="Trebuchet MS" pitchFamily="34" charset="0"/>
                </a:rPr>
              </a:br>
              <a:endParaRPr lang="en-US" sz="2800">
                <a:solidFill>
                  <a:schemeClr val="bg1"/>
                </a:solidFill>
                <a:latin typeface="Trebuchet MS" pitchFamily="34" charset="0"/>
              </a:endParaRPr>
            </a:p>
            <a:p>
              <a:pPr algn="l" defTabSz="3765639"/>
              <a:r>
                <a:rPr lang="en-US" sz="2800" b="0">
                  <a:solidFill>
                    <a:schemeClr val="bg1"/>
                  </a:solidFill>
                  <a:latin typeface="Trebuchet MS" pitchFamily="34" charset="0"/>
                </a:rPr>
                <a:t>Need</a:t>
              </a:r>
              <a:r>
                <a:rPr lang="en-US" sz="2800" b="0" baseline="0">
                  <a:solidFill>
                    <a:schemeClr val="bg1"/>
                  </a:solidFill>
                  <a:latin typeface="Trebuchet MS" pitchFamily="34" charset="0"/>
                </a:rPr>
                <a:t> assistance? Call us at </a:t>
              </a:r>
              <a:r>
                <a:rPr lang="en-US" sz="2800" b="0">
                  <a:solidFill>
                    <a:srgbClr val="FFC000"/>
                  </a:solidFill>
                  <a:latin typeface="Trebuchet MS" pitchFamily="34" charset="0"/>
                </a:rPr>
                <a:t>1.510.649.3001</a:t>
              </a:r>
            </a:p>
            <a:p>
              <a:pPr algn="l" defTabSz="3765639"/>
              <a:endParaRPr lang="en-US" sz="3600" b="1">
                <a:solidFill>
                  <a:srgbClr val="FFFF00"/>
                </a:solidFill>
                <a:latin typeface="Trebuchet MS" pitchFamily="34" charset="0"/>
              </a:endParaRPr>
            </a:p>
            <a:p>
              <a:pPr algn="ctr"/>
              <a:endParaRPr lang="en-US" sz="2400" b="1">
                <a:solidFill>
                  <a:schemeClr val="bg1"/>
                </a:solidFill>
                <a:latin typeface="Trebuchet MS" pitchFamily="34" charset="0"/>
              </a:endParaRPr>
            </a:p>
            <a:p>
              <a:pPr algn="ctr"/>
              <a:r>
                <a:rPr lang="en-US" sz="4000" b="1" spc="600">
                  <a:solidFill>
                    <a:schemeClr val="bg1"/>
                  </a:solidFill>
                  <a:latin typeface="Trebuchet MS" pitchFamily="34" charset="0"/>
                </a:rPr>
                <a:t>QUICK START</a:t>
              </a:r>
            </a:p>
            <a:p>
              <a:pPr algn="ctr"/>
              <a:endParaRPr lang="en-US" sz="3200" b="1" baseline="0">
                <a:solidFill>
                  <a:schemeClr val="bg1"/>
                </a:solidFill>
                <a:latin typeface="Trebuchet MS" pitchFamily="34" charset="0"/>
              </a:endParaRPr>
            </a:p>
            <a:p>
              <a:pPr algn="ctr"/>
              <a:r>
                <a:rPr lang="en-US" sz="3200" b="1" baseline="0">
                  <a:solidFill>
                    <a:srgbClr val="FFC000"/>
                  </a:solidFill>
                  <a:latin typeface="Trebuchet MS" pitchFamily="34" charset="0"/>
                </a:rPr>
                <a:t>Zoom in and out</a:t>
              </a:r>
            </a:p>
            <a:p>
              <a:pPr marL="1892300" indent="-1892300" algn="l" defTabSz="850900"/>
              <a:r>
                <a:rPr lang="en-US" sz="2400" b="0" baseline="0">
                  <a:solidFill>
                    <a:schemeClr val="bg1"/>
                  </a:solidFill>
                  <a:latin typeface="Trebuchet MS" pitchFamily="34" charset="0"/>
                </a:rPr>
                <a:t>	</a:t>
              </a:r>
              <a:r>
                <a:rPr lang="en-US" sz="2400" b="0" baseline="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a:solidFill>
                    <a:schemeClr val="bg1">
                      <a:lumMod val="75000"/>
                    </a:schemeClr>
                  </a:solidFill>
                  <a:latin typeface="Trebuchet MS" pitchFamily="34" charset="0"/>
                </a:rPr>
                <a:t>	</a:t>
              </a:r>
              <a:r>
                <a:rPr lang="en-US" sz="2400" b="0" baseline="0">
                  <a:solidFill>
                    <a:schemeClr val="bg1">
                      <a:lumMod val="75000"/>
                    </a:schemeClr>
                  </a:solidFill>
                  <a:latin typeface="Trebuchet MS" pitchFamily="34" charset="0"/>
                </a:rPr>
                <a:t>Go to VIEW &gt; ZOOM.</a:t>
              </a:r>
            </a:p>
            <a:p>
              <a:pPr algn="l"/>
              <a:endParaRPr lang="en-US" sz="2800" b="0" baseline="0">
                <a:solidFill>
                  <a:schemeClr val="bg1"/>
                </a:solidFill>
                <a:latin typeface="Trebuchet MS" pitchFamily="34" charset="0"/>
              </a:endParaRPr>
            </a:p>
            <a:p>
              <a:pPr algn="ctr"/>
              <a:r>
                <a:rPr lang="en-US" sz="3200" b="1" baseline="0">
                  <a:solidFill>
                    <a:srgbClr val="FFC000"/>
                  </a:solidFill>
                  <a:latin typeface="Trebuchet MS" pitchFamily="34" charset="0"/>
                </a:rPr>
                <a:t>Title, Authors, and Affiliations</a:t>
              </a:r>
            </a:p>
            <a:p>
              <a:pPr algn="l"/>
              <a:r>
                <a:rPr lang="en-US" sz="2400" b="0" baseline="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The font size of your title should be bigger than your name(s) and institution name(s).</a:t>
              </a:r>
            </a:p>
            <a:p>
              <a:pPr algn="l"/>
              <a:r>
                <a:rPr lang="en-US" sz="2800" b="1" baseline="0">
                  <a:solidFill>
                    <a:schemeClr val="bg1"/>
                  </a:solidFill>
                  <a:latin typeface="Trebuchet MS" pitchFamily="34" charset="0"/>
                </a:rPr>
                <a:t/>
              </a:r>
              <a:br>
                <a:rPr lang="en-US" sz="2800" b="1" baseline="0">
                  <a:solidFill>
                    <a:schemeClr val="bg1"/>
                  </a:solidFill>
                  <a:latin typeface="Trebuchet MS" pitchFamily="34" charset="0"/>
                </a:rPr>
              </a:br>
              <a:endParaRPr lang="en-US" sz="2800" b="1">
                <a:solidFill>
                  <a:schemeClr val="bg1"/>
                </a:solidFill>
                <a:latin typeface="Trebuchet MS" pitchFamily="34" charset="0"/>
              </a:endParaRPr>
            </a:p>
            <a:p>
              <a:pPr algn="ctr"/>
              <a:endParaRPr lang="en-US" sz="2800" b="1">
                <a:solidFill>
                  <a:srgbClr val="FFC000"/>
                </a:solidFill>
                <a:latin typeface="Trebuchet MS" pitchFamily="34" charset="0"/>
              </a:endParaRPr>
            </a:p>
            <a:p>
              <a:pPr algn="ctr"/>
              <a:endParaRPr lang="en-US" sz="2800" b="1">
                <a:solidFill>
                  <a:srgbClr val="FFC000"/>
                </a:solidFill>
                <a:latin typeface="Trebuchet MS" pitchFamily="34" charset="0"/>
              </a:endParaRPr>
            </a:p>
            <a:p>
              <a:pPr algn="ctr"/>
              <a:r>
                <a:rPr lang="en-US" sz="3200" b="1">
                  <a:solidFill>
                    <a:srgbClr val="FFC000"/>
                  </a:solidFill>
                  <a:latin typeface="Trebuchet MS" pitchFamily="34" charset="0"/>
                </a:rPr>
                <a:t>Adding Logos</a:t>
              </a:r>
              <a:r>
                <a:rPr lang="en-US" sz="3200" b="1" baseline="0">
                  <a:solidFill>
                    <a:srgbClr val="FFC000"/>
                  </a:solidFill>
                  <a:latin typeface="Trebuchet MS" pitchFamily="34" charset="0"/>
                </a:rPr>
                <a:t> / Seals</a:t>
              </a:r>
            </a:p>
            <a:p>
              <a:pPr algn="l"/>
              <a:r>
                <a:rPr lang="en-US" sz="2400" b="0" baseline="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a:solidFill>
                  <a:schemeClr val="bg1">
                    <a:lumMod val="75000"/>
                  </a:schemeClr>
                </a:solidFill>
                <a:latin typeface="Trebuchet MS" pitchFamily="34" charset="0"/>
              </a:endParaRPr>
            </a:p>
            <a:p>
              <a:pPr algn="l"/>
              <a:r>
                <a:rPr lang="en-US" sz="2400" b="1" spc="300" baseline="0">
                  <a:solidFill>
                    <a:srgbClr val="FFC000"/>
                  </a:solidFill>
                  <a:latin typeface="Trebuchet MS" pitchFamily="34" charset="0"/>
                </a:rPr>
                <a:t>TIP:</a:t>
              </a:r>
              <a:r>
                <a:rPr lang="en-US" sz="2400" b="1" spc="0" baseline="0">
                  <a:solidFill>
                    <a:srgbClr val="FFC000"/>
                  </a:solidFill>
                  <a:latin typeface="Trebuchet MS" pitchFamily="34" charset="0"/>
                </a:rPr>
                <a:t> </a:t>
              </a:r>
              <a:r>
                <a:rPr lang="en-US" sz="2400" b="0" baseline="0">
                  <a:solidFill>
                    <a:schemeClr val="bg1">
                      <a:lumMod val="75000"/>
                    </a:schemeClr>
                  </a:solidFill>
                  <a:latin typeface="Trebuchet MS" pitchFamily="34" charset="0"/>
                </a:rPr>
                <a:t>See if your school’s logo is available on our free poster templates page.</a:t>
              </a:r>
            </a:p>
            <a:p>
              <a:pPr algn="l"/>
              <a:endParaRPr lang="en-US" sz="2400" b="0" baseline="0">
                <a:latin typeface="Trebuchet MS" pitchFamily="34" charset="0"/>
              </a:endParaRPr>
            </a:p>
            <a:p>
              <a:pPr algn="ctr"/>
              <a:r>
                <a:rPr lang="en-US" sz="3200" b="1" baseline="0">
                  <a:solidFill>
                    <a:srgbClr val="FFC000"/>
                  </a:solidFill>
                  <a:latin typeface="Trebuchet MS" pitchFamily="34" charset="0"/>
                </a:rPr>
                <a:t>Photographs / Graphics</a:t>
              </a:r>
            </a:p>
            <a:p>
              <a:pPr algn="l" defTabSz="977900"/>
              <a:r>
                <a:rPr lang="en-US" sz="2400" b="0" baseline="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a:solidFill>
                    <a:schemeClr val="bg1">
                      <a:lumMod val="75000"/>
                    </a:schemeClr>
                  </a:solidFill>
                  <a:latin typeface="Trebuchet MS" pitchFamily="34" charset="0"/>
                </a:rPr>
                <a:t>disproportionally.</a:t>
              </a:r>
            </a:p>
            <a:p>
              <a:pPr algn="l" defTabSz="977900"/>
              <a:endParaRPr lang="en-US" sz="2400" b="0" baseline="0">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endParaRPr lang="en-US" sz="2800" b="1" baseline="0">
                <a:solidFill>
                  <a:srgbClr val="FFC000"/>
                </a:solidFill>
                <a:latin typeface="Trebuchet MS" pitchFamily="34" charset="0"/>
              </a:endParaRPr>
            </a:p>
            <a:p>
              <a:pPr algn="ctr"/>
              <a:r>
                <a:rPr lang="en-US" sz="3200" b="1" baseline="0">
                  <a:solidFill>
                    <a:srgbClr val="FFC000"/>
                  </a:solidFill>
                  <a:latin typeface="Trebuchet MS" pitchFamily="34" charset="0"/>
                </a:rPr>
                <a:t>Image Quality Check</a:t>
              </a:r>
            </a:p>
            <a:p>
              <a:pPr lvl="0" algn="l" defTabSz="977900"/>
              <a:r>
                <a:rPr lang="en-US" sz="2400" b="0" baseline="0">
                  <a:solidFill>
                    <a:schemeClr val="bg1">
                      <a:lumMod val="75000"/>
                    </a:schemeClr>
                  </a:solidFill>
                  <a:latin typeface="Trebuchet MS" pitchFamily="34" charset="0"/>
                </a:rPr>
                <a:t>Zoom in and look at your images at 100% magnification. If they look good they will print well. </a:t>
              </a:r>
              <a:endParaRPr lang="en-US" sz="2800" b="0">
                <a:latin typeface="Trebuchet MS" pitchFamily="34" charset="0"/>
              </a:endParaRPr>
            </a:p>
          </p:txBody>
        </p:sp>
        <p:cxnSp>
          <p:nvCxnSpPr>
            <p:cNvPr id="28" name="Straight Connector 27"/>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4"/>
            <a:stretch>
              <a:fillRect/>
            </a:stretch>
          </p:blipFill>
          <p:spPr>
            <a:xfrm>
              <a:off x="-10740740" y="1026171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40" name="Group 39"/>
            <p:cNvGrpSpPr/>
            <p:nvPr userDrawn="1"/>
          </p:nvGrpSpPr>
          <p:grpSpPr>
            <a:xfrm>
              <a:off x="-9744993" y="23540957"/>
              <a:ext cx="7531182" cy="2120439"/>
              <a:chOff x="-4470427" y="11016658"/>
              <a:chExt cx="3470785" cy="974220"/>
            </a:xfrm>
          </p:grpSpPr>
          <p:grpSp>
            <p:nvGrpSpPr>
              <p:cNvPr id="49" name="Group 48"/>
              <p:cNvGrpSpPr/>
              <p:nvPr userDrawn="1"/>
            </p:nvGrpSpPr>
            <p:grpSpPr>
              <a:xfrm>
                <a:off x="-2783495" y="11060886"/>
                <a:ext cx="624431" cy="893535"/>
                <a:chOff x="-3958697" y="11117435"/>
                <a:chExt cx="779338" cy="1280430"/>
              </a:xfrm>
            </p:grpSpPr>
            <p:pic>
              <p:nvPicPr>
                <p:cNvPr id="55" name="Picture 54"/>
                <p:cNvPicPr>
                  <a:picLocks noChangeAspect="1"/>
                </p:cNvPicPr>
                <p:nvPr userDrawn="1"/>
              </p:nvPicPr>
              <p:blipFill>
                <a:blip r:embed="rId6"/>
                <a:stretch>
                  <a:fillRect/>
                </a:stretch>
              </p:blipFill>
              <p:spPr>
                <a:xfrm>
                  <a:off x="-3948160" y="11117435"/>
                  <a:ext cx="768801" cy="1090857"/>
                </a:xfrm>
                <a:prstGeom prst="rect">
                  <a:avLst/>
                </a:prstGeom>
              </p:spPr>
            </p:pic>
            <p:sp>
              <p:nvSpPr>
                <p:cNvPr id="56" name="TextBox 55"/>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a:solidFill>
                        <a:schemeClr val="tx1"/>
                      </a:solidFill>
                    </a:rPr>
                    <a:t>ORIGINAL</a:t>
                  </a:r>
                </a:p>
              </p:txBody>
            </p:sp>
          </p:grpSp>
          <p:grpSp>
            <p:nvGrpSpPr>
              <p:cNvPr id="50" name="Group 49"/>
              <p:cNvGrpSpPr/>
              <p:nvPr userDrawn="1"/>
            </p:nvGrpSpPr>
            <p:grpSpPr>
              <a:xfrm>
                <a:off x="-2033159" y="11060889"/>
                <a:ext cx="1033517" cy="893529"/>
                <a:chOff x="-2921738" y="11200127"/>
                <a:chExt cx="1420279" cy="1227904"/>
              </a:xfrm>
            </p:grpSpPr>
            <p:pic>
              <p:nvPicPr>
                <p:cNvPr id="53" name="Picture 52"/>
                <p:cNvPicPr>
                  <a:picLocks noChangeAspect="1"/>
                </p:cNvPicPr>
                <p:nvPr userDrawn="1"/>
              </p:nvPicPr>
              <p:blipFill>
                <a:blip r:embed="rId6"/>
                <a:stretch>
                  <a:fillRect/>
                </a:stretch>
              </p:blipFill>
              <p:spPr>
                <a:xfrm>
                  <a:off x="-2921738" y="11200127"/>
                  <a:ext cx="1420279" cy="1029694"/>
                </a:xfrm>
                <a:prstGeom prst="rect">
                  <a:avLst/>
                </a:prstGeom>
              </p:spPr>
            </p:pic>
            <p:sp>
              <p:nvSpPr>
                <p:cNvPr id="54" name="TextBox 53"/>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a:solidFill>
                        <a:schemeClr val="bg1"/>
                      </a:solidFill>
                    </a:rPr>
                    <a:t>DISTORTED</a:t>
                  </a:r>
                  <a:endParaRPr lang="en-US" sz="700" b="1">
                    <a:solidFill>
                      <a:schemeClr val="bg1"/>
                    </a:solidFill>
                  </a:endParaRPr>
                </a:p>
              </p:txBody>
            </p:sp>
          </p:grpSp>
          <p:pic>
            <p:nvPicPr>
              <p:cNvPr id="51" name="Picture 50"/>
              <p:cNvPicPr>
                <a:picLocks noChangeAspect="1"/>
              </p:cNvPicPr>
              <p:nvPr userDrawn="1"/>
            </p:nvPicPr>
            <p:blipFill>
              <a:blip r:embed="rId7"/>
              <a:stretch>
                <a:fillRect/>
              </a:stretch>
            </p:blipFill>
            <p:spPr>
              <a:xfrm>
                <a:off x="-4470427" y="11016658"/>
                <a:ext cx="1098742" cy="847761"/>
              </a:xfrm>
              <a:prstGeom prst="rect">
                <a:avLst/>
              </a:prstGeom>
            </p:spPr>
          </p:pic>
          <p:sp>
            <p:nvSpPr>
              <p:cNvPr id="52" name="TextBox 51"/>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a:solidFill>
                      <a:schemeClr val="bg1"/>
                    </a:solidFill>
                  </a:rPr>
                  <a:t>Corner</a:t>
                </a:r>
                <a:r>
                  <a:rPr lang="en-US" sz="1600" baseline="0">
                    <a:solidFill>
                      <a:schemeClr val="bg1"/>
                    </a:solidFill>
                  </a:rPr>
                  <a:t> handles</a:t>
                </a:r>
                <a:endParaRPr lang="en-US" sz="1600">
                  <a:solidFill>
                    <a:schemeClr val="bg1"/>
                  </a:solidFill>
                </a:endParaRPr>
              </a:p>
            </p:txBody>
          </p:sp>
        </p:grpSp>
        <p:grpSp>
          <p:nvGrpSpPr>
            <p:cNvPr id="41" name="Group 40"/>
            <p:cNvGrpSpPr/>
            <p:nvPr userDrawn="1"/>
          </p:nvGrpSpPr>
          <p:grpSpPr>
            <a:xfrm>
              <a:off x="-10398793" y="27751410"/>
              <a:ext cx="9323012" cy="2453251"/>
              <a:chOff x="-4754996" y="12734136"/>
              <a:chExt cx="4296559" cy="1127128"/>
            </a:xfrm>
          </p:grpSpPr>
          <p:graphicFrame>
            <p:nvGraphicFramePr>
              <p:cNvPr id="42" name="Object 41"/>
              <p:cNvGraphicFramePr>
                <a:graphicFrameLocks noChangeAspect="1"/>
              </p:cNvGraphicFramePr>
              <p:nvPr userDrawn="1">
                <p:extLst>
                  <p:ext uri="{D42A27DB-BD31-4B8C-83A1-F6EECF244321}">
                    <p14:modId xmlns:p14="http://schemas.microsoft.com/office/powerpoint/2010/main" val="153041126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5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66635331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5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7" name="TextBox 46"/>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a:solidFill>
                      <a:srgbClr val="92D050"/>
                    </a:solidFill>
                  </a:rPr>
                  <a:t>Good</a:t>
                </a:r>
                <a:r>
                  <a:rPr lang="en-US" sz="1600" baseline="0">
                    <a:solidFill>
                      <a:srgbClr val="92D050"/>
                    </a:solidFill>
                  </a:rPr>
                  <a:t> </a:t>
                </a:r>
                <a:r>
                  <a:rPr lang="en-US" sz="1600" baseline="0">
                    <a:solidFill>
                      <a:schemeClr val="bg1"/>
                    </a:solidFill>
                  </a:rPr>
                  <a:t>printing quality</a:t>
                </a:r>
                <a:endParaRPr lang="en-US" sz="1600">
                  <a:solidFill>
                    <a:schemeClr val="bg1"/>
                  </a:solidFill>
                </a:endParaRPr>
              </a:p>
            </p:txBody>
          </p:sp>
          <p:sp>
            <p:nvSpPr>
              <p:cNvPr id="48" name="TextBox 47"/>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a:solidFill>
                      <a:srgbClr val="FF0000"/>
                    </a:solidFill>
                  </a:rPr>
                  <a:t>Bad </a:t>
                </a:r>
                <a:r>
                  <a:rPr lang="en-US" sz="1600">
                    <a:solidFill>
                      <a:schemeClr val="bg1"/>
                    </a:solidFill>
                  </a:rPr>
                  <a:t>printing quality</a:t>
                </a:r>
              </a:p>
            </p:txBody>
          </p:sp>
        </p:grpSp>
      </p:grpSp>
      <p:grpSp>
        <p:nvGrpSpPr>
          <p:cNvPr id="57" name="Group 56"/>
          <p:cNvGrpSpPr/>
          <p:nvPr userDrawn="1"/>
        </p:nvGrpSpPr>
        <p:grpSpPr>
          <a:xfrm>
            <a:off x="51617562" y="-55065"/>
            <a:ext cx="11062139" cy="32973465"/>
            <a:chOff x="44157839" y="-55065"/>
            <a:chExt cx="11062139" cy="32973465"/>
          </a:xfrm>
        </p:grpSpPr>
        <p:sp>
          <p:nvSpPr>
            <p:cNvPr id="58" name="Rectangle 57"/>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a:solidFill>
                    <a:schemeClr val="bg1"/>
                  </a:solidFill>
                  <a:latin typeface="Trebuchet MS" pitchFamily="34" charset="0"/>
                </a:rPr>
                <a:t>QUICK START (cont.)</a:t>
              </a:r>
            </a:p>
            <a:p>
              <a:pPr algn="ctr"/>
              <a:endParaRPr lang="en-US" sz="3600" b="1" baseline="0">
                <a:solidFill>
                  <a:schemeClr val="bg1"/>
                </a:solidFill>
                <a:latin typeface="Trebuchet MS" pitchFamily="34" charset="0"/>
              </a:endParaRPr>
            </a:p>
            <a:p>
              <a:pPr algn="ctr"/>
              <a:r>
                <a:rPr lang="en-US" sz="3200" b="1" baseline="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endParaRPr lang="en-US" sz="2400" b="0" baseline="0">
                <a:solidFill>
                  <a:schemeClr val="bg1">
                    <a:lumMod val="75000"/>
                  </a:schemeClr>
                </a:solidFill>
                <a:latin typeface="Trebuchet MS" pitchFamily="34" charset="0"/>
              </a:endParaRPr>
            </a:p>
            <a:p>
              <a:pPr marL="0" indent="0" algn="l" defTabSz="114300"/>
              <a:r>
                <a:rPr lang="en-US" sz="2400" b="0" baseline="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Text</a:t>
              </a:r>
            </a:p>
            <a:p>
              <a:pPr marL="3265488" lvl="2" indent="0" algn="l" defTabSz="114300"/>
              <a:r>
                <a:rPr lang="en-US" sz="2400" b="0" baseline="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a:solidFill>
                    <a:schemeClr val="bg1">
                      <a:lumMod val="75000"/>
                    </a:schemeClr>
                  </a:solidFill>
                  <a:latin typeface="Trebuchet MS" pitchFamily="34" charset="0"/>
                </a:rPr>
                <a:t> </a:t>
              </a:r>
              <a:r>
                <a:rPr kumimoji="0" lang="en-US" sz="3200" b="1" i="0" u="none" strike="noStrike" kern="1200" cap="none" spc="0" normalizeH="0" baseline="0" noProof="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a:solidFill>
                  <a:schemeClr val="bg1">
                    <a:lumMod val="75000"/>
                  </a:schemeClr>
                </a:solidFill>
                <a:latin typeface="Trebuchet MS" pitchFamily="34" charset="0"/>
              </a:endParaRPr>
            </a:p>
            <a:p>
              <a:pPr marL="1518341" lvl="2" indent="0" algn="l" defTabSz="114300"/>
              <a:endParaRPr lang="en-US" sz="2400" b="0" baseline="0">
                <a:solidFill>
                  <a:schemeClr val="bg1">
                    <a:lumMod val="75000"/>
                  </a:schemeClr>
                </a:solidFill>
                <a:latin typeface="Trebuchet MS" pitchFamily="34" charset="0"/>
              </a:endParaRPr>
            </a:p>
            <a:p>
              <a:pPr algn="ctr"/>
              <a:r>
                <a:rPr lang="en-US" sz="3200" b="1" baseline="0">
                  <a:solidFill>
                    <a:srgbClr val="FFC000"/>
                  </a:solidFill>
                  <a:latin typeface="Trebuchet MS" pitchFamily="34" charset="0"/>
                </a:rPr>
                <a:t>How to add Tables</a:t>
              </a:r>
            </a:p>
            <a:p>
              <a:pPr marL="1730375" lvl="1" indent="0" algn="l" defTabSz="114300"/>
              <a:r>
                <a:rPr lang="en-US" sz="2400" b="0" baseline="0">
                  <a:solidFill>
                    <a:schemeClr val="bg1">
                      <a:lumMod val="75000"/>
                    </a:schemeClr>
                  </a:solidFill>
                  <a:latin typeface="Trebuchet MS" pitchFamily="34" charset="0"/>
                </a:rPr>
                <a:t>To add a table from scratch go to the INSERT menu and </a:t>
              </a:r>
              <a:br>
                <a:rPr lang="en-US" sz="2400" b="0" baseline="0">
                  <a:solidFill>
                    <a:schemeClr val="bg1">
                      <a:lumMod val="75000"/>
                    </a:schemeClr>
                  </a:solidFill>
                  <a:latin typeface="Trebuchet MS" pitchFamily="34" charset="0"/>
                </a:rPr>
              </a:br>
              <a:r>
                <a:rPr lang="en-US" sz="2400" b="0" baseline="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lumMod val="75000"/>
                  </a:prstClr>
                </a:solidFill>
                <a:effectLst/>
                <a:uLnTx/>
                <a:uFillTx/>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89960610"/>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6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304899307"/>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6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62" name="Group 61"/>
            <p:cNvGrpSpPr/>
            <p:nvPr userDrawn="1"/>
          </p:nvGrpSpPr>
          <p:grpSpPr>
            <a:xfrm>
              <a:off x="44487207" y="29414560"/>
              <a:ext cx="10354213" cy="1265612"/>
              <a:chOff x="44200453" y="28362386"/>
              <a:chExt cx="9771399" cy="1090622"/>
            </a:xfrm>
          </p:grpSpPr>
          <p:sp>
            <p:nvSpPr>
              <p:cNvPr id="64" name="Rounded Rectangle 63"/>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6" name="TextBox 65"/>
              <p:cNvSpPr txBox="1"/>
              <p:nvPr userDrawn="1"/>
            </p:nvSpPr>
            <p:spPr>
              <a:xfrm>
                <a:off x="45300663" y="28552305"/>
                <a:ext cx="8671189" cy="716099"/>
              </a:xfrm>
              <a:prstGeom prst="rect">
                <a:avLst/>
              </a:prstGeom>
              <a:noFill/>
              <a:ln>
                <a:noFill/>
              </a:ln>
            </p:spPr>
            <p:txBody>
              <a:bodyPr wrap="square" rtlCol="0">
                <a:spAutoFit/>
              </a:bodyPr>
              <a:lstStyle/>
              <a:p>
                <a:r>
                  <a:rPr lang="en-US" sz="2400">
                    <a:solidFill>
                      <a:schemeClr val="tx2"/>
                    </a:solidFill>
                    <a:latin typeface="Trebuchet MS" pitchFamily="34" charset="0"/>
                  </a:rPr>
                  <a:t>Student</a:t>
                </a:r>
                <a:r>
                  <a:rPr lang="en-US" sz="2400" baseline="0">
                    <a:solidFill>
                      <a:schemeClr val="tx2"/>
                    </a:solidFill>
                    <a:latin typeface="Trebuchet MS" pitchFamily="34" charset="0"/>
                  </a:rPr>
                  <a:t> discounts are available on our </a:t>
                </a:r>
                <a:r>
                  <a:rPr lang="en-US" sz="2400" baseline="0" err="1">
                    <a:solidFill>
                      <a:schemeClr val="tx2"/>
                    </a:solidFill>
                    <a:latin typeface="Trebuchet MS" pitchFamily="34" charset="0"/>
                  </a:rPr>
                  <a:t>Facebook</a:t>
                </a:r>
                <a:r>
                  <a:rPr lang="en-US" sz="2400" baseline="0">
                    <a:solidFill>
                      <a:schemeClr val="tx2"/>
                    </a:solidFill>
                    <a:latin typeface="Trebuchet MS" pitchFamily="34" charset="0"/>
                  </a:rPr>
                  <a:t> page.</a:t>
                </a:r>
                <a:br>
                  <a:rPr lang="en-US" sz="2400" baseline="0">
                    <a:solidFill>
                      <a:schemeClr val="tx2"/>
                    </a:solidFill>
                    <a:latin typeface="Trebuchet MS" pitchFamily="34" charset="0"/>
                  </a:rPr>
                </a:br>
                <a:r>
                  <a:rPr lang="en-US" sz="2400" baseline="0">
                    <a:solidFill>
                      <a:schemeClr val="tx2"/>
                    </a:solidFill>
                    <a:latin typeface="Trebuchet MS" pitchFamily="34" charset="0"/>
                  </a:rPr>
                  <a:t>Go to </a:t>
                </a:r>
                <a:r>
                  <a:rPr lang="en-US" sz="2400" u="sng" baseline="0">
                    <a:solidFill>
                      <a:schemeClr val="tx2"/>
                    </a:solidFill>
                    <a:latin typeface="Trebuchet MS" pitchFamily="34" charset="0"/>
                  </a:rPr>
                  <a:t>PosterPresentations.com</a:t>
                </a:r>
                <a:r>
                  <a:rPr lang="en-US" sz="2400" baseline="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grpSp>
      <p:sp>
        <p:nvSpPr>
          <p:cNvPr id="39" name="TextBox 38"/>
          <p:cNvSpPr txBox="1"/>
          <p:nvPr userDrawn="1"/>
        </p:nvSpPr>
        <p:spPr>
          <a:xfrm>
            <a:off x="51946930" y="31188790"/>
            <a:ext cx="6870215" cy="1399638"/>
          </a:xfrm>
          <a:prstGeom prst="rect">
            <a:avLst/>
          </a:prstGeom>
          <a:noFill/>
        </p:spPr>
        <p:txBody>
          <a:bodyPr wrap="square" lIns="65304" tIns="32651" rIns="65304" bIns="32651" rtlCol="0">
            <a:spAutoFit/>
          </a:bodyPr>
          <a:lstStyle/>
          <a:p>
            <a:pPr marL="407988" indent="-407988">
              <a:lnSpc>
                <a:spcPts val="2600"/>
              </a:lnSpc>
            </a:pPr>
            <a:r>
              <a:rPr lang="en-US" sz="2800">
                <a:solidFill>
                  <a:schemeClr val="bg1"/>
                </a:solidFill>
              </a:rPr>
              <a:t>© 2015</a:t>
            </a:r>
            <a:r>
              <a:rPr lang="en-US" sz="2800" baseline="0">
                <a:solidFill>
                  <a:schemeClr val="bg1"/>
                </a:solidFill>
              </a:rPr>
              <a:t> </a:t>
            </a:r>
            <a:r>
              <a:rPr lang="en-US" sz="2800">
                <a:solidFill>
                  <a:schemeClr val="bg1"/>
                </a:solidFill>
              </a:rPr>
              <a:t>PosterPresentations.com</a:t>
            </a:r>
            <a:br>
              <a:rPr lang="en-US" sz="2800">
                <a:solidFill>
                  <a:schemeClr val="bg1"/>
                </a:solidFill>
              </a:rPr>
            </a:br>
            <a:r>
              <a:rPr lang="en-US" sz="2400">
                <a:solidFill>
                  <a:schemeClr val="bg1"/>
                </a:solidFill>
              </a:rPr>
              <a:t>2117 Fourth Street ,</a:t>
            </a:r>
            <a:r>
              <a:rPr lang="en-US" sz="2400" baseline="0">
                <a:solidFill>
                  <a:schemeClr val="bg1"/>
                </a:solidFill>
              </a:rPr>
              <a:t> Unit C</a:t>
            </a:r>
          </a:p>
          <a:p>
            <a:pPr marL="407988" indent="0">
              <a:lnSpc>
                <a:spcPts val="2600"/>
              </a:lnSpc>
            </a:pPr>
            <a:r>
              <a:rPr lang="en-US" sz="2400" baseline="0">
                <a:solidFill>
                  <a:schemeClr val="bg1"/>
                </a:solidFill>
              </a:rPr>
              <a:t>Berkeley CA </a:t>
            </a:r>
            <a:r>
              <a:rPr lang="en-US" sz="2000" baseline="0">
                <a:solidFill>
                  <a:schemeClr val="bg1"/>
                </a:solidFill>
              </a:rPr>
              <a:t>94710</a:t>
            </a:r>
            <a:r>
              <a:rPr lang="en-US" sz="2400" baseline="0">
                <a:solidFill>
                  <a:schemeClr val="bg1"/>
                </a:solidFill>
              </a:rPr>
              <a:t/>
            </a:r>
            <a:br>
              <a:rPr lang="en-US" sz="2400" baseline="0">
                <a:solidFill>
                  <a:schemeClr val="bg1"/>
                </a:solidFill>
              </a:rPr>
            </a:br>
            <a:r>
              <a:rPr lang="en-US" sz="2400" b="1" baseline="0">
                <a:solidFill>
                  <a:srgbClr val="FFFF00"/>
                </a:solidFill>
              </a:rPr>
              <a:t>posterpresenter@gmail.com</a:t>
            </a:r>
            <a:endParaRPr lang="en-US" sz="2800" b="1">
              <a:solidFill>
                <a:srgbClr val="FFFF00"/>
              </a:solidFill>
            </a:endParaRPr>
          </a:p>
        </p:txBody>
      </p:sp>
      <p:sp>
        <p:nvSpPr>
          <p:cNvPr id="44" name="Text Box 14"/>
          <p:cNvSpPr txBox="1">
            <a:spLocks noChangeArrowheads="1"/>
          </p:cNvSpPr>
          <p:nvPr userDrawn="1"/>
        </p:nvSpPr>
        <p:spPr bwMode="auto">
          <a:xfrm>
            <a:off x="2078038" y="32315150"/>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2015</a:t>
            </a:r>
          </a:p>
          <a:p>
            <a:pPr eaLnBrk="0" hangingPunct="0">
              <a:lnSpc>
                <a:spcPct val="65000"/>
              </a:lnSpc>
              <a:spcBef>
                <a:spcPct val="50000"/>
              </a:spcBef>
              <a:defRPr/>
            </a:pPr>
            <a:r>
              <a:rPr lang="en-US" sz="1200" b="1">
                <a:solidFill>
                  <a:srgbClr val="BFBFBF"/>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www.ncbi.nlm.nih.gov/pubmed/23943905" TargetMode="External"/><Relationship Id="rId20" Type="http://schemas.openxmlformats.org/officeDocument/2006/relationships/chart" Target="../charts/chart3.xml"/><Relationship Id="rId21" Type="http://schemas.openxmlformats.org/officeDocument/2006/relationships/chart" Target="../charts/chart4.xml"/><Relationship Id="rId10" Type="http://schemas.openxmlformats.org/officeDocument/2006/relationships/hyperlink" Target="http://linkinghub.elsevier.com/retrieve/pii/S1556086415328100" TargetMode="External"/><Relationship Id="rId11" Type="http://schemas.openxmlformats.org/officeDocument/2006/relationships/hyperlink" Target="http://anesthesiology.pubs.asahq.org/Article.aspx?doi=10.1097/ALN.0b013e3181c91ee7" TargetMode="External"/><Relationship Id="rId12" Type="http://schemas.openxmlformats.org/officeDocument/2006/relationships/hyperlink" Target="http://eutils.ncbi.nlm.nih.gov/entrez/eutils/elink.fcgi?dbfrom=pubmed&amp;id=18617085&amp;retmode=ref&amp;cmd=prlinks%5Cnpapers2://publication/doi/10.1016/j.amepre.2008.04.009" TargetMode="External"/><Relationship Id="rId13" Type="http://schemas.openxmlformats.org/officeDocument/2006/relationships/hyperlink" Target="http://dx.doi.org/10.1016/j.athoracsur.2009.12.046" TargetMode="External"/><Relationship Id="rId14" Type="http://schemas.openxmlformats.org/officeDocument/2006/relationships/image" Target="../media/image13.png"/><Relationship Id="rId15" Type="http://schemas.microsoft.com/office/2007/relationships/hdphoto" Target="../media/hdphoto1.wdp"/><Relationship Id="rId16" Type="http://schemas.microsoft.com/office/2007/relationships/hdphoto" Target="../media/hdphoto2.wdp"/><Relationship Id="rId17" Type="http://schemas.openxmlformats.org/officeDocument/2006/relationships/chart" Target="../charts/chart2.xml"/><Relationship Id="rId18" Type="http://schemas.openxmlformats.org/officeDocument/2006/relationships/oleObject" Target="/localhost/Users/Angie/Desktop/Macintosh%20HD:Users:Angie:Desktop:AM%20EDITS%20Draft%205%20STS_Preop%20Smoking%20Cessation%20Practices_Manuscript_AM%20edits.docx!OLE_LINK1" TargetMode="External"/><Relationship Id="rId19"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3.xml"/><Relationship Id="rId3" Type="http://schemas.openxmlformats.org/officeDocument/2006/relationships/notesSlide" Target="../notesSlides/notesSlide1.xml"/><Relationship Id="rId4" Type="http://schemas.openxmlformats.org/officeDocument/2006/relationships/oleObject" Target="/localhost/Users/Angie/Desktop/Macintosh%20HD:Users:Angie:Desktop:AM%20EDITS%20Draft%205%20STS_Preop%20Smoking%20Cessation%20Practices_Manuscript_AM%20edits.docx!OLE_LINK4" TargetMode="External"/><Relationship Id="rId5" Type="http://schemas.openxmlformats.org/officeDocument/2006/relationships/image" Target="../media/image11.emf"/><Relationship Id="rId6" Type="http://schemas.openxmlformats.org/officeDocument/2006/relationships/chart" Target="../charts/chart1.xml"/><Relationship Id="rId7" Type="http://schemas.openxmlformats.org/officeDocument/2006/relationships/hyperlink" Target="http://dx.doi.org/10.1016/j.athoracsur.2009.04.035" TargetMode="External"/><Relationship Id="rId8" Type="http://schemas.openxmlformats.org/officeDocument/2006/relationships/hyperlink" Target="http://linkinghub.elsevier.com/retrieve/pii/S00034975163006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229130099"/>
              </p:ext>
            </p:extLst>
          </p:nvPr>
        </p:nvGraphicFramePr>
        <p:xfrm>
          <a:off x="13834869" y="8306894"/>
          <a:ext cx="10456736" cy="9243352"/>
        </p:xfrm>
        <a:graphic>
          <a:graphicData uri="http://schemas.openxmlformats.org/presentationml/2006/ole">
            <mc:AlternateContent xmlns:mc="http://schemas.openxmlformats.org/markup-compatibility/2006">
              <mc:Choice xmlns:v="urn:schemas-microsoft-com:vml" Requires="v">
                <p:oleObj spid="_x0000_s4169" name="Document" r:id="rId4" imgW="6096000" imgH="4457700" progId="Word.Document.12">
                  <p:link updateAutomatic="1"/>
                </p:oleObj>
              </mc:Choice>
              <mc:Fallback>
                <p:oleObj name="Document" r:id="rId4" imgW="6096000" imgH="4457700" progId="Word.Document.12">
                  <p:link updateAutomatic="1"/>
                  <p:pic>
                    <p:nvPicPr>
                      <p:cNvPr id="0" name=""/>
                      <p:cNvPicPr/>
                      <p:nvPr/>
                    </p:nvPicPr>
                    <p:blipFill>
                      <a:blip r:embed="rId5"/>
                      <a:stretch>
                        <a:fillRect/>
                      </a:stretch>
                    </p:blipFill>
                    <p:spPr>
                      <a:xfrm>
                        <a:off x="13834869" y="8306894"/>
                        <a:ext cx="10456736" cy="9243352"/>
                      </a:xfrm>
                      <a:prstGeom prst="rect">
                        <a:avLst/>
                      </a:prstGeom>
                    </p:spPr>
                  </p:pic>
                </p:oleObj>
              </mc:Fallback>
            </mc:AlternateContent>
          </a:graphicData>
        </a:graphic>
      </p:graphicFrame>
      <p:graphicFrame>
        <p:nvGraphicFramePr>
          <p:cNvPr id="42" name="Chart 41">
            <a:extLst>
              <a:ext uri="{FF2B5EF4-FFF2-40B4-BE49-F238E27FC236}">
                <a16:creationId xmlns:a16="http://schemas.microsoft.com/office/drawing/2014/main" xmlns="" id="{62ED65EB-5A6D-8B43-89B4-04D82A4136F1}"/>
              </a:ext>
            </a:extLst>
          </p:cNvPr>
          <p:cNvGraphicFramePr/>
          <p:nvPr>
            <p:extLst>
              <p:ext uri="{D42A27DB-BD31-4B8C-83A1-F6EECF244321}">
                <p14:modId xmlns:p14="http://schemas.microsoft.com/office/powerpoint/2010/main" val="3490550718"/>
              </p:ext>
            </p:extLst>
          </p:nvPr>
        </p:nvGraphicFramePr>
        <p:xfrm>
          <a:off x="39068158" y="6231385"/>
          <a:ext cx="10523002" cy="10227815"/>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 Placeholder 29"/>
          <p:cNvSpPr>
            <a:spLocks noGrp="1"/>
          </p:cNvSpPr>
          <p:nvPr>
            <p:ph type="body" sz="quarter" idx="10"/>
          </p:nvPr>
        </p:nvSpPr>
        <p:spPr>
          <a:xfrm>
            <a:off x="974917" y="6231386"/>
            <a:ext cx="12128636" cy="5328905"/>
          </a:xfrm>
        </p:spPr>
        <p:txBody>
          <a:bodyPr/>
          <a:lstStyle/>
          <a:p>
            <a:pPr marL="457200" indent="-457200">
              <a:buFont typeface="Arial" panose="020B0604020202020204" pitchFamily="34" charset="0"/>
              <a:buChar char="•"/>
            </a:pPr>
            <a:r>
              <a:rPr lang="en-US" sz="3000" dirty="0">
                <a:latin typeface="Arial"/>
                <a:cs typeface="Arial"/>
              </a:rPr>
              <a:t>Smoking is a modifiable risk factor for both postoperative complications and mortality among patients undergoing lung resection. Preoperative smoking cessation reduces postoperative complications. </a:t>
            </a:r>
          </a:p>
          <a:p>
            <a:pPr marL="457200" indent="-457200">
              <a:buFont typeface="Arial" panose="020B0604020202020204" pitchFamily="34" charset="0"/>
              <a:buChar char="•"/>
            </a:pPr>
            <a:r>
              <a:rPr lang="en-US" sz="3000" dirty="0">
                <a:latin typeface="Arial"/>
                <a:cs typeface="Arial"/>
              </a:rPr>
              <a:t>Most physicians believe smoking cessation is beneficial, but do not provide assistance, are not well informed in how to assist patients and there are differences in opinion on how to treat patients who smoke.</a:t>
            </a:r>
          </a:p>
          <a:p>
            <a:pPr marL="457200" indent="-457200">
              <a:buFont typeface="Arial" panose="020B0604020202020204" pitchFamily="34" charset="0"/>
              <a:buChar char="•"/>
            </a:pPr>
            <a:r>
              <a:rPr lang="en-US" sz="3000" dirty="0">
                <a:latin typeface="Arial"/>
                <a:cs typeface="Arial"/>
              </a:rPr>
              <a:t>Providing both counseling and medical therapy improves the likelihood that patients will quit smoking. </a:t>
            </a:r>
          </a:p>
        </p:txBody>
      </p:sp>
      <p:sp>
        <p:nvSpPr>
          <p:cNvPr id="226" name="Text Placeholder 225"/>
          <p:cNvSpPr>
            <a:spLocks noGrp="1"/>
          </p:cNvSpPr>
          <p:nvPr>
            <p:ph type="body" sz="quarter" idx="11"/>
          </p:nvPr>
        </p:nvSpPr>
        <p:spPr>
          <a:xfrm>
            <a:off x="1105090" y="5455415"/>
            <a:ext cx="11723688" cy="857368"/>
          </a:xfrm>
        </p:spPr>
        <p:txBody>
          <a:bodyPr/>
          <a:lstStyle/>
          <a:p>
            <a:r>
              <a:rPr lang="en-US" dirty="0">
                <a:latin typeface="Arial" charset="0"/>
                <a:ea typeface="Arial" charset="0"/>
                <a:cs typeface="Arial" charset="0"/>
              </a:rPr>
              <a:t>Background</a:t>
            </a:r>
          </a:p>
        </p:txBody>
      </p:sp>
      <p:sp>
        <p:nvSpPr>
          <p:cNvPr id="228" name="Text Placeholder 227"/>
          <p:cNvSpPr>
            <a:spLocks noGrp="1"/>
          </p:cNvSpPr>
          <p:nvPr>
            <p:ph type="body" sz="quarter" idx="19"/>
          </p:nvPr>
        </p:nvSpPr>
        <p:spPr>
          <a:xfrm>
            <a:off x="983886" y="15222817"/>
            <a:ext cx="12145520" cy="7840362"/>
          </a:xfrm>
        </p:spPr>
        <p:txBody>
          <a:bodyPr/>
          <a:lstStyle/>
          <a:p>
            <a:pPr marL="457200" indent="-457200">
              <a:buFont typeface="Arial"/>
              <a:buChar char="•"/>
            </a:pPr>
            <a:r>
              <a:rPr lang="en-US" dirty="0">
                <a:latin typeface="Arial"/>
                <a:cs typeface="Arial"/>
              </a:rPr>
              <a:t>An anonymous, online survey was generated using </a:t>
            </a:r>
            <a:r>
              <a:rPr lang="en-US" dirty="0" err="1">
                <a:latin typeface="Arial"/>
                <a:cs typeface="Arial"/>
              </a:rPr>
              <a:t>REDCap’s</a:t>
            </a:r>
            <a:r>
              <a:rPr lang="en-US" dirty="0">
                <a:latin typeface="Arial"/>
                <a:cs typeface="Arial"/>
              </a:rPr>
              <a:t> database and emailed to 841 US surgeons who participate in the Society of Thoracic Surgeons General Thoracic Surgery Database. </a:t>
            </a:r>
          </a:p>
          <a:p>
            <a:pPr marL="457200" indent="-457200">
              <a:buFont typeface="Arial"/>
              <a:buChar char="•"/>
            </a:pPr>
            <a:r>
              <a:rPr lang="en-US" dirty="0">
                <a:latin typeface="Arial"/>
                <a:cs typeface="Arial"/>
              </a:rPr>
              <a:t>The survey addressed: 1) surgeons’ beliefs regarding the ethics of requiring patients to quit smoking prior to surgery and important considerations when choosing whether to mandate smoking cessation and 2) surgeons’ practices with respect to evaluating smoking status, determining readiness to quit, and assisting with smoking cessation prior to surgery. </a:t>
            </a:r>
          </a:p>
          <a:p>
            <a:pPr marL="457200" indent="-457200">
              <a:buFont typeface="Arial"/>
              <a:buChar char="•"/>
            </a:pPr>
            <a:r>
              <a:rPr lang="en-US" dirty="0">
                <a:latin typeface="Arial"/>
                <a:cs typeface="Arial"/>
              </a:rPr>
              <a:t>Demographics including gender, age, years in practice, practice type, and practice setting were collected from respondents and also from non-respondents via field research.</a:t>
            </a:r>
          </a:p>
          <a:p>
            <a:pPr marL="457200" indent="-457200">
              <a:buFont typeface="Arial"/>
              <a:buChar char="•"/>
            </a:pPr>
            <a:r>
              <a:rPr lang="en-US" dirty="0">
                <a:latin typeface="Arial"/>
                <a:cs typeface="Arial"/>
              </a:rPr>
              <a:t>Thirty-four male respondents were matched with 34 female respondents based on demographics and the survey responses compared. </a:t>
            </a:r>
          </a:p>
          <a:p>
            <a:endParaRPr lang="en-US" sz="3200" dirty="0">
              <a:latin typeface="Arial"/>
              <a:ea typeface="Arial" charset="0"/>
              <a:cs typeface="Arial"/>
            </a:endParaRPr>
          </a:p>
        </p:txBody>
      </p:sp>
      <p:sp>
        <p:nvSpPr>
          <p:cNvPr id="230" name="Text Placeholder 229"/>
          <p:cNvSpPr>
            <a:spLocks noGrp="1"/>
          </p:cNvSpPr>
          <p:nvPr>
            <p:ph type="body" sz="quarter" idx="20"/>
          </p:nvPr>
        </p:nvSpPr>
        <p:spPr>
          <a:xfrm>
            <a:off x="1174413" y="14355619"/>
            <a:ext cx="11725540" cy="857368"/>
          </a:xfrm>
        </p:spPr>
        <p:txBody>
          <a:bodyPr>
            <a:normAutofit/>
          </a:bodyPr>
          <a:lstStyle/>
          <a:p>
            <a:r>
              <a:rPr lang="en-US" dirty="0">
                <a:latin typeface="Arial" panose="020B0604020202020204" pitchFamily="34" charset="0"/>
                <a:cs typeface="Arial" panose="020B0604020202020204" pitchFamily="34" charset="0"/>
              </a:rPr>
              <a:t>Methods</a:t>
            </a:r>
          </a:p>
        </p:txBody>
      </p:sp>
      <p:sp>
        <p:nvSpPr>
          <p:cNvPr id="231" name="Text Placeholder 230"/>
          <p:cNvSpPr>
            <a:spLocks noGrp="1"/>
          </p:cNvSpPr>
          <p:nvPr>
            <p:ph type="body" sz="quarter" idx="21"/>
          </p:nvPr>
        </p:nvSpPr>
        <p:spPr>
          <a:xfrm>
            <a:off x="13648986" y="6435860"/>
            <a:ext cx="11569573" cy="1401659"/>
          </a:xfrm>
        </p:spPr>
        <p:txBody>
          <a:bodyPr>
            <a:noAutofit/>
          </a:bodyPr>
          <a:lstStyle/>
          <a:p>
            <a:pPr algn="ctr"/>
            <a:r>
              <a:rPr lang="en-US" sz="3400" b="1" dirty="0">
                <a:solidFill>
                  <a:srgbClr val="003F75"/>
                </a:solidFill>
                <a:latin typeface="Arial" panose="020B0604020202020204" pitchFamily="34" charset="0"/>
                <a:cs typeface="Arial" panose="020B0604020202020204" pitchFamily="34" charset="0"/>
              </a:rPr>
              <a:t>Characteristics of Respondents vs. Non-respondents</a:t>
            </a:r>
            <a:r>
              <a:rPr lang="en-US" sz="3400" dirty="0">
                <a:solidFill>
                  <a:srgbClr val="003F75"/>
                </a:solidFill>
                <a:latin typeface="Arial" panose="020B0604020202020204" pitchFamily="34" charset="0"/>
                <a:cs typeface="Arial" panose="020B0604020202020204" pitchFamily="34" charset="0"/>
              </a:rPr>
              <a:t> </a:t>
            </a:r>
            <a:endParaRPr lang="en-US" sz="3400" dirty="0">
              <a:solidFill>
                <a:srgbClr val="003F75"/>
              </a:solidFill>
              <a:latin typeface="Arial" panose="020B0604020202020204" pitchFamily="34" charset="0"/>
              <a:ea typeface="Arial" charset="0"/>
              <a:cs typeface="Arial" panose="020B0604020202020204" pitchFamily="34" charset="0"/>
            </a:endParaRPr>
          </a:p>
        </p:txBody>
      </p:sp>
      <p:sp>
        <p:nvSpPr>
          <p:cNvPr id="232" name="Text Placeholder 231"/>
          <p:cNvSpPr>
            <a:spLocks noGrp="1"/>
          </p:cNvSpPr>
          <p:nvPr>
            <p:ph type="body" sz="quarter" idx="22"/>
          </p:nvPr>
        </p:nvSpPr>
        <p:spPr>
          <a:xfrm>
            <a:off x="13648986" y="5430015"/>
            <a:ext cx="24173392" cy="857368"/>
          </a:xfrm>
        </p:spPr>
        <p:txBody>
          <a:bodyPr>
            <a:normAutofit/>
          </a:bodyPr>
          <a:lstStyle/>
          <a:p>
            <a:r>
              <a:rPr lang="en-US" dirty="0">
                <a:latin typeface="Arial" charset="0"/>
                <a:ea typeface="Arial" charset="0"/>
                <a:cs typeface="Arial" charset="0"/>
              </a:rPr>
              <a:t>Results</a:t>
            </a:r>
          </a:p>
        </p:txBody>
      </p:sp>
      <p:sp>
        <p:nvSpPr>
          <p:cNvPr id="4" name="Text Placeholder 3"/>
          <p:cNvSpPr>
            <a:spLocks noGrp="1"/>
          </p:cNvSpPr>
          <p:nvPr>
            <p:ph type="body" sz="quarter" idx="25"/>
          </p:nvPr>
        </p:nvSpPr>
        <p:spPr>
          <a:xfrm>
            <a:off x="38585052" y="5430015"/>
            <a:ext cx="11721520" cy="857368"/>
          </a:xfrm>
        </p:spPr>
        <p:txBody>
          <a:bodyPr/>
          <a:lstStyle/>
          <a:p>
            <a:r>
              <a:rPr lang="en-US" dirty="0">
                <a:latin typeface="Arial" charset="0"/>
                <a:ea typeface="Arial" charset="0"/>
                <a:cs typeface="Arial" charset="0"/>
              </a:rPr>
              <a:t>Results</a:t>
            </a:r>
          </a:p>
        </p:txBody>
      </p:sp>
      <p:sp>
        <p:nvSpPr>
          <p:cNvPr id="6" name="Text Placeholder 5"/>
          <p:cNvSpPr>
            <a:spLocks noGrp="1"/>
          </p:cNvSpPr>
          <p:nvPr>
            <p:ph type="body" sz="quarter" idx="27"/>
          </p:nvPr>
        </p:nvSpPr>
        <p:spPr>
          <a:xfrm>
            <a:off x="38517624" y="22317503"/>
            <a:ext cx="11721520" cy="857368"/>
          </a:xfrm>
        </p:spPr>
        <p:txBody>
          <a:bodyPr/>
          <a:lstStyle/>
          <a:p>
            <a:r>
              <a:rPr lang="en-US" dirty="0">
                <a:latin typeface="Arial" charset="0"/>
                <a:ea typeface="Arial" charset="0"/>
                <a:cs typeface="Arial" charset="0"/>
              </a:rPr>
              <a:t>Conclusions</a:t>
            </a:r>
          </a:p>
        </p:txBody>
      </p:sp>
      <p:sp>
        <p:nvSpPr>
          <p:cNvPr id="7" name="Text Placeholder 6"/>
          <p:cNvSpPr>
            <a:spLocks noGrp="1"/>
          </p:cNvSpPr>
          <p:nvPr>
            <p:ph type="body" sz="quarter" idx="28"/>
          </p:nvPr>
        </p:nvSpPr>
        <p:spPr>
          <a:xfrm>
            <a:off x="38452781" y="22952563"/>
            <a:ext cx="11727392" cy="2768204"/>
          </a:xfrm>
        </p:spPr>
        <p:txBody>
          <a:bodyPr/>
          <a:lstStyle/>
          <a:p>
            <a:pPr marL="457200" indent="-457200">
              <a:buFont typeface="Arial" charset="0"/>
              <a:buChar char="•"/>
            </a:pPr>
            <a:r>
              <a:rPr lang="en-US" dirty="0">
                <a:latin typeface="Arial" panose="020B0604020202020204" pitchFamily="34" charset="0"/>
                <a:cs typeface="Arial" panose="020B0604020202020204" pitchFamily="34" charset="0"/>
              </a:rPr>
              <a:t>Surgeons are divided on their beliefs and practices regarding smoking cessation prior to lung resection. </a:t>
            </a:r>
          </a:p>
          <a:p>
            <a:pPr marL="457200" indent="-457200">
              <a:buFont typeface="Arial" charset="0"/>
              <a:buChar char="•"/>
            </a:pPr>
            <a:r>
              <a:rPr lang="en-US" dirty="0">
                <a:latin typeface="Arial" panose="020B0604020202020204" pitchFamily="34" charset="0"/>
                <a:cs typeface="Arial" panose="020B0604020202020204" pitchFamily="34" charset="0"/>
              </a:rPr>
              <a:t>Less than half of thoracic surgeons always prescribe nicotine replacement therapy, medical therapy, and/or refer to a smoking cessation program. </a:t>
            </a:r>
            <a:endParaRPr lang="en-US" dirty="0">
              <a:latin typeface="Arial" panose="020B0604020202020204" pitchFamily="34" charset="0"/>
              <a:ea typeface="Arial" charset="0"/>
              <a:cs typeface="Arial" panose="020B0604020202020204" pitchFamily="34" charset="0"/>
            </a:endParaRPr>
          </a:p>
        </p:txBody>
      </p:sp>
      <p:sp>
        <p:nvSpPr>
          <p:cNvPr id="8" name="Text Placeholder 7"/>
          <p:cNvSpPr>
            <a:spLocks noGrp="1"/>
          </p:cNvSpPr>
          <p:nvPr>
            <p:ph type="body" sz="quarter" idx="29"/>
          </p:nvPr>
        </p:nvSpPr>
        <p:spPr>
          <a:xfrm>
            <a:off x="38478776" y="25372270"/>
            <a:ext cx="11721520" cy="857368"/>
          </a:xfrm>
        </p:spPr>
        <p:txBody>
          <a:bodyPr/>
          <a:lstStyle/>
          <a:p>
            <a:r>
              <a:rPr lang="en-US" dirty="0">
                <a:latin typeface="Arial" charset="0"/>
                <a:ea typeface="Arial" charset="0"/>
                <a:cs typeface="Arial" charset="0"/>
              </a:rPr>
              <a:t>References</a:t>
            </a:r>
          </a:p>
        </p:txBody>
      </p:sp>
      <p:sp>
        <p:nvSpPr>
          <p:cNvPr id="9" name="Text Placeholder 8"/>
          <p:cNvSpPr>
            <a:spLocks noGrp="1"/>
          </p:cNvSpPr>
          <p:nvPr>
            <p:ph type="body" sz="quarter" idx="30"/>
          </p:nvPr>
        </p:nvSpPr>
        <p:spPr>
          <a:xfrm>
            <a:off x="38510085" y="26078365"/>
            <a:ext cx="11727392" cy="6726210"/>
          </a:xfrm>
        </p:spPr>
        <p:txBody>
          <a:bodyPr/>
          <a:lstStyle/>
          <a:p>
            <a:pPr marL="228600" indent="-228600">
              <a:buAutoNum type="arabicPeriod"/>
            </a:pPr>
            <a:r>
              <a:rPr lang="en-US" sz="1100" dirty="0">
                <a:latin typeface="Arial" panose="020B0604020202020204" pitchFamily="34" charset="0"/>
                <a:cs typeface="Arial" panose="020B0604020202020204" pitchFamily="34" charset="0"/>
              </a:rPr>
              <a:t>Mason DP, Subramanian S, </a:t>
            </a:r>
            <a:r>
              <a:rPr lang="en-US" sz="1100" dirty="0" err="1">
                <a:latin typeface="Arial" panose="020B0604020202020204" pitchFamily="34" charset="0"/>
                <a:cs typeface="Arial" panose="020B0604020202020204" pitchFamily="34" charset="0"/>
              </a:rPr>
              <a:t>Nowicki</a:t>
            </a:r>
            <a:r>
              <a:rPr lang="en-US" sz="1100" dirty="0">
                <a:latin typeface="Arial" panose="020B0604020202020204" pitchFamily="34" charset="0"/>
                <a:cs typeface="Arial" panose="020B0604020202020204" pitchFamily="34" charset="0"/>
              </a:rPr>
              <a:t> ER, Grab JD, Murthy SC, Rice TW, et al. Impact of Smoking Cessation Before Resection of Lung Cancer: A Society of Thoracic Surgeons General Thoracic Surgery Database Study. Ann </a:t>
            </a:r>
            <a:r>
              <a:rPr lang="en-US" sz="1100" dirty="0" err="1">
                <a:latin typeface="Arial" panose="020B0604020202020204" pitchFamily="34" charset="0"/>
                <a:cs typeface="Arial" panose="020B0604020202020204" pitchFamily="34" charset="0"/>
              </a:rPr>
              <a:t>Thorac</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Surg</a:t>
            </a:r>
            <a:r>
              <a:rPr lang="en-US" sz="1100" dirty="0">
                <a:latin typeface="Arial" panose="020B0604020202020204" pitchFamily="34" charset="0"/>
                <a:cs typeface="Arial" panose="020B0604020202020204" pitchFamily="34" charset="0"/>
              </a:rPr>
              <a:t> [Internet]. 2009;88(2):362–71. Available from: </a:t>
            </a:r>
            <a:r>
              <a:rPr lang="en-US" sz="1100" dirty="0">
                <a:latin typeface="Arial" panose="020B0604020202020204" pitchFamily="34" charset="0"/>
                <a:cs typeface="Arial" panose="020B0604020202020204" pitchFamily="34" charset="0"/>
                <a:hlinkClick r:id="rId7"/>
              </a:rPr>
              <a:t>http://</a:t>
            </a:r>
            <a:r>
              <a:rPr lang="en-US" sz="1100" dirty="0" err="1">
                <a:latin typeface="Arial" panose="020B0604020202020204" pitchFamily="34" charset="0"/>
                <a:cs typeface="Arial" panose="020B0604020202020204" pitchFamily="34" charset="0"/>
                <a:hlinkClick r:id="rId7"/>
              </a:rPr>
              <a:t>dx.doi.org</a:t>
            </a:r>
            <a:r>
              <a:rPr lang="en-US" sz="1100" dirty="0">
                <a:latin typeface="Arial" panose="020B0604020202020204" pitchFamily="34" charset="0"/>
                <a:cs typeface="Arial" panose="020B0604020202020204" pitchFamily="34" charset="0"/>
                <a:hlinkClick r:id="rId7"/>
              </a:rPr>
              <a:t>/10.1016/j.athoracsur.2009.04.035</a:t>
            </a: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panose="020B0604020202020204" pitchFamily="34" charset="0"/>
                <a:cs typeface="Arial" panose="020B0604020202020204" pitchFamily="34" charset="0"/>
              </a:rPr>
              <a:t>2. </a:t>
            </a:r>
            <a:r>
              <a:rPr lang="en-US" sz="1100" dirty="0" err="1">
                <a:latin typeface="Arial" panose="020B0604020202020204" pitchFamily="34" charset="0"/>
                <a:cs typeface="Arial" panose="020B0604020202020204" pitchFamily="34" charset="0"/>
              </a:rPr>
              <a:t>Kozower</a:t>
            </a:r>
            <a:r>
              <a:rPr lang="en-US" sz="1100" dirty="0">
                <a:latin typeface="Arial" panose="020B0604020202020204" pitchFamily="34" charset="0"/>
                <a:cs typeface="Arial" panose="020B0604020202020204" pitchFamily="34" charset="0"/>
              </a:rPr>
              <a:t> BD, Sheng S, O’Brien SM, </a:t>
            </a:r>
            <a:r>
              <a:rPr lang="en-US" sz="1100" dirty="0" err="1">
                <a:latin typeface="Arial" panose="020B0604020202020204" pitchFamily="34" charset="0"/>
                <a:cs typeface="Arial" panose="020B0604020202020204" pitchFamily="34" charset="0"/>
              </a:rPr>
              <a:t>Liptay</a:t>
            </a:r>
            <a:r>
              <a:rPr lang="en-US" sz="1100" dirty="0">
                <a:latin typeface="Arial" panose="020B0604020202020204" pitchFamily="34" charset="0"/>
                <a:cs typeface="Arial" panose="020B0604020202020204" pitchFamily="34" charset="0"/>
              </a:rPr>
              <a:t> MJ, Lau CL, Jones DR, et al. STS database risk models: Predictors of mortality and major morbidity for lung cancer resection. Ann </a:t>
            </a:r>
            <a:r>
              <a:rPr lang="en-US" sz="1100" dirty="0" err="1">
                <a:latin typeface="Arial" panose="020B0604020202020204" pitchFamily="34" charset="0"/>
                <a:cs typeface="Arial" panose="020B0604020202020204" pitchFamily="34" charset="0"/>
              </a:rPr>
              <a:t>Thorac</a:t>
            </a:r>
            <a:r>
              <a:rPr lang="en-US" sz="1100" dirty="0">
                <a:latin typeface="Arial" panose="020B0604020202020204" pitchFamily="34" charset="0"/>
                <a:cs typeface="Arial" panose="020B0604020202020204" pitchFamily="34" charset="0"/>
              </a:rPr>
              <a:t> Surg. 2010;90(3):875–81. </a:t>
            </a:r>
          </a:p>
          <a:p>
            <a:pPr marL="228600" indent="-228600">
              <a:buAutoNum type="arabicPeriod"/>
            </a:pPr>
            <a:r>
              <a:rPr lang="en-US" sz="1100" dirty="0">
                <a:latin typeface="Arial" panose="020B0604020202020204" pitchFamily="34" charset="0"/>
                <a:cs typeface="Arial" panose="020B0604020202020204" pitchFamily="34" charset="0"/>
              </a:rPr>
              <a:t> Fernandez FG, </a:t>
            </a:r>
            <a:r>
              <a:rPr lang="en-US" sz="1100" dirty="0" err="1">
                <a:latin typeface="Arial" panose="020B0604020202020204" pitchFamily="34" charset="0"/>
                <a:cs typeface="Arial" panose="020B0604020202020204" pitchFamily="34" charset="0"/>
              </a:rPr>
              <a:t>Kosinski</a:t>
            </a:r>
            <a:r>
              <a:rPr lang="en-US" sz="1100" dirty="0">
                <a:latin typeface="Arial" panose="020B0604020202020204" pitchFamily="34" charset="0"/>
                <a:cs typeface="Arial" panose="020B0604020202020204" pitchFamily="34" charset="0"/>
              </a:rPr>
              <a:t> AS, </a:t>
            </a:r>
            <a:r>
              <a:rPr lang="en-US" sz="1100" dirty="0" err="1">
                <a:latin typeface="Arial" panose="020B0604020202020204" pitchFamily="34" charset="0"/>
                <a:cs typeface="Arial" panose="020B0604020202020204" pitchFamily="34" charset="0"/>
              </a:rPr>
              <a:t>Burfeind</a:t>
            </a:r>
            <a:r>
              <a:rPr lang="en-US" sz="1100" dirty="0">
                <a:latin typeface="Arial" panose="020B0604020202020204" pitchFamily="34" charset="0"/>
                <a:cs typeface="Arial" panose="020B0604020202020204" pitchFamily="34" charset="0"/>
              </a:rPr>
              <a:t> W, Park B, </a:t>
            </a:r>
            <a:r>
              <a:rPr lang="en-US" sz="1100" dirty="0" err="1">
                <a:latin typeface="Arial" panose="020B0604020202020204" pitchFamily="34" charset="0"/>
                <a:cs typeface="Arial" panose="020B0604020202020204" pitchFamily="34" charset="0"/>
              </a:rPr>
              <a:t>DeCamp</a:t>
            </a:r>
            <a:r>
              <a:rPr lang="en-US" sz="1100" dirty="0">
                <a:latin typeface="Arial" panose="020B0604020202020204" pitchFamily="34" charset="0"/>
                <a:cs typeface="Arial" panose="020B0604020202020204" pitchFamily="34" charset="0"/>
              </a:rPr>
              <a:t> MM, Seder C, et al. The Society of Thoracic Surgeons Lung Cancer Resection Risk Model: Higher Quality Data and Superior Outcomes. Ann </a:t>
            </a:r>
            <a:r>
              <a:rPr lang="en-US" sz="1100" dirty="0" err="1">
                <a:latin typeface="Arial" panose="020B0604020202020204" pitchFamily="34" charset="0"/>
                <a:cs typeface="Arial" panose="020B0604020202020204" pitchFamily="34" charset="0"/>
              </a:rPr>
              <a:t>Thorac</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Surg</a:t>
            </a:r>
            <a:r>
              <a:rPr lang="en-US" sz="1100" dirty="0">
                <a:latin typeface="Arial" panose="020B0604020202020204" pitchFamily="34" charset="0"/>
                <a:cs typeface="Arial" panose="020B0604020202020204" pitchFamily="34" charset="0"/>
              </a:rPr>
              <a:t> [Internet]. 2016;102(2):370–7. Available from: </a:t>
            </a:r>
            <a:r>
              <a:rPr lang="en-US" sz="1100" dirty="0">
                <a:latin typeface="Arial" panose="020B0604020202020204" pitchFamily="34" charset="0"/>
                <a:cs typeface="Arial" panose="020B0604020202020204" pitchFamily="34" charset="0"/>
                <a:hlinkClick r:id="rId8"/>
              </a:rPr>
              <a:t>http://linkinghub.elsevier.com/retrieve/pii/S0003497516300698</a:t>
            </a: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panose="020B0604020202020204" pitchFamily="34" charset="0"/>
                <a:cs typeface="Arial" panose="020B0604020202020204" pitchFamily="34" charset="0"/>
              </a:rPr>
              <a:t> Barrera R, Shi W, Amar D, </a:t>
            </a:r>
            <a:r>
              <a:rPr lang="en-US" sz="1100" dirty="0" err="1">
                <a:latin typeface="Arial" panose="020B0604020202020204" pitchFamily="34" charset="0"/>
                <a:cs typeface="Arial" panose="020B0604020202020204" pitchFamily="34" charset="0"/>
              </a:rPr>
              <a:t>Thaler</a:t>
            </a:r>
            <a:r>
              <a:rPr lang="en-US" sz="1100" dirty="0">
                <a:latin typeface="Arial" panose="020B0604020202020204" pitchFamily="34" charset="0"/>
                <a:cs typeface="Arial" panose="020B0604020202020204" pitchFamily="34" charset="0"/>
              </a:rPr>
              <a:t> HT, </a:t>
            </a:r>
            <a:r>
              <a:rPr lang="en-US" sz="1100" dirty="0" err="1">
                <a:latin typeface="Arial" panose="020B0604020202020204" pitchFamily="34" charset="0"/>
                <a:cs typeface="Arial" panose="020B0604020202020204" pitchFamily="34" charset="0"/>
              </a:rPr>
              <a:t>Gabovich</a:t>
            </a:r>
            <a:r>
              <a:rPr lang="en-US" sz="1100" dirty="0">
                <a:latin typeface="Arial" panose="020B0604020202020204" pitchFamily="34" charset="0"/>
                <a:cs typeface="Arial" panose="020B0604020202020204" pitchFamily="34" charset="0"/>
              </a:rPr>
              <a:t> N, </a:t>
            </a:r>
            <a:r>
              <a:rPr lang="en-US" sz="1100" dirty="0" err="1">
                <a:latin typeface="Arial" panose="020B0604020202020204" pitchFamily="34" charset="0"/>
                <a:cs typeface="Arial" panose="020B0604020202020204" pitchFamily="34" charset="0"/>
              </a:rPr>
              <a:t>Bains</a:t>
            </a:r>
            <a:r>
              <a:rPr lang="en-US" sz="1100" dirty="0">
                <a:latin typeface="Arial" panose="020B0604020202020204" pitchFamily="34" charset="0"/>
                <a:cs typeface="Arial" panose="020B0604020202020204" pitchFamily="34" charset="0"/>
              </a:rPr>
              <a:t> MS, et al. Smoking and Timing of Cessation * Thoracotomy. 2005;1977–83. </a:t>
            </a:r>
          </a:p>
          <a:p>
            <a:pPr marL="228600" indent="-228600">
              <a:buAutoNum type="arabicPeriod"/>
            </a:pPr>
            <a:r>
              <a:rPr lang="en-US" sz="1100" dirty="0" err="1">
                <a:latin typeface="Arial" panose="020B0604020202020204" pitchFamily="34" charset="0"/>
                <a:cs typeface="Arial" panose="020B0604020202020204" pitchFamily="34" charset="0"/>
              </a:rPr>
              <a:t>Mastracci</a:t>
            </a:r>
            <a:r>
              <a:rPr lang="en-US" sz="1100" dirty="0">
                <a:latin typeface="Arial" panose="020B0604020202020204" pitchFamily="34" charset="0"/>
                <a:cs typeface="Arial" panose="020B0604020202020204" pitchFamily="34" charset="0"/>
              </a:rPr>
              <a:t> TM, </a:t>
            </a:r>
            <a:r>
              <a:rPr lang="en-US" sz="1100" dirty="0" err="1">
                <a:latin typeface="Arial" panose="020B0604020202020204" pitchFamily="34" charset="0"/>
                <a:cs typeface="Arial" panose="020B0604020202020204" pitchFamily="34" charset="0"/>
              </a:rPr>
              <a:t>Carli</a:t>
            </a:r>
            <a:r>
              <a:rPr lang="en-US" sz="1100" dirty="0">
                <a:latin typeface="Arial" panose="020B0604020202020204" pitchFamily="34" charset="0"/>
                <a:cs typeface="Arial" panose="020B0604020202020204" pitchFamily="34" charset="0"/>
              </a:rPr>
              <a:t> F, Finley RJ, </a:t>
            </a:r>
            <a:r>
              <a:rPr lang="en-US" sz="1100" dirty="0" err="1">
                <a:latin typeface="Arial" panose="020B0604020202020204" pitchFamily="34" charset="0"/>
                <a:cs typeface="Arial" panose="020B0604020202020204" pitchFamily="34" charset="0"/>
              </a:rPr>
              <a:t>Muccio</a:t>
            </a:r>
            <a:r>
              <a:rPr lang="en-US" sz="1100" dirty="0">
                <a:latin typeface="Arial" panose="020B0604020202020204" pitchFamily="34" charset="0"/>
                <a:cs typeface="Arial" panose="020B0604020202020204" pitchFamily="34" charset="0"/>
              </a:rPr>
              <a:t> S, Warner DO. Effect of preoperative smoking cessation interventions on postoperative complications. J Am </a:t>
            </a:r>
            <a:r>
              <a:rPr lang="en-US" sz="1100" dirty="0" err="1">
                <a:latin typeface="Arial" panose="020B0604020202020204" pitchFamily="34" charset="0"/>
                <a:cs typeface="Arial" panose="020B0604020202020204" pitchFamily="34" charset="0"/>
              </a:rPr>
              <a:t>Coll</a:t>
            </a:r>
            <a:r>
              <a:rPr lang="en-US" sz="1100" dirty="0">
                <a:latin typeface="Arial" panose="020B0604020202020204" pitchFamily="34" charset="0"/>
                <a:cs typeface="Arial" panose="020B0604020202020204" pitchFamily="34" charset="0"/>
              </a:rPr>
              <a:t> Surg. 2011;212(6):1094–6. </a:t>
            </a:r>
          </a:p>
          <a:p>
            <a:pPr marL="228600" indent="-228600">
              <a:buAutoNum type="arabicPeriod"/>
            </a:pPr>
            <a:r>
              <a:rPr lang="en-US" sz="1100" dirty="0">
                <a:latin typeface="Arial" panose="020B0604020202020204" pitchFamily="34" charset="0"/>
                <a:cs typeface="Arial" panose="020B0604020202020204" pitchFamily="34" charset="0"/>
              </a:rPr>
              <a:t>Hanna N. Helping Patients Quit Tobacco: ASCO’s Efforts to Help Oncology Care Specialists. J </a:t>
            </a:r>
            <a:r>
              <a:rPr lang="en-US" sz="1100" dirty="0" err="1">
                <a:latin typeface="Arial" panose="020B0604020202020204" pitchFamily="34" charset="0"/>
                <a:cs typeface="Arial" panose="020B0604020202020204" pitchFamily="34" charset="0"/>
              </a:rPr>
              <a:t>Oncol</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Pract</a:t>
            </a:r>
            <a:r>
              <a:rPr lang="en-US" sz="1100" dirty="0">
                <a:latin typeface="Arial" panose="020B0604020202020204" pitchFamily="34" charset="0"/>
                <a:cs typeface="Arial" panose="020B0604020202020204" pitchFamily="34" charset="0"/>
              </a:rPr>
              <a:t> [Internet]. 2013;9(5):263–4. Available from: </a:t>
            </a:r>
            <a:r>
              <a:rPr lang="en-US" sz="1100" dirty="0">
                <a:latin typeface="Arial" panose="020B0604020202020204" pitchFamily="34" charset="0"/>
                <a:cs typeface="Arial" panose="020B0604020202020204" pitchFamily="34" charset="0"/>
                <a:hlinkClick r:id="rId9"/>
              </a:rPr>
              <a:t>http://www.ncbi.nlm.nih.gov/pubmed/23943905</a:t>
            </a: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panose="020B0604020202020204" pitchFamily="34" charset="0"/>
                <a:cs typeface="Arial" panose="020B0604020202020204" pitchFamily="34" charset="0"/>
              </a:rPr>
              <a:t>Warren GW, Marshall JR, Cummings KM, Toll B, </a:t>
            </a:r>
            <a:r>
              <a:rPr lang="en-US" sz="1100" dirty="0" err="1">
                <a:latin typeface="Arial" panose="020B0604020202020204" pitchFamily="34" charset="0"/>
                <a:cs typeface="Arial" panose="020B0604020202020204" pitchFamily="34" charset="0"/>
              </a:rPr>
              <a:t>Gritz</a:t>
            </a:r>
            <a:r>
              <a:rPr lang="en-US" sz="1100" dirty="0">
                <a:latin typeface="Arial" panose="020B0604020202020204" pitchFamily="34" charset="0"/>
                <a:cs typeface="Arial" panose="020B0604020202020204" pitchFamily="34" charset="0"/>
              </a:rPr>
              <a:t> ER, </a:t>
            </a:r>
            <a:r>
              <a:rPr lang="en-US" sz="1100" dirty="0" err="1">
                <a:latin typeface="Arial" panose="020B0604020202020204" pitchFamily="34" charset="0"/>
                <a:cs typeface="Arial" panose="020B0604020202020204" pitchFamily="34" charset="0"/>
              </a:rPr>
              <a:t>Hutson</a:t>
            </a:r>
            <a:r>
              <a:rPr lang="en-US" sz="1100" dirty="0">
                <a:latin typeface="Arial" panose="020B0604020202020204" pitchFamily="34" charset="0"/>
                <a:cs typeface="Arial" panose="020B0604020202020204" pitchFamily="34" charset="0"/>
              </a:rPr>
              <a:t> A, et al. Practice Patterns and Perceptions of Thoracic Oncology Providers on Tobacco Use and Cessation in Cancer Patients. J </a:t>
            </a:r>
            <a:r>
              <a:rPr lang="en-US" sz="1100" dirty="0" err="1">
                <a:latin typeface="Arial" panose="020B0604020202020204" pitchFamily="34" charset="0"/>
                <a:cs typeface="Arial" panose="020B0604020202020204" pitchFamily="34" charset="0"/>
              </a:rPr>
              <a:t>Thorac</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Oncol</a:t>
            </a:r>
            <a:r>
              <a:rPr lang="en-US" sz="1100" dirty="0">
                <a:latin typeface="Arial" panose="020B0604020202020204" pitchFamily="34" charset="0"/>
                <a:cs typeface="Arial" panose="020B0604020202020204" pitchFamily="34" charset="0"/>
              </a:rPr>
              <a:t> [Internet]. 2013;8(5):543–8. Available from: </a:t>
            </a:r>
            <a:r>
              <a:rPr lang="en-US" sz="1100" dirty="0">
                <a:latin typeface="Arial" panose="020B0604020202020204" pitchFamily="34" charset="0"/>
                <a:cs typeface="Arial" panose="020B0604020202020204" pitchFamily="34" charset="0"/>
                <a:hlinkClick r:id="rId10"/>
              </a:rPr>
              <a:t>http://linkinghub.elsevier.com/retrieve/pii/S1556086415328100</a:t>
            </a: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panose="020B0604020202020204" pitchFamily="34" charset="0"/>
                <a:cs typeface="Arial" panose="020B0604020202020204" pitchFamily="34" charset="0"/>
              </a:rPr>
              <a:t>Kai T, Maki T, Takahashi S, Warner DO. Perioperative tobacco use interventions in Japan: A survey of thoracic surgeons and </a:t>
            </a:r>
            <a:r>
              <a:rPr lang="en-US" sz="1100" dirty="0" err="1">
                <a:latin typeface="Arial" panose="020B0604020202020204" pitchFamily="34" charset="0"/>
                <a:cs typeface="Arial" panose="020B0604020202020204" pitchFamily="34" charset="0"/>
              </a:rPr>
              <a:t>anaesthesiologists</a:t>
            </a:r>
            <a:r>
              <a:rPr lang="en-US" sz="1100" dirty="0">
                <a:latin typeface="Arial" panose="020B0604020202020204" pitchFamily="34" charset="0"/>
                <a:cs typeface="Arial" panose="020B0604020202020204" pitchFamily="34" charset="0"/>
              </a:rPr>
              <a:t>. Br J </a:t>
            </a:r>
            <a:r>
              <a:rPr lang="en-US" sz="1100" dirty="0" err="1">
                <a:latin typeface="Arial" panose="020B0604020202020204" pitchFamily="34" charset="0"/>
                <a:cs typeface="Arial" panose="020B0604020202020204" pitchFamily="34" charset="0"/>
              </a:rPr>
              <a:t>Anaesth</a:t>
            </a:r>
            <a:r>
              <a:rPr lang="en-US" sz="1100" dirty="0">
                <a:latin typeface="Arial" panose="020B0604020202020204" pitchFamily="34" charset="0"/>
                <a:cs typeface="Arial" panose="020B0604020202020204" pitchFamily="34" charset="0"/>
              </a:rPr>
              <a:t>. 2008;100(3):404–10. </a:t>
            </a:r>
          </a:p>
          <a:p>
            <a:pPr marL="228600" indent="-228600">
              <a:buAutoNum type="arabicPeriod"/>
            </a:pPr>
            <a:r>
              <a:rPr lang="en-US" sz="1100" dirty="0">
                <a:latin typeface="Arial" panose="020B0604020202020204" pitchFamily="34" charset="0"/>
                <a:cs typeface="Arial" panose="020B0604020202020204" pitchFamily="34" charset="0"/>
              </a:rPr>
              <a:t>Shi Y, Yu C, </a:t>
            </a:r>
            <a:r>
              <a:rPr lang="en-US" sz="1100" dirty="0" err="1">
                <a:latin typeface="Arial" panose="020B0604020202020204" pitchFamily="34" charset="0"/>
                <a:cs typeface="Arial" panose="020B0604020202020204" pitchFamily="34" charset="0"/>
              </a:rPr>
              <a:t>Luo</a:t>
            </a:r>
            <a:r>
              <a:rPr lang="en-US" sz="1100" dirty="0">
                <a:latin typeface="Arial" panose="020B0604020202020204" pitchFamily="34" charset="0"/>
                <a:cs typeface="Arial" panose="020B0604020202020204" pitchFamily="34" charset="0"/>
              </a:rPr>
              <a:t> A, Huang Y, Warner DO. Perioperative Tobacco Interventions by Chinese Anesthesiologists. Anesthesiology [Internet]. 2010;112(2):338–46. Available from: </a:t>
            </a:r>
            <a:r>
              <a:rPr lang="en-US" sz="1100" dirty="0">
                <a:latin typeface="Arial" panose="020B0604020202020204" pitchFamily="34" charset="0"/>
                <a:cs typeface="Arial" panose="020B0604020202020204" pitchFamily="34" charset="0"/>
                <a:hlinkClick r:id="rId11"/>
              </a:rPr>
              <a:t>http://anesthesiology.pubs.asahq.org/Article.aspx?doi=10.1097/ALN.0b013e3181c91ee7</a:t>
            </a: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a:latin typeface="Arial" panose="020B0604020202020204" pitchFamily="34" charset="0"/>
                <a:cs typeface="Arial" panose="020B0604020202020204" pitchFamily="34" charset="0"/>
              </a:rPr>
              <a:t> Marino KA, Little MA, </a:t>
            </a:r>
            <a:r>
              <a:rPr lang="en-US" sz="1100" dirty="0" err="1">
                <a:latin typeface="Arial" panose="020B0604020202020204" pitchFamily="34" charset="0"/>
                <a:cs typeface="Arial" panose="020B0604020202020204" pitchFamily="34" charset="0"/>
              </a:rPr>
              <a:t>Bursac</a:t>
            </a:r>
            <a:r>
              <a:rPr lang="en-US" sz="1100" dirty="0">
                <a:latin typeface="Arial" panose="020B0604020202020204" pitchFamily="34" charset="0"/>
                <a:cs typeface="Arial" panose="020B0604020202020204" pitchFamily="34" charset="0"/>
              </a:rPr>
              <a:t> Z, Sullivan JL, </a:t>
            </a:r>
            <a:r>
              <a:rPr lang="en-US" sz="1100" dirty="0" err="1">
                <a:latin typeface="Arial" panose="020B0604020202020204" pitchFamily="34" charset="0"/>
                <a:cs typeface="Arial" panose="020B0604020202020204" pitchFamily="34" charset="0"/>
              </a:rPr>
              <a:t>Klesges</a:t>
            </a:r>
            <a:r>
              <a:rPr lang="en-US" sz="1100" dirty="0">
                <a:latin typeface="Arial" panose="020B0604020202020204" pitchFamily="34" charset="0"/>
                <a:cs typeface="Arial" panose="020B0604020202020204" pitchFamily="34" charset="0"/>
              </a:rPr>
              <a:t> R, </a:t>
            </a:r>
            <a:r>
              <a:rPr lang="en-US" sz="1100" dirty="0" err="1">
                <a:latin typeface="Arial" panose="020B0604020202020204" pitchFamily="34" charset="0"/>
                <a:cs typeface="Arial" panose="020B0604020202020204" pitchFamily="34" charset="0"/>
              </a:rPr>
              <a:t>Weksler</a:t>
            </a:r>
            <a:r>
              <a:rPr lang="en-US" sz="1100" dirty="0">
                <a:latin typeface="Arial" panose="020B0604020202020204" pitchFamily="34" charset="0"/>
                <a:cs typeface="Arial" panose="020B0604020202020204" pitchFamily="34" charset="0"/>
              </a:rPr>
              <a:t> B. Operating on Patients Who Smoke: A Survey of Thoracic Surgeons in the United States. Ann </a:t>
            </a:r>
            <a:r>
              <a:rPr lang="en-US" sz="1100" dirty="0" err="1">
                <a:latin typeface="Arial" panose="020B0604020202020204" pitchFamily="34" charset="0"/>
                <a:cs typeface="Arial" panose="020B0604020202020204" pitchFamily="34" charset="0"/>
              </a:rPr>
              <a:t>Thorac</a:t>
            </a:r>
            <a:r>
              <a:rPr lang="en-US" sz="1100" dirty="0">
                <a:latin typeface="Arial" panose="020B0604020202020204" pitchFamily="34" charset="0"/>
                <a:cs typeface="Arial" panose="020B0604020202020204" pitchFamily="34" charset="0"/>
              </a:rPr>
              <a:t> Surg. 2016;102(3):911–6. </a:t>
            </a:r>
          </a:p>
          <a:p>
            <a:pPr marL="228600" indent="-228600">
              <a:buAutoNum type="arabicPeriod"/>
            </a:pPr>
            <a:r>
              <a:rPr lang="en-US" sz="1100" dirty="0">
                <a:latin typeface="Arial" panose="020B0604020202020204" pitchFamily="34" charset="0"/>
                <a:cs typeface="Arial" panose="020B0604020202020204" pitchFamily="34" charset="0"/>
              </a:rPr>
              <a:t>Cahill K, </a:t>
            </a:r>
            <a:r>
              <a:rPr lang="en-US" sz="1100" dirty="0" err="1">
                <a:latin typeface="Arial" panose="020B0604020202020204" pitchFamily="34" charset="0"/>
                <a:cs typeface="Arial" panose="020B0604020202020204" pitchFamily="34" charset="0"/>
              </a:rPr>
              <a:t>Lindson</a:t>
            </a:r>
            <a:r>
              <a:rPr lang="en-US" sz="1100" dirty="0">
                <a:latin typeface="Arial" panose="020B0604020202020204" pitchFamily="34" charset="0"/>
                <a:cs typeface="Arial" panose="020B0604020202020204" pitchFamily="34" charset="0"/>
              </a:rPr>
              <a:t>-Hawley N, Thomas K, </a:t>
            </a:r>
            <a:r>
              <a:rPr lang="en-US" sz="1100" dirty="0" err="1">
                <a:latin typeface="Arial" panose="020B0604020202020204" pitchFamily="34" charset="0"/>
                <a:cs typeface="Arial" panose="020B0604020202020204" pitchFamily="34" charset="0"/>
              </a:rPr>
              <a:t>Fanshawe</a:t>
            </a:r>
            <a:r>
              <a:rPr lang="en-US" sz="1100" dirty="0">
                <a:latin typeface="Arial" panose="020B0604020202020204" pitchFamily="34" charset="0"/>
                <a:cs typeface="Arial" panose="020B0604020202020204" pitchFamily="34" charset="0"/>
              </a:rPr>
              <a:t> T, Lancaster T. Nicotine receptor partial agonists for smoking cessation ( Review ) SUMMARY OF FINDINGS FOR THE MAIN COMPARISON. Co. 2016;(5). </a:t>
            </a:r>
          </a:p>
          <a:p>
            <a:pPr marL="228600" indent="-228600">
              <a:buAutoNum type="arabicPeriod"/>
            </a:pPr>
            <a:r>
              <a:rPr lang="en-US" sz="1100" dirty="0">
                <a:latin typeface="Arial" panose="020B0604020202020204" pitchFamily="34" charset="0"/>
                <a:cs typeface="Arial" panose="020B0604020202020204" pitchFamily="34" charset="0"/>
              </a:rPr>
              <a:t> Fiore MC. A clinical practice guideline for treating tobacco use and dependence: 2008 update. A U.S. Public Health Service report. Am J </a:t>
            </a:r>
            <a:r>
              <a:rPr lang="en-US" sz="1100" dirty="0" err="1">
                <a:latin typeface="Arial" panose="020B0604020202020204" pitchFamily="34" charset="0"/>
                <a:cs typeface="Arial" panose="020B0604020202020204" pitchFamily="34" charset="0"/>
              </a:rPr>
              <a:t>Prev</a:t>
            </a:r>
            <a:r>
              <a:rPr lang="en-US" sz="1100" dirty="0">
                <a:latin typeface="Arial" panose="020B0604020202020204" pitchFamily="34" charset="0"/>
                <a:cs typeface="Arial" panose="020B0604020202020204" pitchFamily="34" charset="0"/>
              </a:rPr>
              <a:t> Med [Internet]. 2008;35(2):158–76. Available from: </a:t>
            </a:r>
            <a:r>
              <a:rPr lang="en-US" sz="1100" dirty="0">
                <a:latin typeface="Arial" panose="020B0604020202020204" pitchFamily="34" charset="0"/>
                <a:cs typeface="Arial" panose="020B0604020202020204" pitchFamily="34" charset="0"/>
                <a:hlinkClick r:id="rId12"/>
              </a:rPr>
              <a:t>http://eutils.ncbi.nlm.nih.gov/entrez/eutils/elink.fcgi?dbfrom=pubmed&amp;id=18617085&amp;retmode=ref&amp;cmd=prlinks%5Cnpapers2://publication/doi/10.1016/j.amepre.2008.04.009</a:t>
            </a: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err="1">
                <a:latin typeface="Arial" panose="020B0604020202020204" pitchFamily="34" charset="0"/>
                <a:cs typeface="Arial" panose="020B0604020202020204" pitchFamily="34" charset="0"/>
              </a:rPr>
              <a:t>Kozower</a:t>
            </a:r>
            <a:r>
              <a:rPr lang="en-US" sz="1100" dirty="0">
                <a:latin typeface="Arial" panose="020B0604020202020204" pitchFamily="34" charset="0"/>
                <a:cs typeface="Arial" panose="020B0604020202020204" pitchFamily="34" charset="0"/>
              </a:rPr>
              <a:t> BD, Lau CL, Phillips J V., Burks SG, Jones DR, </a:t>
            </a:r>
            <a:r>
              <a:rPr lang="en-US" sz="1100" dirty="0" err="1">
                <a:latin typeface="Arial" panose="020B0604020202020204" pitchFamily="34" charset="0"/>
                <a:cs typeface="Arial" panose="020B0604020202020204" pitchFamily="34" charset="0"/>
              </a:rPr>
              <a:t>Stukenborg</a:t>
            </a:r>
            <a:r>
              <a:rPr lang="en-US" sz="1100" dirty="0">
                <a:latin typeface="Arial" panose="020B0604020202020204" pitchFamily="34" charset="0"/>
                <a:cs typeface="Arial" panose="020B0604020202020204" pitchFamily="34" charset="0"/>
              </a:rPr>
              <a:t> GJ. A Thoracic Surgeon-Directed Tobacco Cessation Intervention. Ann </a:t>
            </a:r>
            <a:r>
              <a:rPr lang="en-US" sz="1100" dirty="0" err="1">
                <a:latin typeface="Arial" panose="020B0604020202020204" pitchFamily="34" charset="0"/>
                <a:cs typeface="Arial" panose="020B0604020202020204" pitchFamily="34" charset="0"/>
              </a:rPr>
              <a:t>Thorac</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Surg</a:t>
            </a:r>
            <a:r>
              <a:rPr lang="en-US" sz="1100" dirty="0">
                <a:latin typeface="Arial" panose="020B0604020202020204" pitchFamily="34" charset="0"/>
                <a:cs typeface="Arial" panose="020B0604020202020204" pitchFamily="34" charset="0"/>
              </a:rPr>
              <a:t> [Internet]. 2010;89(3):926–30. Available from: </a:t>
            </a:r>
            <a:r>
              <a:rPr lang="en-US" sz="1100" dirty="0">
                <a:latin typeface="Arial" panose="020B0604020202020204" pitchFamily="34" charset="0"/>
                <a:cs typeface="Arial" panose="020B0604020202020204" pitchFamily="34" charset="0"/>
                <a:hlinkClick r:id="rId13"/>
              </a:rPr>
              <a:t>http://dx.doi.org/10.1016/j.athoracsur.2009.12.046</a:t>
            </a:r>
            <a:endParaRPr lang="en-US" sz="1100" dirty="0">
              <a:latin typeface="Arial" panose="020B0604020202020204" pitchFamily="34" charset="0"/>
              <a:cs typeface="Arial" panose="020B0604020202020204" pitchFamily="34" charset="0"/>
            </a:endParaRPr>
          </a:p>
          <a:p>
            <a:pPr marL="228600" indent="-228600">
              <a:buAutoNum type="arabicPeriod"/>
            </a:pPr>
            <a:r>
              <a:rPr lang="en-US" sz="1100" dirty="0" err="1">
                <a:latin typeface="Arial" panose="020B0604020202020204" pitchFamily="34" charset="0"/>
                <a:cs typeface="Arial" panose="020B0604020202020204" pitchFamily="34" charset="0"/>
              </a:rPr>
              <a:t>Cataldo</a:t>
            </a:r>
            <a:r>
              <a:rPr lang="en-US" sz="1100" dirty="0">
                <a:latin typeface="Arial" panose="020B0604020202020204" pitchFamily="34" charset="0"/>
                <a:cs typeface="Arial" panose="020B0604020202020204" pitchFamily="34" charset="0"/>
              </a:rPr>
              <a:t> JK, </a:t>
            </a:r>
            <a:r>
              <a:rPr lang="en-US" sz="1100" dirty="0" err="1">
                <a:latin typeface="Arial" panose="020B0604020202020204" pitchFamily="34" charset="0"/>
                <a:cs typeface="Arial" panose="020B0604020202020204" pitchFamily="34" charset="0"/>
              </a:rPr>
              <a:t>Dubey</a:t>
            </a:r>
            <a:r>
              <a:rPr lang="en-US" sz="1100" dirty="0">
                <a:latin typeface="Arial" panose="020B0604020202020204" pitchFamily="34" charset="0"/>
                <a:cs typeface="Arial" panose="020B0604020202020204" pitchFamily="34" charset="0"/>
              </a:rPr>
              <a:t> S, </a:t>
            </a:r>
            <a:r>
              <a:rPr lang="en-US" sz="1100" dirty="0" err="1">
                <a:latin typeface="Arial" panose="020B0604020202020204" pitchFamily="34" charset="0"/>
                <a:cs typeface="Arial" panose="020B0604020202020204" pitchFamily="34" charset="0"/>
              </a:rPr>
              <a:t>Prochaska</a:t>
            </a:r>
            <a:r>
              <a:rPr lang="en-US" sz="1100" dirty="0">
                <a:latin typeface="Arial" panose="020B0604020202020204" pitchFamily="34" charset="0"/>
                <a:cs typeface="Arial" panose="020B0604020202020204" pitchFamily="34" charset="0"/>
              </a:rPr>
              <a:t> JJ. Smoking cessation: An integral part of lung cancer treatment. Oncology. 2010;78(5–6):289–301. </a:t>
            </a:r>
          </a:p>
          <a:p>
            <a:pPr marL="228600" indent="-228600">
              <a:buAutoNum type="arabicPeriod"/>
            </a:pPr>
            <a:r>
              <a:rPr lang="en-US" sz="1100" dirty="0" err="1">
                <a:latin typeface="Arial" panose="020B0604020202020204" pitchFamily="34" charset="0"/>
                <a:cs typeface="Arial" panose="020B0604020202020204" pitchFamily="34" charset="0"/>
              </a:rPr>
              <a:t>Groth</a:t>
            </a:r>
            <a:r>
              <a:rPr lang="en-US" sz="1100" dirty="0">
                <a:latin typeface="Arial" panose="020B0604020202020204" pitchFamily="34" charset="0"/>
                <a:cs typeface="Arial" panose="020B0604020202020204" pitchFamily="34" charset="0"/>
              </a:rPr>
              <a:t> SS, Whitson BA, </a:t>
            </a:r>
            <a:r>
              <a:rPr lang="en-US" sz="1100" dirty="0" err="1">
                <a:latin typeface="Arial" panose="020B0604020202020204" pitchFamily="34" charset="0"/>
                <a:cs typeface="Arial" panose="020B0604020202020204" pitchFamily="34" charset="0"/>
              </a:rPr>
              <a:t>Kuskowski</a:t>
            </a:r>
            <a:r>
              <a:rPr lang="en-US" sz="1100" dirty="0">
                <a:latin typeface="Arial" panose="020B0604020202020204" pitchFamily="34" charset="0"/>
                <a:cs typeface="Arial" panose="020B0604020202020204" pitchFamily="34" charset="0"/>
              </a:rPr>
              <a:t> MA, </a:t>
            </a:r>
            <a:r>
              <a:rPr lang="en-US" sz="1100" dirty="0" err="1">
                <a:latin typeface="Arial" panose="020B0604020202020204" pitchFamily="34" charset="0"/>
                <a:cs typeface="Arial" panose="020B0604020202020204" pitchFamily="34" charset="0"/>
              </a:rPr>
              <a:t>Holmstrom</a:t>
            </a:r>
            <a:r>
              <a:rPr lang="en-US" sz="1100" dirty="0">
                <a:latin typeface="Arial" panose="020B0604020202020204" pitchFamily="34" charset="0"/>
                <a:cs typeface="Arial" panose="020B0604020202020204" pitchFamily="34" charset="0"/>
              </a:rPr>
              <a:t> AM, </a:t>
            </a:r>
            <a:r>
              <a:rPr lang="en-US" sz="1100" dirty="0" err="1">
                <a:latin typeface="Arial" panose="020B0604020202020204" pitchFamily="34" charset="0"/>
                <a:cs typeface="Arial" panose="020B0604020202020204" pitchFamily="34" charset="0"/>
              </a:rPr>
              <a:t>Rubins</a:t>
            </a:r>
            <a:r>
              <a:rPr lang="en-US" sz="1100" dirty="0">
                <a:latin typeface="Arial" panose="020B0604020202020204" pitchFamily="34" charset="0"/>
                <a:cs typeface="Arial" panose="020B0604020202020204" pitchFamily="34" charset="0"/>
              </a:rPr>
              <a:t> JB, Kelly RF. Impact of preoperative smoking status on postoperative complication rates and pulmonary function test results 1-year following pulmonary resection for non-small cell lung cancer. Lung Cancer. 2009;64(3):352–7. </a:t>
            </a:r>
          </a:p>
          <a:p>
            <a:pPr marL="228600" indent="-228600">
              <a:buAutoNum type="arabicPeriod"/>
            </a:pPr>
            <a:r>
              <a:rPr lang="en-US" sz="1100" dirty="0">
                <a:latin typeface="Arial" panose="020B0604020202020204" pitchFamily="34" charset="0"/>
                <a:cs typeface="Arial" panose="020B0604020202020204" pitchFamily="34" charset="0"/>
              </a:rPr>
              <a:t>Barrera R, Shi W, Amar D, </a:t>
            </a:r>
            <a:r>
              <a:rPr lang="en-US" sz="1100" dirty="0" err="1">
                <a:latin typeface="Arial" panose="020B0604020202020204" pitchFamily="34" charset="0"/>
                <a:cs typeface="Arial" panose="020B0604020202020204" pitchFamily="34" charset="0"/>
              </a:rPr>
              <a:t>Thaler</a:t>
            </a:r>
            <a:r>
              <a:rPr lang="en-US" sz="1100" dirty="0">
                <a:latin typeface="Arial" panose="020B0604020202020204" pitchFamily="34" charset="0"/>
                <a:cs typeface="Arial" panose="020B0604020202020204" pitchFamily="34" charset="0"/>
              </a:rPr>
              <a:t> HT, </a:t>
            </a:r>
            <a:r>
              <a:rPr lang="en-US" sz="1100" dirty="0" err="1">
                <a:latin typeface="Arial" panose="020B0604020202020204" pitchFamily="34" charset="0"/>
                <a:cs typeface="Arial" panose="020B0604020202020204" pitchFamily="34" charset="0"/>
              </a:rPr>
              <a:t>Gabovich</a:t>
            </a:r>
            <a:r>
              <a:rPr lang="en-US" sz="1100" dirty="0">
                <a:latin typeface="Arial" panose="020B0604020202020204" pitchFamily="34" charset="0"/>
                <a:cs typeface="Arial" panose="020B0604020202020204" pitchFamily="34" charset="0"/>
              </a:rPr>
              <a:t> N, </a:t>
            </a:r>
            <a:r>
              <a:rPr lang="en-US" sz="1100" dirty="0" err="1">
                <a:latin typeface="Arial" panose="020B0604020202020204" pitchFamily="34" charset="0"/>
                <a:cs typeface="Arial" panose="020B0604020202020204" pitchFamily="34" charset="0"/>
              </a:rPr>
              <a:t>Bains</a:t>
            </a:r>
            <a:r>
              <a:rPr lang="en-US" sz="1100" dirty="0">
                <a:latin typeface="Arial" panose="020B0604020202020204" pitchFamily="34" charset="0"/>
                <a:cs typeface="Arial" panose="020B0604020202020204" pitchFamily="34" charset="0"/>
              </a:rPr>
              <a:t> MS, et al. Smoking and timing of cessation: Impact on pulmonary complications after thoracotomy. Chest. 2005;127(6):1977–83. </a:t>
            </a:r>
          </a:p>
          <a:p>
            <a:pPr marL="228600" indent="-228600">
              <a:buAutoNum type="arabicPeriod"/>
            </a:pPr>
            <a:endParaRPr lang="en-US" sz="1200" dirty="0"/>
          </a:p>
          <a:p>
            <a:endParaRPr lang="en-US" sz="1200" dirty="0"/>
          </a:p>
        </p:txBody>
      </p:sp>
      <p:sp>
        <p:nvSpPr>
          <p:cNvPr id="10" name="Text Placeholder 9"/>
          <p:cNvSpPr>
            <a:spLocks noGrp="1"/>
          </p:cNvSpPr>
          <p:nvPr>
            <p:ph type="body" sz="quarter" idx="150"/>
          </p:nvPr>
        </p:nvSpPr>
        <p:spPr>
          <a:xfrm>
            <a:off x="5942844" y="3318347"/>
            <a:ext cx="40667539" cy="1280160"/>
          </a:xfrm>
        </p:spPr>
        <p:txBody>
          <a:bodyPr>
            <a:noAutofit/>
          </a:bodyPr>
          <a:lstStyle/>
          <a:p>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UC Davis Medical School, Sacramento, CA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Division of Cardiothoracic Surgery, Washington University, St Louis, MO, </a:t>
            </a:r>
            <a:r>
              <a:rPr lang="en-US" sz="3200"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Center for Healthcare Policy and Research, UC Davis Health, Sacramento, CA,  </a:t>
            </a:r>
            <a:r>
              <a:rPr lang="en-US" sz="3200" baseline="300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Section of General Thoracic Surgery, UC Davis Health, Sacramento, CA,  </a:t>
            </a:r>
            <a:r>
              <a:rPr lang="en-US" sz="3200" baseline="300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Department of Public Health Sciences, UC Davis School of Medicine, Sacramento, CA, </a:t>
            </a:r>
            <a:r>
              <a:rPr lang="en-US" sz="3200" baseline="30000" dirty="0">
                <a:latin typeface="Arial" panose="020B0604020202020204" pitchFamily="34" charset="0"/>
                <a:cs typeface="Arial" panose="020B0604020202020204" pitchFamily="34" charset="0"/>
              </a:rPr>
              <a:t>5</a:t>
            </a:r>
            <a:r>
              <a:rPr lang="en-US" sz="3200" dirty="0">
                <a:latin typeface="Arial" panose="020B0604020202020204" pitchFamily="34" charset="0"/>
                <a:cs typeface="Arial" panose="020B0604020202020204" pitchFamily="34" charset="0"/>
              </a:rPr>
              <a:t>Department of Internal Medicine, UC Davis Health, Sacramento, CA </a:t>
            </a:r>
          </a:p>
        </p:txBody>
      </p:sp>
      <p:sp>
        <p:nvSpPr>
          <p:cNvPr id="12" name="Text Placeholder 11"/>
          <p:cNvSpPr>
            <a:spLocks noGrp="1"/>
          </p:cNvSpPr>
          <p:nvPr>
            <p:ph type="body" sz="quarter" idx="153"/>
          </p:nvPr>
        </p:nvSpPr>
        <p:spPr>
          <a:xfrm>
            <a:off x="6020615" y="371992"/>
            <a:ext cx="39530979" cy="1637973"/>
          </a:xfrm>
        </p:spPr>
        <p:txBody>
          <a:bodyPr>
            <a:noAutofit/>
          </a:bodyPr>
          <a:lstStyle/>
          <a:p>
            <a:r>
              <a:rPr lang="en-US" sz="6000" dirty="0">
                <a:latin typeface="Arial" panose="020B0604020202020204" pitchFamily="34" charset="0"/>
                <a:cs typeface="Arial" panose="020B0604020202020204" pitchFamily="34" charset="0"/>
              </a:rPr>
              <a:t> Surgeons’ Beliefs and Practices on Smoking Cessation Prior to Lung Resection</a:t>
            </a:r>
          </a:p>
          <a:p>
            <a:endParaRPr lang="en-US" sz="6000" dirty="0">
              <a:latin typeface="Arial" charset="0"/>
              <a:ea typeface="Arial" charset="0"/>
              <a:cs typeface="Arial" charset="0"/>
            </a:endParaRPr>
          </a:p>
        </p:txBody>
      </p:sp>
      <p:sp>
        <p:nvSpPr>
          <p:cNvPr id="34" name="Text Placeholder 225"/>
          <p:cNvSpPr txBox="1">
            <a:spLocks/>
          </p:cNvSpPr>
          <p:nvPr/>
        </p:nvSpPr>
        <p:spPr>
          <a:xfrm>
            <a:off x="1136300" y="11663614"/>
            <a:ext cx="11723688" cy="857368"/>
          </a:xfrm>
          <a:prstGeom prst="rect">
            <a:avLst/>
          </a:prstGeom>
          <a:noFill/>
        </p:spPr>
        <p:txBody>
          <a:bodyPr lIns="104498" tIns="104498" rIns="104498" bIns="104498" anchor="ctr" anchorCtr="0">
            <a:spAutoFit/>
          </a:bodyPr>
          <a:lstStyle>
            <a:lvl1pPr marL="0" indent="0" algn="ctr" defTabSz="5014913" rtl="0" eaLnBrk="0" fontAlgn="base" hangingPunct="0">
              <a:spcBef>
                <a:spcPct val="20000"/>
              </a:spcBef>
              <a:spcAft>
                <a:spcPct val="0"/>
              </a:spcAft>
              <a:buFont typeface="Arial" charset="0"/>
              <a:buNone/>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dirty="0">
                <a:latin typeface="Arial" charset="0"/>
                <a:ea typeface="Arial" charset="0"/>
                <a:cs typeface="Arial" charset="0"/>
              </a:rPr>
              <a:t>Objective</a:t>
            </a:r>
          </a:p>
        </p:txBody>
      </p:sp>
      <p:sp>
        <p:nvSpPr>
          <p:cNvPr id="35" name="Text Placeholder 29"/>
          <p:cNvSpPr txBox="1">
            <a:spLocks/>
          </p:cNvSpPr>
          <p:nvPr/>
        </p:nvSpPr>
        <p:spPr>
          <a:xfrm>
            <a:off x="1020651" y="12351178"/>
            <a:ext cx="11766956" cy="1450920"/>
          </a:xfrm>
          <a:prstGeom prst="rect">
            <a:avLst/>
          </a:prstGeom>
        </p:spPr>
        <p:txBody>
          <a:bodyPr wrap="square" lIns="261244" tIns="261244" rIns="261244" bIns="261244">
            <a:spAutoFit/>
          </a:bodyPr>
          <a:lstStyle>
            <a:lvl1pPr marL="0" indent="0" algn="l" defTabSz="5014913" rtl="0" eaLnBrk="0" fontAlgn="base" hangingPunct="0">
              <a:spcBef>
                <a:spcPct val="20000"/>
              </a:spcBef>
              <a:spcAft>
                <a:spcPct val="0"/>
              </a:spcAft>
              <a:buFont typeface="Arial"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698086" indent="-653110"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2pPr>
            <a:lvl3pPr marL="2351196" indent="-653110"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3pPr>
            <a:lvl4pPr marL="3069618" indent="-718422"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4pPr>
            <a:lvl5pPr marL="3592106" indent="-522488" algn="l" defTabSz="5014913"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pPr marL="457200" indent="-457200">
              <a:buFont typeface="Arial" panose="020B0604020202020204" pitchFamily="34" charset="0"/>
              <a:buChar char="•"/>
            </a:pPr>
            <a:r>
              <a:rPr lang="en-US" sz="3000" dirty="0">
                <a:latin typeface="Arial"/>
                <a:cs typeface="Arial"/>
              </a:rPr>
              <a:t>To ascertain thoracic surgeons’ beliefs and practices regarding smoking cessation prior to elective lung resection.</a:t>
            </a:r>
          </a:p>
        </p:txBody>
      </p:sp>
      <p:pic>
        <p:nvPicPr>
          <p:cNvPr id="3" name="Picture 2" descr="UCD Logo.jpeg"/>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13227" y="0"/>
            <a:ext cx="4447245" cy="4721246"/>
          </a:xfrm>
          <a:prstGeom prst="rect">
            <a:avLst/>
          </a:prstGeom>
        </p:spPr>
      </p:pic>
      <p:pic>
        <p:nvPicPr>
          <p:cNvPr id="44" name="Picture 43" descr="UCD Logo.jpeg"/>
          <p:cNvPicPr>
            <a:picLocks noChangeAspect="1"/>
          </p:cNvPicPr>
          <p:nvPr/>
        </p:nvPicPr>
        <p:blipFill>
          <a:blip r:embed="rId14">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6610383" y="0"/>
            <a:ext cx="4447245" cy="4721246"/>
          </a:xfrm>
          <a:prstGeom prst="rect">
            <a:avLst/>
          </a:prstGeom>
        </p:spPr>
      </p:pic>
      <p:sp>
        <p:nvSpPr>
          <p:cNvPr id="20" name="TextBox 19"/>
          <p:cNvSpPr txBox="1"/>
          <p:nvPr/>
        </p:nvSpPr>
        <p:spPr>
          <a:xfrm>
            <a:off x="25592083" y="6637190"/>
            <a:ext cx="12682678" cy="1077218"/>
          </a:xfrm>
          <a:prstGeom prst="rect">
            <a:avLst/>
          </a:prstGeom>
          <a:noFill/>
        </p:spPr>
        <p:txBody>
          <a:bodyPr wrap="square" rtlCol="0">
            <a:spAutoFit/>
          </a:bodyPr>
          <a:lstStyle/>
          <a:p>
            <a:pPr algn="ctr"/>
            <a:r>
              <a:rPr lang="en-US" sz="3200" b="1" dirty="0">
                <a:solidFill>
                  <a:srgbClr val="003F75"/>
                </a:solidFill>
                <a:latin typeface="Arial" panose="020B0604020202020204" pitchFamily="34" charset="0"/>
                <a:cs typeface="Arial" panose="020B0604020202020204" pitchFamily="34" charset="0"/>
              </a:rPr>
              <a:t>Importance of Considerations when Mandating Smoking Cessation Prior to Elective Lung Resection </a:t>
            </a:r>
            <a:endParaRPr lang="en-US" sz="3200" b="1" dirty="0">
              <a:solidFill>
                <a:srgbClr val="003F75"/>
              </a:solidFill>
              <a:latin typeface="Arial" panose="020B0604020202020204" pitchFamily="34" charset="0"/>
              <a:ea typeface="Arial" charset="0"/>
              <a:cs typeface="Arial" panose="020B0604020202020204" pitchFamily="34" charset="0"/>
            </a:endParaRPr>
          </a:p>
        </p:txBody>
      </p:sp>
      <p:sp>
        <p:nvSpPr>
          <p:cNvPr id="28" name="TextBox 27"/>
          <p:cNvSpPr txBox="1"/>
          <p:nvPr/>
        </p:nvSpPr>
        <p:spPr>
          <a:xfrm>
            <a:off x="14594015" y="18795310"/>
            <a:ext cx="10875105" cy="584775"/>
          </a:xfrm>
          <a:prstGeom prst="rect">
            <a:avLst/>
          </a:prstGeom>
          <a:noFill/>
        </p:spPr>
        <p:txBody>
          <a:bodyPr wrap="square" rtlCol="0">
            <a:spAutoFit/>
          </a:bodyPr>
          <a:lstStyle/>
          <a:p>
            <a:r>
              <a:rPr lang="en-US" sz="3200" b="1" dirty="0">
                <a:solidFill>
                  <a:srgbClr val="003F75"/>
                </a:solidFill>
                <a:latin typeface="Arial" panose="020B0604020202020204" pitchFamily="34" charset="0"/>
                <a:cs typeface="Arial" panose="020B0604020202020204" pitchFamily="34" charset="0"/>
              </a:rPr>
              <a:t>Thoracic Surgeons’ Smoking Cessation Practices </a:t>
            </a:r>
            <a:endParaRPr lang="en-US" sz="3200" b="1" dirty="0">
              <a:solidFill>
                <a:srgbClr val="003F75"/>
              </a:solidFill>
              <a:latin typeface="Arial" panose="020B0604020202020204" pitchFamily="34" charset="0"/>
              <a:ea typeface="Arial" charset="0"/>
              <a:cs typeface="Arial" panose="020B0604020202020204" pitchFamily="34" charset="0"/>
            </a:endParaRPr>
          </a:p>
        </p:txBody>
      </p:sp>
      <p:sp>
        <p:nvSpPr>
          <p:cNvPr id="98" name="TextBox 97"/>
          <p:cNvSpPr txBox="1"/>
          <p:nvPr/>
        </p:nvSpPr>
        <p:spPr>
          <a:xfrm>
            <a:off x="25291553" y="19087697"/>
            <a:ext cx="12545108" cy="584776"/>
          </a:xfrm>
          <a:prstGeom prst="rect">
            <a:avLst/>
          </a:prstGeom>
          <a:noFill/>
        </p:spPr>
        <p:txBody>
          <a:bodyPr wrap="square" rtlCol="0">
            <a:spAutoFit/>
          </a:bodyPr>
          <a:lstStyle/>
          <a:p>
            <a:r>
              <a:rPr lang="en-US" sz="3200" b="1" dirty="0">
                <a:solidFill>
                  <a:srgbClr val="003F75"/>
                </a:solidFill>
                <a:latin typeface="Arial" panose="020B0604020202020204" pitchFamily="34" charset="0"/>
                <a:cs typeface="Arial" panose="020B0604020202020204" pitchFamily="34" charset="0"/>
              </a:rPr>
              <a:t>Comparison of Smoking Cessation Beliefs by Surgeon Gender </a:t>
            </a:r>
            <a:endParaRPr lang="en-US" sz="3200" b="1" dirty="0">
              <a:solidFill>
                <a:srgbClr val="003F75"/>
              </a:solidFill>
              <a:latin typeface="Arial" panose="020B0604020202020204" pitchFamily="34" charset="0"/>
              <a:ea typeface="Arial" charset="0"/>
              <a:cs typeface="Arial" panose="020B0604020202020204" pitchFamily="34" charset="0"/>
            </a:endParaRPr>
          </a:p>
        </p:txBody>
      </p:sp>
      <p:sp>
        <p:nvSpPr>
          <p:cNvPr id="96" name="TextBox 95"/>
          <p:cNvSpPr txBox="1"/>
          <p:nvPr/>
        </p:nvSpPr>
        <p:spPr>
          <a:xfrm>
            <a:off x="38811200" y="6254210"/>
            <a:ext cx="11389096" cy="1077218"/>
          </a:xfrm>
          <a:prstGeom prst="rect">
            <a:avLst/>
          </a:prstGeom>
          <a:noFill/>
        </p:spPr>
        <p:txBody>
          <a:bodyPr wrap="square" rtlCol="0">
            <a:spAutoFit/>
          </a:bodyPr>
          <a:lstStyle/>
          <a:p>
            <a:pPr algn="ctr"/>
            <a:r>
              <a:rPr lang="en-US" sz="3200" b="1" dirty="0">
                <a:solidFill>
                  <a:schemeClr val="bg2">
                    <a:lumMod val="25000"/>
                  </a:schemeClr>
                </a:solidFill>
                <a:latin typeface="Arial" panose="020B0604020202020204" pitchFamily="34" charset="0"/>
                <a:cs typeface="Arial" panose="020B0604020202020204" pitchFamily="34" charset="0"/>
              </a:rPr>
              <a:t>Surgeons’ Beliefs Regarding </a:t>
            </a:r>
          </a:p>
          <a:p>
            <a:pPr algn="ctr"/>
            <a:r>
              <a:rPr lang="en-US" sz="3200" b="1" dirty="0">
                <a:solidFill>
                  <a:schemeClr val="bg2">
                    <a:lumMod val="25000"/>
                  </a:schemeClr>
                </a:solidFill>
                <a:latin typeface="Arial" panose="020B0604020202020204" pitchFamily="34" charset="0"/>
                <a:cs typeface="Arial" panose="020B0604020202020204" pitchFamily="34" charset="0"/>
              </a:rPr>
              <a:t>Smoking Cessation </a:t>
            </a:r>
          </a:p>
        </p:txBody>
      </p:sp>
      <p:graphicFrame>
        <p:nvGraphicFramePr>
          <p:cNvPr id="37" name="Chart 36"/>
          <p:cNvGraphicFramePr/>
          <p:nvPr>
            <p:extLst>
              <p:ext uri="{D42A27DB-BD31-4B8C-83A1-F6EECF244321}">
                <p14:modId xmlns:p14="http://schemas.microsoft.com/office/powerpoint/2010/main" val="2047595252"/>
              </p:ext>
            </p:extLst>
          </p:nvPr>
        </p:nvGraphicFramePr>
        <p:xfrm>
          <a:off x="24573831" y="7837519"/>
          <a:ext cx="12921925" cy="1095779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585640713"/>
              </p:ext>
            </p:extLst>
          </p:nvPr>
        </p:nvGraphicFramePr>
        <p:xfrm>
          <a:off x="13834869" y="19380085"/>
          <a:ext cx="11291908" cy="12741544"/>
        </p:xfrm>
        <a:graphic>
          <a:graphicData uri="http://schemas.openxmlformats.org/presentationml/2006/ole">
            <mc:AlternateContent xmlns:mc="http://schemas.openxmlformats.org/markup-compatibility/2006">
              <mc:Choice xmlns:v="urn:schemas-microsoft-com:vml" Requires="v">
                <p:oleObj spid="_x0000_s4170" name="Document" r:id="rId18" imgW="5638800" imgH="6362700" progId="Word.Document.12">
                  <p:link updateAutomatic="1"/>
                </p:oleObj>
              </mc:Choice>
              <mc:Fallback>
                <p:oleObj name="Document" r:id="rId18" imgW="5638800" imgH="6362700" progId="Word.Document.12">
                  <p:link updateAutomatic="1"/>
                  <p:pic>
                    <p:nvPicPr>
                      <p:cNvPr id="0" name=""/>
                      <p:cNvPicPr/>
                      <p:nvPr/>
                    </p:nvPicPr>
                    <p:blipFill>
                      <a:blip r:embed="rId19"/>
                      <a:stretch>
                        <a:fillRect/>
                      </a:stretch>
                    </p:blipFill>
                    <p:spPr>
                      <a:xfrm>
                        <a:off x="13834869" y="19380085"/>
                        <a:ext cx="11291908" cy="12741544"/>
                      </a:xfrm>
                      <a:prstGeom prst="rect">
                        <a:avLst/>
                      </a:prstGeom>
                    </p:spPr>
                  </p:pic>
                </p:oleObj>
              </mc:Fallback>
            </mc:AlternateContent>
          </a:graphicData>
        </a:graphic>
      </p:graphicFrame>
      <p:graphicFrame>
        <p:nvGraphicFramePr>
          <p:cNvPr id="41" name="Chart 40"/>
          <p:cNvGraphicFramePr/>
          <p:nvPr>
            <p:extLst>
              <p:ext uri="{D42A27DB-BD31-4B8C-83A1-F6EECF244321}">
                <p14:modId xmlns:p14="http://schemas.microsoft.com/office/powerpoint/2010/main" val="501826373"/>
              </p:ext>
            </p:extLst>
          </p:nvPr>
        </p:nvGraphicFramePr>
        <p:xfrm>
          <a:off x="23753295" y="19952090"/>
          <a:ext cx="14508927" cy="11230325"/>
        </p:xfrm>
        <a:graphic>
          <a:graphicData uri="http://schemas.openxmlformats.org/drawingml/2006/chart">
            <c:chart xmlns:c="http://schemas.openxmlformats.org/drawingml/2006/chart" xmlns:r="http://schemas.openxmlformats.org/officeDocument/2006/relationships" r:id="rId20"/>
          </a:graphicData>
        </a:graphic>
      </p:graphicFrame>
      <p:sp>
        <p:nvSpPr>
          <p:cNvPr id="16" name="Text Placeholder 15"/>
          <p:cNvSpPr>
            <a:spLocks noGrp="1"/>
          </p:cNvSpPr>
          <p:nvPr>
            <p:ph type="body" sz="quarter" idx="151"/>
          </p:nvPr>
        </p:nvSpPr>
        <p:spPr>
          <a:xfrm>
            <a:off x="6733309" y="1784182"/>
            <a:ext cx="37739782" cy="1280160"/>
          </a:xfrm>
        </p:spPr>
        <p:txBody>
          <a:bodyPr>
            <a:normAutofit fontScale="55000" lnSpcReduction="20000"/>
          </a:bodyPr>
          <a:lstStyle/>
          <a:p>
            <a:r>
              <a:rPr lang="en-US" sz="8000" dirty="0">
                <a:latin typeface="Arial" panose="020B0604020202020204" pitchFamily="34" charset="0"/>
                <a:cs typeface="Arial" panose="020B0604020202020204" pitchFamily="34" charset="0"/>
              </a:rPr>
              <a:t>Angelica S. Marrufo, BS</a:t>
            </a:r>
            <a:r>
              <a:rPr lang="en-US" sz="8000" baseline="30000" dirty="0">
                <a:latin typeface="Arial" panose="020B0604020202020204" pitchFamily="34" charset="0"/>
                <a:cs typeface="Arial" panose="020B0604020202020204" pitchFamily="34" charset="0"/>
              </a:rPr>
              <a:t>1</a:t>
            </a:r>
            <a:r>
              <a:rPr lang="en-US" sz="8000" dirty="0">
                <a:latin typeface="Arial" panose="020B0604020202020204" pitchFamily="34" charset="0"/>
                <a:cs typeface="Arial" panose="020B0604020202020204" pitchFamily="34" charset="0"/>
              </a:rPr>
              <a:t> , Benjamin D. </a:t>
            </a:r>
            <a:r>
              <a:rPr lang="en-US" sz="8000" dirty="0" err="1">
                <a:latin typeface="Arial" panose="020B0604020202020204" pitchFamily="34" charset="0"/>
                <a:cs typeface="Arial" panose="020B0604020202020204" pitchFamily="34" charset="0"/>
              </a:rPr>
              <a:t>Kozower</a:t>
            </a:r>
            <a:r>
              <a:rPr lang="en-US" sz="8000" dirty="0">
                <a:latin typeface="Arial" panose="020B0604020202020204" pitchFamily="34" charset="0"/>
                <a:cs typeface="Arial" panose="020B0604020202020204" pitchFamily="34" charset="0"/>
              </a:rPr>
              <a:t>, MD, MPH</a:t>
            </a:r>
            <a:r>
              <a:rPr lang="en-US" sz="8000" baseline="30000" dirty="0">
                <a:latin typeface="Arial" panose="020B0604020202020204" pitchFamily="34" charset="0"/>
                <a:cs typeface="Arial" panose="020B0604020202020204" pitchFamily="34" charset="0"/>
              </a:rPr>
              <a:t>2</a:t>
            </a:r>
            <a:r>
              <a:rPr lang="en-US" sz="8000" dirty="0">
                <a:latin typeface="Arial" panose="020B0604020202020204" pitchFamily="34" charset="0"/>
                <a:cs typeface="Arial" panose="020B0604020202020204" pitchFamily="34" charset="0"/>
              </a:rPr>
              <a:t>, Daniel J. </a:t>
            </a:r>
            <a:r>
              <a:rPr lang="en-US" sz="8000" dirty="0" err="1">
                <a:latin typeface="Arial" panose="020B0604020202020204" pitchFamily="34" charset="0"/>
                <a:cs typeface="Arial" panose="020B0604020202020204" pitchFamily="34" charset="0"/>
              </a:rPr>
              <a:t>Tancredi</a:t>
            </a:r>
            <a:r>
              <a:rPr lang="en-US" sz="8000" dirty="0">
                <a:latin typeface="Arial" panose="020B0604020202020204" pitchFamily="34" charset="0"/>
                <a:cs typeface="Arial" panose="020B0604020202020204" pitchFamily="34" charset="0"/>
              </a:rPr>
              <a:t>, PhD</a:t>
            </a:r>
            <a:r>
              <a:rPr lang="en-US" sz="8000" baseline="30000" dirty="0">
                <a:latin typeface="Arial" panose="020B0604020202020204" pitchFamily="34" charset="0"/>
                <a:cs typeface="Arial" panose="020B0604020202020204" pitchFamily="34" charset="0"/>
              </a:rPr>
              <a:t>3</a:t>
            </a:r>
            <a:r>
              <a:rPr lang="en-US" sz="8000" dirty="0">
                <a:latin typeface="Arial" panose="020B0604020202020204" pitchFamily="34" charset="0"/>
                <a:cs typeface="Arial" panose="020B0604020202020204" pitchFamily="34" charset="0"/>
              </a:rPr>
              <a:t>, David T. Cooke, MD</a:t>
            </a:r>
            <a:r>
              <a:rPr lang="en-US" sz="8000" baseline="30000" dirty="0">
                <a:latin typeface="Arial" panose="020B0604020202020204" pitchFamily="34" charset="0"/>
                <a:cs typeface="Arial" panose="020B0604020202020204" pitchFamily="34" charset="0"/>
              </a:rPr>
              <a:t>4</a:t>
            </a:r>
            <a:r>
              <a:rPr lang="en-US" sz="8000" dirty="0">
                <a:latin typeface="Arial" panose="020B0604020202020204" pitchFamily="34" charset="0"/>
                <a:cs typeface="Arial" panose="020B0604020202020204" pitchFamily="34" charset="0"/>
              </a:rPr>
              <a:t>, Elizabeth A. David, MD, MPH</a:t>
            </a:r>
            <a:r>
              <a:rPr lang="en-US" sz="8000" baseline="30000" dirty="0">
                <a:latin typeface="Arial" panose="020B0604020202020204" pitchFamily="34" charset="0"/>
                <a:cs typeface="Arial" panose="020B0604020202020204" pitchFamily="34" charset="0"/>
              </a:rPr>
              <a:t>4</a:t>
            </a:r>
            <a:r>
              <a:rPr lang="en-US" sz="8000" dirty="0">
                <a:latin typeface="Arial" panose="020B0604020202020204" pitchFamily="34" charset="0"/>
                <a:cs typeface="Arial" panose="020B0604020202020204" pitchFamily="34" charset="0"/>
              </a:rPr>
              <a:t>, Brad H. Pollock, PhD, MPH</a:t>
            </a:r>
            <a:r>
              <a:rPr lang="en-US" sz="8000" baseline="30000" dirty="0">
                <a:latin typeface="Arial" panose="020B0604020202020204" pitchFamily="34" charset="0"/>
                <a:cs typeface="Arial" panose="020B0604020202020204" pitchFamily="34" charset="0"/>
              </a:rPr>
              <a:t>5</a:t>
            </a:r>
            <a:r>
              <a:rPr lang="en-US" sz="8000" dirty="0">
                <a:latin typeface="Arial" panose="020B0604020202020204" pitchFamily="34" charset="0"/>
                <a:cs typeface="Arial" panose="020B0604020202020204" pitchFamily="34" charset="0"/>
              </a:rPr>
              <a:t>, Patrick S. Romano, MD, MPH</a:t>
            </a:r>
            <a:r>
              <a:rPr lang="en-US" sz="8000" baseline="30000" dirty="0">
                <a:latin typeface="Arial" panose="020B0604020202020204" pitchFamily="34" charset="0"/>
                <a:cs typeface="Arial" panose="020B0604020202020204" pitchFamily="34" charset="0"/>
              </a:rPr>
              <a:t>6</a:t>
            </a:r>
            <a:r>
              <a:rPr lang="en-US" sz="8000" dirty="0">
                <a:latin typeface="Arial" panose="020B0604020202020204" pitchFamily="34" charset="0"/>
                <a:cs typeface="Arial" panose="020B0604020202020204" pitchFamily="34" charset="0"/>
              </a:rPr>
              <a:t>, Lisa M. Brown, MD, MAS</a:t>
            </a:r>
            <a:r>
              <a:rPr lang="en-US" sz="8000" baseline="30000" dirty="0">
                <a:latin typeface="Arial" panose="020B0604020202020204" pitchFamily="34" charset="0"/>
                <a:cs typeface="Arial" panose="020B0604020202020204" pitchFamily="34" charset="0"/>
              </a:rPr>
              <a:t>4</a:t>
            </a:r>
            <a:r>
              <a:rPr lang="en-US" sz="8000" dirty="0">
                <a:latin typeface="Arial" panose="020B0604020202020204" pitchFamily="34" charset="0"/>
                <a:cs typeface="Arial" panose="020B0604020202020204" pitchFamily="34" charset="0"/>
              </a:rPr>
              <a:t> </a:t>
            </a:r>
          </a:p>
          <a:p>
            <a:endParaRPr lang="en-US" dirty="0"/>
          </a:p>
        </p:txBody>
      </p:sp>
      <p:sp>
        <p:nvSpPr>
          <p:cNvPr id="17" name="TextBox 16"/>
          <p:cNvSpPr txBox="1"/>
          <p:nvPr/>
        </p:nvSpPr>
        <p:spPr>
          <a:xfrm>
            <a:off x="41311901" y="15381982"/>
            <a:ext cx="6077053" cy="1077218"/>
          </a:xfrm>
          <a:prstGeom prst="rect">
            <a:avLst/>
          </a:prstGeom>
          <a:noFill/>
        </p:spPr>
        <p:txBody>
          <a:bodyPr wrap="square" rtlCol="0">
            <a:spAutoFit/>
          </a:bodyPr>
          <a:lstStyle/>
          <a:p>
            <a:pPr algn="ctr"/>
            <a:r>
              <a:rPr lang="en-US" sz="3200" b="1" dirty="0">
                <a:solidFill>
                  <a:srgbClr val="003F75"/>
                </a:solidFill>
                <a:latin typeface="Arial" panose="020B0604020202020204" pitchFamily="34" charset="0"/>
                <a:cs typeface="Arial" panose="020B0604020202020204" pitchFamily="34" charset="0"/>
              </a:rPr>
              <a:t>Surgeons’ Practice Regarding Smoking Cessation</a:t>
            </a:r>
          </a:p>
        </p:txBody>
      </p:sp>
      <p:sp>
        <p:nvSpPr>
          <p:cNvPr id="36" name="Text Placeholder 231">
            <a:extLst>
              <a:ext uri="{FF2B5EF4-FFF2-40B4-BE49-F238E27FC236}">
                <a16:creationId xmlns:a16="http://schemas.microsoft.com/office/drawing/2014/main" xmlns="" id="{D60515E7-0F11-C848-8E9B-6517BBA6D0E4}"/>
              </a:ext>
            </a:extLst>
          </p:cNvPr>
          <p:cNvSpPr txBox="1">
            <a:spLocks/>
          </p:cNvSpPr>
          <p:nvPr/>
        </p:nvSpPr>
        <p:spPr>
          <a:xfrm>
            <a:off x="-5096214" y="22524215"/>
            <a:ext cx="24173392" cy="857368"/>
          </a:xfrm>
          <a:prstGeom prst="rect">
            <a:avLst/>
          </a:prstGeom>
          <a:noFill/>
        </p:spPr>
        <p:txBody>
          <a:bodyPr wrap="square" lIns="104498" tIns="104498" rIns="104498" bIns="104498" anchor="ctr" anchorCtr="0">
            <a:normAutofit/>
          </a:bodyPr>
          <a:lstStyle>
            <a:lvl1pPr marL="0" indent="0" algn="ctr" defTabSz="5014913" rtl="0" eaLnBrk="0" fontAlgn="base" hangingPunct="0">
              <a:spcBef>
                <a:spcPct val="20000"/>
              </a:spcBef>
              <a:spcAft>
                <a:spcPct val="0"/>
              </a:spcAft>
              <a:buFont typeface="Arial" charset="0"/>
              <a:buNone/>
              <a:tabLst/>
              <a:defRPr sz="4200" b="1" u="sng" kern="1200" baseline="0">
                <a:solidFill>
                  <a:schemeClr val="accent5">
                    <a:lumMod val="50000"/>
                  </a:schemeClr>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a:lstStyle>
          <a:p>
            <a:r>
              <a:rPr lang="en-US" dirty="0">
                <a:latin typeface="Arial" charset="0"/>
                <a:ea typeface="Arial" charset="0"/>
                <a:cs typeface="Arial" charset="0"/>
              </a:rPr>
              <a:t>Results</a:t>
            </a:r>
          </a:p>
        </p:txBody>
      </p:sp>
      <p:sp>
        <p:nvSpPr>
          <p:cNvPr id="5" name="Rectangle 4">
            <a:extLst>
              <a:ext uri="{FF2B5EF4-FFF2-40B4-BE49-F238E27FC236}">
                <a16:creationId xmlns:a16="http://schemas.microsoft.com/office/drawing/2014/main" xmlns="" id="{33DA4FA1-1ED0-8649-AA61-C86B7322E4CC}"/>
              </a:ext>
            </a:extLst>
          </p:cNvPr>
          <p:cNvSpPr/>
          <p:nvPr/>
        </p:nvSpPr>
        <p:spPr>
          <a:xfrm>
            <a:off x="15334261" y="30173507"/>
            <a:ext cx="25610539" cy="830997"/>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Is it ethical to require patients to </a:t>
            </a:r>
          </a:p>
          <a:p>
            <a:pPr algn="ctr"/>
            <a:r>
              <a:rPr lang="en-US" sz="2400" b="1" dirty="0">
                <a:latin typeface="Arial" panose="020B0604020202020204" pitchFamily="34" charset="0"/>
                <a:cs typeface="Arial" panose="020B0604020202020204" pitchFamily="34" charset="0"/>
              </a:rPr>
              <a:t>quit smoking prior to surgery?</a:t>
            </a:r>
          </a:p>
        </p:txBody>
      </p:sp>
      <p:sp>
        <p:nvSpPr>
          <p:cNvPr id="40" name="TextBox 39">
            <a:extLst>
              <a:ext uri="{FF2B5EF4-FFF2-40B4-BE49-F238E27FC236}">
                <a16:creationId xmlns:a16="http://schemas.microsoft.com/office/drawing/2014/main" xmlns="" id="{46078085-D9ED-9D46-832B-4613FF6AAD10}"/>
              </a:ext>
            </a:extLst>
          </p:cNvPr>
          <p:cNvSpPr txBox="1"/>
          <p:nvPr/>
        </p:nvSpPr>
        <p:spPr>
          <a:xfrm>
            <a:off x="1242376" y="23499086"/>
            <a:ext cx="11597677" cy="8279190"/>
          </a:xfrm>
          <a:prstGeom prst="rect">
            <a:avLst/>
          </a:prstGeom>
          <a:noFill/>
        </p:spPr>
        <p:txBody>
          <a:bodyPr wrap="square" rtlCol="0">
            <a:spAutoFit/>
          </a:bodyPr>
          <a:lstStyle/>
          <a:p>
            <a:pPr marL="457200" indent="-457200">
              <a:buFont typeface="Arial" charset="0"/>
              <a:buChar char="•"/>
            </a:pPr>
            <a:r>
              <a:rPr lang="en-US" sz="2800" dirty="0">
                <a:solidFill>
                  <a:schemeClr val="accent5">
                    <a:lumMod val="50000"/>
                  </a:schemeClr>
                </a:solidFill>
                <a:latin typeface="Arial" panose="020B0604020202020204" pitchFamily="34" charset="0"/>
                <a:cs typeface="Arial" panose="020B0604020202020204" pitchFamily="34" charset="0"/>
              </a:rPr>
              <a:t>Response rate was 23.9% (n=201) </a:t>
            </a:r>
          </a:p>
          <a:p>
            <a:pPr marL="457200" indent="-457200">
              <a:buFont typeface="Arial" charset="0"/>
              <a:buChar char="•"/>
            </a:pPr>
            <a:r>
              <a:rPr lang="en-US" sz="2800" dirty="0">
                <a:solidFill>
                  <a:schemeClr val="accent5">
                    <a:lumMod val="50000"/>
                  </a:schemeClr>
                </a:solidFill>
                <a:latin typeface="Arial" panose="020B0604020202020204" pitchFamily="34" charset="0"/>
                <a:cs typeface="Arial" panose="020B0604020202020204" pitchFamily="34" charset="0"/>
              </a:rPr>
              <a:t>Of those who believe required smoking cessation is ethical, </a:t>
            </a:r>
          </a:p>
          <a:p>
            <a:r>
              <a:rPr lang="en-US" sz="2800" dirty="0">
                <a:solidFill>
                  <a:schemeClr val="accent5">
                    <a:lumMod val="50000"/>
                  </a:schemeClr>
                </a:solidFill>
                <a:latin typeface="Arial" panose="020B0604020202020204" pitchFamily="34" charset="0"/>
                <a:cs typeface="Arial" panose="020B0604020202020204" pitchFamily="34" charset="0"/>
              </a:rPr>
              <a:t>     70% require smoking cessation and 30% do not (p&lt;0.01). </a:t>
            </a:r>
          </a:p>
          <a:p>
            <a:pPr marL="457200" indent="-457200">
              <a:buFont typeface="Arial" charset="0"/>
              <a:buChar char="•"/>
            </a:pPr>
            <a:r>
              <a:rPr lang="en-US" sz="2800" dirty="0">
                <a:solidFill>
                  <a:schemeClr val="accent5">
                    <a:lumMod val="50000"/>
                  </a:schemeClr>
                </a:solidFill>
                <a:latin typeface="Arial" panose="020B0604020202020204" pitchFamily="34" charset="0"/>
                <a:cs typeface="Arial" panose="020B0604020202020204" pitchFamily="34" charset="0"/>
              </a:rPr>
              <a:t>Of those who require smoking cessation, </a:t>
            </a:r>
          </a:p>
          <a:p>
            <a:r>
              <a:rPr lang="en-US" sz="2800" dirty="0">
                <a:solidFill>
                  <a:schemeClr val="accent5">
                    <a:lumMod val="50000"/>
                  </a:schemeClr>
                </a:solidFill>
                <a:latin typeface="Arial" panose="020B0604020202020204" pitchFamily="34" charset="0"/>
                <a:cs typeface="Arial" panose="020B0604020202020204" pitchFamily="34" charset="0"/>
              </a:rPr>
              <a:t>     the most common required period of smoking cessation is </a:t>
            </a:r>
            <a:r>
              <a:rPr lang="en-US" sz="2800" dirty="0">
                <a:solidFill>
                  <a:schemeClr val="accent5">
                    <a:lumMod val="50000"/>
                  </a:schemeClr>
                </a:solidFill>
                <a:latin typeface="Arial" panose="020B0604020202020204" pitchFamily="34" charset="0"/>
                <a:cs typeface="Arial" panose="020B0604020202020204" pitchFamily="34" charset="0"/>
                <a:sym typeface="Symbol" pitchFamily="2" charset="2"/>
              </a:rPr>
              <a:t></a:t>
            </a:r>
            <a:r>
              <a:rPr lang="en-US" sz="2800" dirty="0">
                <a:solidFill>
                  <a:schemeClr val="accent5">
                    <a:lumMod val="50000"/>
                  </a:schemeClr>
                </a:solidFill>
                <a:latin typeface="Arial" panose="020B0604020202020204" pitchFamily="34" charset="0"/>
                <a:cs typeface="Arial" panose="020B0604020202020204" pitchFamily="34" charset="0"/>
              </a:rPr>
              <a:t>2 weeks. </a:t>
            </a:r>
          </a:p>
          <a:p>
            <a:pPr marL="457200" indent="-457200">
              <a:buFont typeface="Arial" charset="0"/>
              <a:buChar char="•"/>
            </a:pPr>
            <a:r>
              <a:rPr lang="en-US" sz="2800" dirty="0">
                <a:solidFill>
                  <a:schemeClr val="accent5">
                    <a:lumMod val="50000"/>
                  </a:schemeClr>
                </a:solidFill>
                <a:latin typeface="Arial" panose="020B0604020202020204" pitchFamily="34" charset="0"/>
                <a:cs typeface="Arial" panose="020B0604020202020204" pitchFamily="34" charset="0"/>
              </a:rPr>
              <a:t>Most believe patient factors are the main barrier to quitting (n=161, 80%). </a:t>
            </a:r>
          </a:p>
          <a:p>
            <a:pPr marL="457200" indent="-457200">
              <a:buFont typeface="Arial" charset="0"/>
              <a:buChar char="•"/>
            </a:pPr>
            <a:r>
              <a:rPr lang="en-US" sz="2800" dirty="0">
                <a:solidFill>
                  <a:schemeClr val="accent5">
                    <a:lumMod val="50000"/>
                  </a:schemeClr>
                </a:solidFill>
                <a:latin typeface="Arial" panose="020B0604020202020204" pitchFamily="34" charset="0"/>
                <a:cs typeface="Arial" panose="020B0604020202020204" pitchFamily="34" charset="0"/>
              </a:rPr>
              <a:t>Of all surgeons, 27 (13.4%) always prescribe nicotine replacement, 11 (5.5%) always prescribe medical therapy, and 80 (39.8%) always refer to a smoking cessation program. Only 8 (4.0%) always do all three.</a:t>
            </a:r>
          </a:p>
          <a:p>
            <a:pPr marL="457200" indent="-457200">
              <a:buFont typeface="Arial" charset="0"/>
              <a:buChar char="•"/>
            </a:pPr>
            <a:r>
              <a:rPr lang="en-US" sz="2800" dirty="0">
                <a:solidFill>
                  <a:schemeClr val="accent5">
                    <a:lumMod val="50000"/>
                  </a:schemeClr>
                </a:solidFill>
                <a:latin typeface="Arial" panose="020B0604020202020204" pitchFamily="34" charset="0"/>
                <a:cs typeface="Arial" panose="020B0604020202020204" pitchFamily="34" charset="0"/>
              </a:rPr>
              <a:t>Those who require smoking cessation are more likely to prescribe nicotine replacement (p=0.01) or medical therapy (p=0.02). </a:t>
            </a:r>
          </a:p>
          <a:p>
            <a:pPr marL="457200" indent="-457200">
              <a:buFont typeface="Arial" charset="0"/>
              <a:buChar char="•"/>
            </a:pPr>
            <a:endParaRPr lang="en-US" sz="2800" dirty="0">
              <a:solidFill>
                <a:schemeClr val="accent5">
                  <a:lumMod val="50000"/>
                </a:schemeClr>
              </a:solidFill>
              <a:latin typeface="Arial" panose="020B0604020202020204" pitchFamily="34" charset="0"/>
              <a:cs typeface="Arial" panose="020B0604020202020204" pitchFamily="34" charset="0"/>
            </a:endParaRPr>
          </a:p>
          <a:p>
            <a:endParaRPr lang="en-US" sz="2800" dirty="0">
              <a:solidFill>
                <a:schemeClr val="accent5">
                  <a:lumMod val="50000"/>
                </a:schemeClr>
              </a:solidFill>
              <a:latin typeface="Arial" panose="020B0604020202020204" pitchFamily="34" charset="0"/>
              <a:cs typeface="Arial" panose="020B0604020202020204" pitchFamily="34" charset="0"/>
            </a:endParaRPr>
          </a:p>
          <a:p>
            <a:pPr marL="457200" indent="-457200">
              <a:buFont typeface="Arial" charset="0"/>
              <a:buChar char="•"/>
            </a:pPr>
            <a:r>
              <a:rPr lang="en-US" sz="2800" dirty="0">
                <a:solidFill>
                  <a:schemeClr val="accent5">
                    <a:lumMod val="50000"/>
                  </a:schemeClr>
                </a:solidFill>
                <a:latin typeface="Arial" panose="020B0604020202020204" pitchFamily="34" charset="0"/>
                <a:cs typeface="Arial" panose="020B0604020202020204" pitchFamily="34" charset="0"/>
              </a:rPr>
              <a:t>Among the matched pairs, more women than men cited alienating patients (47.1% vs 20.6%) and referring physicians (32.4% vs 17.6%) as very or moderately important concerns when requiring smoking cessation. </a:t>
            </a:r>
            <a:endParaRPr lang="en-US" sz="2800" dirty="0">
              <a:solidFill>
                <a:schemeClr val="accent5">
                  <a:lumMod val="50000"/>
                </a:schemeClr>
              </a:solidFill>
              <a:latin typeface="Arial" panose="020B0604020202020204" pitchFamily="34" charset="0"/>
              <a:ea typeface="Arial" charset="0"/>
              <a:cs typeface="Arial" panose="020B0604020202020204" pitchFamily="34" charset="0"/>
            </a:endParaRPr>
          </a:p>
        </p:txBody>
      </p:sp>
      <p:graphicFrame>
        <p:nvGraphicFramePr>
          <p:cNvPr id="38" name="Chart 37"/>
          <p:cNvGraphicFramePr/>
          <p:nvPr>
            <p:extLst>
              <p:ext uri="{D42A27DB-BD31-4B8C-83A1-F6EECF244321}">
                <p14:modId xmlns:p14="http://schemas.microsoft.com/office/powerpoint/2010/main" val="2015637176"/>
              </p:ext>
            </p:extLst>
          </p:nvPr>
        </p:nvGraphicFramePr>
        <p:xfrm>
          <a:off x="38811200" y="15222817"/>
          <a:ext cx="10924738" cy="7583964"/>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PosterPresentations.com-36x56-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16537</TotalTime>
  <Words>1439</Words>
  <Application>Microsoft Macintosh PowerPoint</Application>
  <PresentationFormat>Custom</PresentationFormat>
  <Paragraphs>132</Paragraphs>
  <Slides>1</Slides>
  <Notes>1</Notes>
  <HiddenSlides>0</HiddenSlides>
  <MMClips>0</MMClips>
  <ScaleCrop>false</ScaleCrop>
  <HeadingPairs>
    <vt:vector size="8" baseType="variant">
      <vt:variant>
        <vt:lpstr>Theme</vt:lpstr>
      </vt:variant>
      <vt:variant>
        <vt:i4>3</vt:i4>
      </vt:variant>
      <vt:variant>
        <vt:lpstr>Links</vt:lpstr>
      </vt:variant>
      <vt:variant>
        <vt:i4>2</vt:i4>
      </vt:variant>
      <vt:variant>
        <vt:lpstr>Embedded OLE Servers</vt:lpstr>
      </vt:variant>
      <vt:variant>
        <vt:i4>1</vt:i4>
      </vt:variant>
      <vt:variant>
        <vt:lpstr>Slide Titles</vt:lpstr>
      </vt:variant>
      <vt:variant>
        <vt:i4>1</vt:i4>
      </vt:variant>
    </vt:vector>
  </HeadingPairs>
  <TitlesOfParts>
    <vt:vector size="7" baseType="lpstr">
      <vt:lpstr>PosterPresentations.com-36x56-Template-V3</vt:lpstr>
      <vt:lpstr>1_Classic 3 Columns</vt:lpstr>
      <vt:lpstr>Classic - Wide Center</vt:lpstr>
      <vt:lpstr>/localhost/Users/Angie/Desktop/Macintosh HD:Users:Angie:Desktop:AM EDITS Draft 5 STS_Preop Smoking Cessation Practices_Manuscript_AM edits.docx!OLE_LINK1</vt:lpstr>
      <vt:lpstr>/localhost/Users/Angie/Desktop/Macintosh HD:Users:Angie:Desktop:AM EDITS Draft 5 STS_Preop Smoking Cessation Practices_Manuscript_AM edits.docx!OLE_LINK4</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Helen  Hunt</cp:lastModifiedBy>
  <cp:revision>144</cp:revision>
  <cp:lastPrinted>2016-01-20T16:55:09Z</cp:lastPrinted>
  <dcterms:created xsi:type="dcterms:W3CDTF">2012-02-04T00:31:01Z</dcterms:created>
  <dcterms:modified xsi:type="dcterms:W3CDTF">2018-02-15T00:38:11Z</dcterms:modified>
</cp:coreProperties>
</file>