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0"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95" autoAdjust="0"/>
    <p:restoredTop sz="94706" autoAdjust="0"/>
  </p:normalViewPr>
  <p:slideViewPr>
    <p:cSldViewPr snapToGrid="0" snapToObjects="1" showGuides="1">
      <p:cViewPr>
        <p:scale>
          <a:sx n="143" d="100"/>
          <a:sy n="143" d="100"/>
        </p:scale>
        <p:origin x="9024" y="1049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296"/>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commentAuthors" Target="commentAuthors.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2/20/18</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Flesh-Kincaid grade level = 6.5!</a:t>
            </a:r>
          </a:p>
          <a:p>
            <a:r>
              <a:rPr lang="en-US" dirty="0" smtClean="0"/>
              <a:t>Reading ease = 74.1%!</a:t>
            </a:r>
          </a:p>
          <a:p>
            <a:endParaRPr lang="en-US" dirty="0" smtClean="0"/>
          </a:p>
          <a:p>
            <a:r>
              <a:rPr lang="en-US" dirty="0" smtClean="0"/>
              <a:t>(C. Results - Subjective Overall Impressions)</a:t>
            </a:r>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hyperlink" Target="http://www.facebook.com/pages/PosterPresentationscom/217914411419?v=app_4949752878&amp;ref=ts" TargetMode="External"/><Relationship Id="rId5" Type="http://schemas.openxmlformats.org/officeDocument/2006/relationships/image" Target="../media/image3.jpeg"/><Relationship Id="rId6" Type="http://schemas.openxmlformats.org/officeDocument/2006/relationships/image" Target="../media/image1.png"/><Relationship Id="rId7"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4" Type="http://schemas.openxmlformats.org/officeDocument/2006/relationships/image" Target="../media/image2.png"/><Relationship Id="rId5" Type="http://schemas.openxmlformats.org/officeDocument/2006/relationships/hyperlink" Target="http://www.facebook.com/pages/PosterPresentationscom/217914411419?v=app_4949752878&amp;ref=ts" TargetMode="External"/><Relationship Id="rId6" Type="http://schemas.openxmlformats.org/officeDocument/2006/relationships/image" Target="../media/image3.jpeg"/><Relationship Id="rId7" Type="http://schemas.openxmlformats.org/officeDocument/2006/relationships/image" Target="../media/image1.png"/><Relationship Id="rId8"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80000"/>
                <a:satMod val="300000"/>
                <a:lumMod val="0"/>
                <a:lumOff val="100000"/>
              </a:schemeClr>
            </a:gs>
            <a:gs pos="100000">
              <a:schemeClr val="bg1">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2" name="Picture 31"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7"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 id="2147483659" r:id="rId2"/>
  </p:sldLayoutIdLst>
  <p:timing>
    <p:tnLst>
      <p:par>
        <p:cTn xmlns:p14="http://schemas.microsoft.com/office/powerpoint/2010/mai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8.png"/><Relationship Id="rId12" Type="http://schemas.openxmlformats.org/officeDocument/2006/relationships/image" Target="../media/image9.jpg"/><Relationship Id="rId13" Type="http://schemas.openxmlformats.org/officeDocument/2006/relationships/image" Target="../media/image10.png"/><Relationship Id="rId14" Type="http://schemas.openxmlformats.org/officeDocument/2006/relationships/image" Target="../media/image11.png"/><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6.jpg"/><Relationship Id="rId5" Type="http://schemas.openxmlformats.org/officeDocument/2006/relationships/image" Target="../media/image7.jpeg"/><Relationship Id="rId6" Type="http://schemas.microsoft.com/office/2007/relationships/hdphoto" Target="../media/hdphoto1.wdp"/><Relationship Id="rId7" Type="http://schemas.openxmlformats.org/officeDocument/2006/relationships/hyperlink" Target="https://en.wikipedia.org/wiki/Digital_object_identifier" TargetMode="External"/><Relationship Id="rId8" Type="http://schemas.openxmlformats.org/officeDocument/2006/relationships/hyperlink" Target="https://doi.org/10.1037/h0057532" TargetMode="External"/><Relationship Id="rId9" Type="http://schemas.openxmlformats.org/officeDocument/2006/relationships/hyperlink" Target="http://www.ncbi.nlm.nih.gov/books/NBK368176/" TargetMode="External"/><Relationship Id="rId10" Type="http://schemas.openxmlformats.org/officeDocument/2006/relationships/hyperlink" Target="https://www.cde.ca.gov/pd/ca/sc/ngssstandards.as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93227" y="3442771"/>
            <a:ext cx="6292003" cy="5249777"/>
          </a:xfrm>
        </p:spPr>
        <p:txBody>
          <a:bodyPr/>
          <a:lstStyle/>
          <a:p>
            <a:r>
              <a:rPr lang="en-US" sz="1800" dirty="0" smtClean="0"/>
              <a:t>Several studies have shown how gender and race stereotypes affect education and students’ perceived abilities, potential and goals (Hyde, 2009) (</a:t>
            </a:r>
            <a:r>
              <a:rPr lang="en-US" sz="1800" dirty="0" smtClean="0"/>
              <a:t>Litzer</a:t>
            </a:r>
            <a:r>
              <a:rPr lang="en-US" sz="1800" dirty="0" smtClean="0"/>
              <a:t>, 2014) (Malcolm, 2016). In Sacramento </a:t>
            </a:r>
            <a:r>
              <a:rPr lang="en-US" sz="1800" dirty="0"/>
              <a:t>the socioeconomic, ethnic and racial diversity is very pronounced, leading to </a:t>
            </a:r>
            <a:r>
              <a:rPr lang="en-US" sz="1800" dirty="0" smtClean="0"/>
              <a:t>demographical pattern variations </a:t>
            </a:r>
            <a:r>
              <a:rPr lang="en-US" sz="1800" dirty="0"/>
              <a:t>in academic performance, professional interests/opportunities and eventually, the workforce. </a:t>
            </a:r>
            <a:r>
              <a:rPr lang="en-US" sz="1800" dirty="0" smtClean="0"/>
              <a:t>This </a:t>
            </a:r>
            <a:r>
              <a:rPr lang="en-US" sz="1800" dirty="0"/>
              <a:t>childhood educational outreach project seeks to provide early science exposure to 6th - 9th grade students, and to understand the factors influencing science education in our local community. Our team developed a biology and medicine focused poem based illustrated work as a model for motivating lifelong interest in life sciences. Using n=</a:t>
            </a:r>
            <a:r>
              <a:rPr lang="en-US" sz="1800" dirty="0" smtClean="0"/>
              <a:t>126 </a:t>
            </a:r>
            <a:r>
              <a:rPr lang="en-US" sz="1800" dirty="0"/>
              <a:t>students from carefully selected California schools, we are measuring the effects of this learning intervention on students' intent and interest in pursuing science, in order to create an applicable and scalable platform for learning and excite a young audience about their academic potentials and the opportunities in science</a:t>
            </a:r>
            <a:r>
              <a:rPr lang="en-US" sz="1800" dirty="0" smtClean="0"/>
              <a:t>. </a:t>
            </a:r>
            <a:endParaRPr lang="en-US" sz="1800" dirty="0"/>
          </a:p>
        </p:txBody>
      </p:sp>
      <p:sp>
        <p:nvSpPr>
          <p:cNvPr id="3" name="Text Placeholder 2"/>
          <p:cNvSpPr>
            <a:spLocks noGrp="1"/>
          </p:cNvSpPr>
          <p:nvPr>
            <p:ph type="body" sz="quarter" idx="11"/>
          </p:nvPr>
        </p:nvSpPr>
        <p:spPr>
          <a:xfrm>
            <a:off x="576461" y="2995884"/>
            <a:ext cx="6280547" cy="474850"/>
          </a:xfrm>
        </p:spPr>
        <p:txBody>
          <a:bodyPr/>
          <a:lstStyle/>
          <a:p>
            <a:r>
              <a:rPr lang="en-US" sz="2400" dirty="0" smtClean="0"/>
              <a:t>INTRODUCTION</a:t>
            </a:r>
            <a:endParaRPr lang="en-US" sz="2400" dirty="0"/>
          </a:p>
        </p:txBody>
      </p:sp>
      <p:pic>
        <p:nvPicPr>
          <p:cNvPr id="55" name="Picture Placeholder 54" descr="AOAlogo.png"/>
          <p:cNvPicPr>
            <a:picLocks noGrp="1" noChangeAspect="1"/>
          </p:cNvPicPr>
          <p:nvPr>
            <p:ph type="pic" sz="quarter" idx="18"/>
          </p:nvPr>
        </p:nvPicPr>
        <p:blipFill>
          <a:blip r:embed="rId3">
            <a:extLst>
              <a:ext uri="{28A0092B-C50C-407E-A947-70E740481C1C}">
                <a14:useLocalDpi xmlns:a14="http://schemas.microsoft.com/office/drawing/2010/main" val="0"/>
              </a:ext>
            </a:extLst>
          </a:blip>
          <a:srcRect t="15862" b="15862"/>
          <a:stretch>
            <a:fillRect/>
          </a:stretch>
        </p:blipFill>
        <p:spPr>
          <a:xfrm>
            <a:off x="24094755" y="531893"/>
            <a:ext cx="2913343" cy="1326073"/>
          </a:xfrm>
        </p:spPr>
      </p:pic>
      <p:sp>
        <p:nvSpPr>
          <p:cNvPr id="5" name="Text Placeholder 4"/>
          <p:cNvSpPr>
            <a:spLocks noGrp="1"/>
          </p:cNvSpPr>
          <p:nvPr>
            <p:ph type="body" sz="quarter" idx="20"/>
          </p:nvPr>
        </p:nvSpPr>
        <p:spPr>
          <a:xfrm>
            <a:off x="576462" y="8790694"/>
            <a:ext cx="6281539" cy="474850"/>
          </a:xfrm>
        </p:spPr>
        <p:txBody>
          <a:bodyPr/>
          <a:lstStyle/>
          <a:p>
            <a:r>
              <a:rPr lang="en-US" sz="2400" dirty="0" smtClean="0"/>
              <a:t>METHODOLOGY</a:t>
            </a:r>
            <a:endParaRPr lang="en-US" sz="2400" dirty="0"/>
          </a:p>
        </p:txBody>
      </p:sp>
      <p:sp>
        <p:nvSpPr>
          <p:cNvPr id="6" name="Text Placeholder 5"/>
          <p:cNvSpPr>
            <a:spLocks noGrp="1"/>
          </p:cNvSpPr>
          <p:nvPr>
            <p:ph type="body" sz="quarter" idx="21"/>
          </p:nvPr>
        </p:nvSpPr>
        <p:spPr>
          <a:xfrm>
            <a:off x="7313396" y="3382178"/>
            <a:ext cx="6280546" cy="540794"/>
          </a:xfrm>
        </p:spPr>
        <p:txBody>
          <a:bodyPr/>
          <a:lstStyle/>
          <a:p>
            <a:r>
              <a:rPr lang="en-US" sz="1800" b="1" dirty="0" smtClean="0"/>
              <a:t>I. Creating the Book</a:t>
            </a:r>
            <a:endParaRPr lang="en-US" sz="1800" b="1" dirty="0"/>
          </a:p>
        </p:txBody>
      </p:sp>
      <p:sp>
        <p:nvSpPr>
          <p:cNvPr id="7" name="Text Placeholder 6"/>
          <p:cNvSpPr>
            <a:spLocks noGrp="1"/>
          </p:cNvSpPr>
          <p:nvPr>
            <p:ph type="body" sz="quarter" idx="22"/>
          </p:nvPr>
        </p:nvSpPr>
        <p:spPr>
          <a:xfrm>
            <a:off x="7241977" y="2972276"/>
            <a:ext cx="12951023" cy="474850"/>
          </a:xfrm>
        </p:spPr>
        <p:txBody>
          <a:bodyPr/>
          <a:lstStyle/>
          <a:p>
            <a:r>
              <a:rPr lang="en-US" sz="2400" dirty="0" smtClean="0"/>
              <a:t>RESEARCH DESIGN, TRIAL AND RESULTS</a:t>
            </a:r>
            <a:endParaRPr lang="en-US" sz="2400" dirty="0"/>
          </a:p>
        </p:txBody>
      </p:sp>
      <p:sp>
        <p:nvSpPr>
          <p:cNvPr id="8" name="Text Placeholder 7"/>
          <p:cNvSpPr>
            <a:spLocks noGrp="1"/>
          </p:cNvSpPr>
          <p:nvPr>
            <p:ph type="body" sz="quarter" idx="23"/>
          </p:nvPr>
        </p:nvSpPr>
        <p:spPr>
          <a:xfrm>
            <a:off x="11901936" y="7163847"/>
            <a:ext cx="6286500" cy="540794"/>
          </a:xfrm>
        </p:spPr>
        <p:txBody>
          <a:bodyPr/>
          <a:lstStyle/>
          <a:p>
            <a:r>
              <a:rPr lang="en-US" sz="1800" b="1" dirty="0" smtClean="0"/>
              <a:t>II. Intervention with Children</a:t>
            </a:r>
            <a:endParaRPr lang="en-US" sz="1800" b="1" dirty="0"/>
          </a:p>
        </p:txBody>
      </p:sp>
      <p:sp>
        <p:nvSpPr>
          <p:cNvPr id="10" name="Text Placeholder 9"/>
          <p:cNvSpPr>
            <a:spLocks noGrp="1"/>
          </p:cNvSpPr>
          <p:nvPr>
            <p:ph type="body" sz="quarter" idx="25"/>
          </p:nvPr>
        </p:nvSpPr>
        <p:spPr>
          <a:xfrm>
            <a:off x="20575984" y="2960471"/>
            <a:ext cx="6279386" cy="474850"/>
          </a:xfrm>
        </p:spPr>
        <p:txBody>
          <a:bodyPr/>
          <a:lstStyle/>
          <a:p>
            <a:r>
              <a:rPr lang="en-US" sz="2400" dirty="0" smtClean="0"/>
              <a:t>CONCLUSIONS</a:t>
            </a:r>
            <a:endParaRPr lang="en-US" sz="2400" dirty="0"/>
          </a:p>
        </p:txBody>
      </p:sp>
      <p:sp>
        <p:nvSpPr>
          <p:cNvPr id="11" name="Text Placeholder 10"/>
          <p:cNvSpPr>
            <a:spLocks noGrp="1"/>
          </p:cNvSpPr>
          <p:nvPr>
            <p:ph type="body" sz="quarter" idx="26"/>
          </p:nvPr>
        </p:nvSpPr>
        <p:spPr>
          <a:xfrm>
            <a:off x="20572839" y="8210744"/>
            <a:ext cx="6279386" cy="3421583"/>
          </a:xfrm>
        </p:spPr>
        <p:txBody>
          <a:bodyPr/>
          <a:lstStyle/>
          <a:p>
            <a:pPr marL="285750" indent="-285750">
              <a:buFont typeface="Arial"/>
              <a:buChar char="•"/>
            </a:pPr>
            <a:r>
              <a:rPr lang="en-US" sz="1800" dirty="0" smtClean="0">
                <a:latin typeface="Calibri"/>
                <a:cs typeface="Calibri"/>
              </a:rPr>
              <a:t>Measure and Quantify differences in results among:</a:t>
            </a:r>
          </a:p>
          <a:p>
            <a:pPr marL="1134793" lvl="1" indent="-285750">
              <a:buFont typeface="Arial"/>
              <a:buChar char="•"/>
            </a:pPr>
            <a:r>
              <a:rPr lang="en-US" sz="1800" dirty="0" smtClean="0">
                <a:latin typeface="Calibri"/>
                <a:cs typeface="Calibri"/>
              </a:rPr>
              <a:t>Gender</a:t>
            </a:r>
          </a:p>
          <a:p>
            <a:pPr marL="1134793" lvl="1" indent="-285750">
              <a:buFont typeface="Arial"/>
              <a:buChar char="•"/>
            </a:pPr>
            <a:r>
              <a:rPr lang="en-US" sz="1800" dirty="0" smtClean="0">
                <a:latin typeface="Calibri"/>
                <a:cs typeface="Calibri"/>
              </a:rPr>
              <a:t>Ethnicity</a:t>
            </a:r>
          </a:p>
          <a:p>
            <a:pPr marL="1134793" lvl="1" indent="-285750">
              <a:buFont typeface="Arial"/>
              <a:buChar char="•"/>
            </a:pPr>
            <a:r>
              <a:rPr lang="en-US" sz="1800" dirty="0" smtClean="0">
                <a:latin typeface="Calibri"/>
                <a:cs typeface="Calibri"/>
              </a:rPr>
              <a:t>Grade level</a:t>
            </a:r>
          </a:p>
          <a:p>
            <a:pPr marL="285750" indent="-285750">
              <a:buFont typeface="Arial"/>
              <a:buChar char="•"/>
            </a:pPr>
            <a:r>
              <a:rPr lang="en-US" sz="1800" dirty="0" smtClean="0">
                <a:latin typeface="Calibri"/>
                <a:cs typeface="Calibri"/>
              </a:rPr>
              <a:t>Determine student demographic that benefits most optimally from intervention</a:t>
            </a:r>
          </a:p>
          <a:p>
            <a:pPr marL="285750" indent="-285750">
              <a:buFont typeface="Arial"/>
              <a:buChar char="•"/>
            </a:pPr>
            <a:r>
              <a:rPr lang="en-US" sz="1800" dirty="0" smtClean="0">
                <a:latin typeface="Calibri"/>
                <a:cs typeface="Calibri"/>
              </a:rPr>
              <a:t>Increase Accessibility and Reach via online and print platforms</a:t>
            </a:r>
          </a:p>
          <a:p>
            <a:pPr marL="285750" indent="-285750">
              <a:buFont typeface="Arial"/>
              <a:buChar char="•"/>
            </a:pPr>
            <a:r>
              <a:rPr lang="en-US" sz="1800" dirty="0" smtClean="0">
                <a:latin typeface="Calibri"/>
                <a:cs typeface="Calibri"/>
              </a:rPr>
              <a:t>Multi-school participation</a:t>
            </a:r>
          </a:p>
          <a:p>
            <a:pPr marL="285750" indent="-285750">
              <a:buFont typeface="Arial"/>
              <a:buChar char="•"/>
            </a:pPr>
            <a:r>
              <a:rPr lang="en-US" sz="1800" dirty="0" smtClean="0">
                <a:latin typeface="Calibri"/>
                <a:cs typeface="Calibri"/>
              </a:rPr>
              <a:t>Color illustrations for enhanced visual learning</a:t>
            </a:r>
            <a:endParaRPr lang="en-US" sz="1800" dirty="0"/>
          </a:p>
        </p:txBody>
      </p:sp>
      <p:sp>
        <p:nvSpPr>
          <p:cNvPr id="12" name="Text Placeholder 11"/>
          <p:cNvSpPr>
            <a:spLocks noGrp="1"/>
          </p:cNvSpPr>
          <p:nvPr>
            <p:ph type="body" sz="quarter" idx="27"/>
          </p:nvPr>
        </p:nvSpPr>
        <p:spPr>
          <a:xfrm>
            <a:off x="20555583" y="7799654"/>
            <a:ext cx="6287661" cy="474850"/>
          </a:xfrm>
        </p:spPr>
        <p:txBody>
          <a:bodyPr/>
          <a:lstStyle/>
          <a:p>
            <a:r>
              <a:rPr lang="en-US" sz="2400" dirty="0" smtClean="0"/>
              <a:t>FUTURE DIRECTIONS</a:t>
            </a:r>
            <a:endParaRPr lang="en-US" sz="2400" dirty="0"/>
          </a:p>
        </p:txBody>
      </p:sp>
      <p:sp>
        <p:nvSpPr>
          <p:cNvPr id="13" name="Text Placeholder 12"/>
          <p:cNvSpPr>
            <a:spLocks noGrp="1"/>
          </p:cNvSpPr>
          <p:nvPr>
            <p:ph type="body" sz="quarter" idx="29"/>
          </p:nvPr>
        </p:nvSpPr>
        <p:spPr>
          <a:xfrm>
            <a:off x="20558727" y="13309088"/>
            <a:ext cx="6279386" cy="474850"/>
          </a:xfrm>
        </p:spPr>
        <p:txBody>
          <a:bodyPr/>
          <a:lstStyle/>
          <a:p>
            <a:r>
              <a:rPr lang="en-US" sz="2400" dirty="0" smtClean="0"/>
              <a:t>REFERENCES</a:t>
            </a:r>
            <a:endParaRPr lang="en-US" sz="2400" dirty="0"/>
          </a:p>
        </p:txBody>
      </p:sp>
      <p:sp>
        <p:nvSpPr>
          <p:cNvPr id="14" name="Text Placeholder 13"/>
          <p:cNvSpPr>
            <a:spLocks noGrp="1"/>
          </p:cNvSpPr>
          <p:nvPr>
            <p:ph type="body" sz="quarter" idx="96"/>
          </p:nvPr>
        </p:nvSpPr>
        <p:spPr>
          <a:xfrm>
            <a:off x="589697" y="14130064"/>
            <a:ext cx="6274921" cy="1605701"/>
          </a:xfrm>
        </p:spPr>
        <p:txBody>
          <a:bodyPr/>
          <a:lstStyle/>
          <a:p>
            <a:r>
              <a:rPr lang="en-US" sz="2000" dirty="0" smtClean="0"/>
              <a:t>Student selection factors: </a:t>
            </a:r>
          </a:p>
          <a:p>
            <a:pPr marL="285750" indent="-285750">
              <a:buFontTx/>
              <a:buChar char="-"/>
            </a:pPr>
            <a:r>
              <a:rPr lang="en-US" dirty="0" smtClean="0"/>
              <a:t>Grade levels eligible (6</a:t>
            </a:r>
            <a:r>
              <a:rPr lang="en-US" baseline="30000" dirty="0" smtClean="0"/>
              <a:t>th</a:t>
            </a:r>
            <a:r>
              <a:rPr lang="en-US" dirty="0" smtClean="0"/>
              <a:t> – 9</a:t>
            </a:r>
            <a:r>
              <a:rPr lang="en-US" baseline="30000" dirty="0" smtClean="0"/>
              <a:t>th</a:t>
            </a:r>
            <a:r>
              <a:rPr lang="en-US" dirty="0" smtClean="0"/>
              <a:t>) (Flesh-Kincaid reading level = 8.7)</a:t>
            </a:r>
          </a:p>
          <a:p>
            <a:pPr marL="285750" indent="-285750">
              <a:buFontTx/>
              <a:buChar char="-"/>
            </a:pPr>
            <a:r>
              <a:rPr lang="en-US" dirty="0" smtClean="0"/>
              <a:t>Local community schools</a:t>
            </a:r>
          </a:p>
          <a:p>
            <a:pPr marL="285750" indent="-285750">
              <a:buFontTx/>
              <a:buChar char="-"/>
            </a:pPr>
            <a:r>
              <a:rPr lang="en-US" dirty="0" smtClean="0"/>
              <a:t>High diversity</a:t>
            </a:r>
          </a:p>
          <a:p>
            <a:pPr marL="285750" indent="-285750">
              <a:buFontTx/>
              <a:buChar char="-"/>
            </a:pPr>
            <a:r>
              <a:rPr lang="en-US" dirty="0" smtClean="0"/>
              <a:t>Large n (target n = 100) (actual n = 126) </a:t>
            </a:r>
            <a:endParaRPr lang="en-US" dirty="0"/>
          </a:p>
        </p:txBody>
      </p:sp>
      <p:sp>
        <p:nvSpPr>
          <p:cNvPr id="15" name="Text Placeholder 14"/>
          <p:cNvSpPr>
            <a:spLocks noGrp="1"/>
          </p:cNvSpPr>
          <p:nvPr>
            <p:ph type="body" sz="quarter" idx="107"/>
          </p:nvPr>
        </p:nvSpPr>
        <p:spPr/>
        <p:txBody>
          <a:bodyPr/>
          <a:lstStyle/>
          <a:p>
            <a:endParaRPr lang="en-US" dirty="0"/>
          </a:p>
        </p:txBody>
      </p:sp>
      <p:sp>
        <p:nvSpPr>
          <p:cNvPr id="16" name="Text Placeholder 15"/>
          <p:cNvSpPr>
            <a:spLocks noGrp="1"/>
          </p:cNvSpPr>
          <p:nvPr>
            <p:ph type="body" sz="quarter" idx="116"/>
          </p:nvPr>
        </p:nvSpPr>
        <p:spPr/>
        <p:txBody>
          <a:bodyPr/>
          <a:lstStyle/>
          <a:p>
            <a:endParaRPr lang="en-US" dirty="0"/>
          </a:p>
        </p:txBody>
      </p:sp>
      <p:sp>
        <p:nvSpPr>
          <p:cNvPr id="17" name="Text Placeholder 16"/>
          <p:cNvSpPr>
            <a:spLocks noGrp="1"/>
          </p:cNvSpPr>
          <p:nvPr>
            <p:ph type="body" sz="quarter" idx="117"/>
          </p:nvPr>
        </p:nvSpPr>
        <p:spPr/>
        <p:txBody>
          <a:bodyPr/>
          <a:lstStyle/>
          <a:p>
            <a:endParaRPr lang="en-US" dirty="0"/>
          </a:p>
        </p:txBody>
      </p:sp>
      <p:sp>
        <p:nvSpPr>
          <p:cNvPr id="18" name="Text Placeholder 17"/>
          <p:cNvSpPr>
            <a:spLocks noGrp="1"/>
          </p:cNvSpPr>
          <p:nvPr>
            <p:ph type="body" sz="quarter" idx="118"/>
          </p:nvPr>
        </p:nvSpPr>
        <p:spPr/>
        <p:txBody>
          <a:bodyPr/>
          <a:lstStyle/>
          <a:p>
            <a:endParaRPr lang="en-US" dirty="0"/>
          </a:p>
        </p:txBody>
      </p:sp>
      <p:sp>
        <p:nvSpPr>
          <p:cNvPr id="19" name="Text Placeholder 18"/>
          <p:cNvSpPr>
            <a:spLocks noGrp="1"/>
          </p:cNvSpPr>
          <p:nvPr>
            <p:ph type="body" sz="quarter" idx="119"/>
          </p:nvPr>
        </p:nvSpPr>
        <p:spPr/>
        <p:txBody>
          <a:bodyPr/>
          <a:lstStyle/>
          <a:p>
            <a:endParaRPr lang="en-US" dirty="0"/>
          </a:p>
        </p:txBody>
      </p:sp>
      <p:sp>
        <p:nvSpPr>
          <p:cNvPr id="20" name="Text Placeholder 19"/>
          <p:cNvSpPr>
            <a:spLocks noGrp="1"/>
          </p:cNvSpPr>
          <p:nvPr>
            <p:ph type="body" sz="quarter" idx="120"/>
          </p:nvPr>
        </p:nvSpPr>
        <p:spPr/>
        <p:txBody>
          <a:bodyPr/>
          <a:lstStyle/>
          <a:p>
            <a:endParaRPr lang="en-US" dirty="0"/>
          </a:p>
        </p:txBody>
      </p:sp>
      <p:sp>
        <p:nvSpPr>
          <p:cNvPr id="21" name="Text Placeholder 20"/>
          <p:cNvSpPr>
            <a:spLocks noGrp="1"/>
          </p:cNvSpPr>
          <p:nvPr>
            <p:ph type="body" sz="quarter" idx="121"/>
          </p:nvPr>
        </p:nvSpPr>
        <p:spPr/>
        <p:txBody>
          <a:bodyPr/>
          <a:lstStyle/>
          <a:p>
            <a:endParaRPr lang="en-US" dirty="0"/>
          </a:p>
        </p:txBody>
      </p:sp>
      <p:sp>
        <p:nvSpPr>
          <p:cNvPr id="22" name="Text Placeholder 21"/>
          <p:cNvSpPr>
            <a:spLocks noGrp="1"/>
          </p:cNvSpPr>
          <p:nvPr>
            <p:ph type="body" sz="quarter" idx="122"/>
          </p:nvPr>
        </p:nvSpPr>
        <p:spPr/>
        <p:txBody>
          <a:bodyPr/>
          <a:lstStyle/>
          <a:p>
            <a:endParaRPr lang="en-US" dirty="0"/>
          </a:p>
        </p:txBody>
      </p:sp>
      <p:sp>
        <p:nvSpPr>
          <p:cNvPr id="23" name="Text Placeholder 22"/>
          <p:cNvSpPr>
            <a:spLocks noGrp="1"/>
          </p:cNvSpPr>
          <p:nvPr>
            <p:ph type="body" sz="quarter" idx="123"/>
          </p:nvPr>
        </p:nvSpPr>
        <p:spPr/>
        <p:txBody>
          <a:bodyPr/>
          <a:lstStyle/>
          <a:p>
            <a:endParaRPr lang="en-US" dirty="0"/>
          </a:p>
        </p:txBody>
      </p:sp>
      <p:sp>
        <p:nvSpPr>
          <p:cNvPr id="24" name="Text Placeholder 23"/>
          <p:cNvSpPr>
            <a:spLocks noGrp="1"/>
          </p:cNvSpPr>
          <p:nvPr>
            <p:ph type="body" sz="quarter" idx="124"/>
          </p:nvPr>
        </p:nvSpPr>
        <p:spPr/>
        <p:txBody>
          <a:bodyPr/>
          <a:lstStyle/>
          <a:p>
            <a:endParaRPr lang="en-US" dirty="0"/>
          </a:p>
        </p:txBody>
      </p:sp>
      <p:sp>
        <p:nvSpPr>
          <p:cNvPr id="25" name="Text Placeholder 24"/>
          <p:cNvSpPr>
            <a:spLocks noGrp="1"/>
          </p:cNvSpPr>
          <p:nvPr>
            <p:ph type="body" sz="quarter" idx="125"/>
          </p:nvPr>
        </p:nvSpPr>
        <p:spPr/>
        <p:txBody>
          <a:bodyPr/>
          <a:lstStyle/>
          <a:p>
            <a:endParaRPr lang="en-US" dirty="0"/>
          </a:p>
        </p:txBody>
      </p:sp>
      <p:pic>
        <p:nvPicPr>
          <p:cNvPr id="58" name="Picture Placeholder 57" descr="Slide2.jpg"/>
          <p:cNvPicPr>
            <a:picLocks noGrp="1" noChangeAspect="1"/>
          </p:cNvPicPr>
          <p:nvPr>
            <p:ph type="pic" sz="quarter" idx="115"/>
          </p:nvPr>
        </p:nvPicPr>
        <p:blipFill rotWithShape="1">
          <a:blip r:embed="rId4" cstate="print">
            <a:extLst>
              <a:ext uri="{28A0092B-C50C-407E-A947-70E740481C1C}">
                <a14:useLocalDpi xmlns:a14="http://schemas.microsoft.com/office/drawing/2010/main" val="0"/>
              </a:ext>
            </a:extLst>
          </a:blip>
          <a:srcRect l="2037" r="38621"/>
          <a:stretch/>
        </p:blipFill>
        <p:spPr>
          <a:xfrm>
            <a:off x="1988524" y="9387195"/>
            <a:ext cx="3490341" cy="4411334"/>
          </a:xfrm>
        </p:spPr>
      </p:pic>
      <p:pic>
        <p:nvPicPr>
          <p:cNvPr id="59" name="Picture Placeholder 58" descr="Screen Shot 2018-02-13 at 8.49.38 PM.png"/>
          <p:cNvPicPr>
            <a:picLocks noGrp="1" noChangeAspect="1"/>
          </p:cNvPicPr>
          <p:nvPr>
            <p:ph type="pic" sz="quarter" idx="126"/>
          </p:nvPr>
        </p:nvPicPr>
        <p:blipFill rotWithShape="1">
          <a:blip r:embed="rId5" cstate="print">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rcRect l="10558" t="13249" r="11109" b="13409"/>
          <a:stretch/>
        </p:blipFill>
        <p:spPr>
          <a:xfrm>
            <a:off x="13864559" y="3569752"/>
            <a:ext cx="6140014" cy="3594095"/>
          </a:xfrm>
        </p:spPr>
      </p:pic>
      <p:sp>
        <p:nvSpPr>
          <p:cNvPr id="36" name="Text Placeholder 35"/>
          <p:cNvSpPr>
            <a:spLocks noGrp="1"/>
          </p:cNvSpPr>
          <p:nvPr>
            <p:ph type="body" sz="quarter" idx="136"/>
          </p:nvPr>
        </p:nvSpPr>
        <p:spPr/>
        <p:txBody>
          <a:bodyPr/>
          <a:lstStyle/>
          <a:p>
            <a:endParaRPr lang="en-US" dirty="0"/>
          </a:p>
        </p:txBody>
      </p:sp>
      <p:sp>
        <p:nvSpPr>
          <p:cNvPr id="37" name="Text Placeholder 36"/>
          <p:cNvSpPr>
            <a:spLocks noGrp="1"/>
          </p:cNvSpPr>
          <p:nvPr>
            <p:ph type="body" sz="quarter" idx="137"/>
          </p:nvPr>
        </p:nvSpPr>
        <p:spPr/>
        <p:txBody>
          <a:bodyPr/>
          <a:lstStyle/>
          <a:p>
            <a:endParaRPr lang="en-US" dirty="0"/>
          </a:p>
        </p:txBody>
      </p:sp>
      <p:sp>
        <p:nvSpPr>
          <p:cNvPr id="38" name="Text Placeholder 37"/>
          <p:cNvSpPr>
            <a:spLocks noGrp="1"/>
          </p:cNvSpPr>
          <p:nvPr>
            <p:ph type="body" sz="quarter" idx="138"/>
          </p:nvPr>
        </p:nvSpPr>
        <p:spPr/>
        <p:txBody>
          <a:bodyPr/>
          <a:lstStyle/>
          <a:p>
            <a:endParaRPr lang="en-US" dirty="0"/>
          </a:p>
        </p:txBody>
      </p:sp>
      <p:sp>
        <p:nvSpPr>
          <p:cNvPr id="39" name="Text Placeholder 38"/>
          <p:cNvSpPr>
            <a:spLocks noGrp="1"/>
          </p:cNvSpPr>
          <p:nvPr>
            <p:ph type="body" sz="quarter" idx="139"/>
          </p:nvPr>
        </p:nvSpPr>
        <p:spPr/>
        <p:txBody>
          <a:bodyPr/>
          <a:lstStyle/>
          <a:p>
            <a:endParaRPr lang="en-US" dirty="0"/>
          </a:p>
        </p:txBody>
      </p:sp>
      <p:sp>
        <p:nvSpPr>
          <p:cNvPr id="40" name="Text Placeholder 39"/>
          <p:cNvSpPr>
            <a:spLocks noGrp="1"/>
          </p:cNvSpPr>
          <p:nvPr>
            <p:ph type="body" sz="quarter" idx="140"/>
          </p:nvPr>
        </p:nvSpPr>
        <p:spPr/>
        <p:txBody>
          <a:bodyPr/>
          <a:lstStyle/>
          <a:p>
            <a:endParaRPr lang="en-US" dirty="0"/>
          </a:p>
        </p:txBody>
      </p:sp>
      <p:sp>
        <p:nvSpPr>
          <p:cNvPr id="41" name="Text Placeholder 40"/>
          <p:cNvSpPr>
            <a:spLocks noGrp="1"/>
          </p:cNvSpPr>
          <p:nvPr>
            <p:ph type="body" sz="quarter" idx="141"/>
          </p:nvPr>
        </p:nvSpPr>
        <p:spPr/>
        <p:txBody>
          <a:bodyPr/>
          <a:lstStyle/>
          <a:p>
            <a:endParaRPr lang="en-US" dirty="0"/>
          </a:p>
        </p:txBody>
      </p:sp>
      <p:sp>
        <p:nvSpPr>
          <p:cNvPr id="42" name="Text Placeholder 41"/>
          <p:cNvSpPr>
            <a:spLocks noGrp="1"/>
          </p:cNvSpPr>
          <p:nvPr>
            <p:ph type="body" sz="quarter" idx="142"/>
          </p:nvPr>
        </p:nvSpPr>
        <p:spPr/>
        <p:txBody>
          <a:bodyPr/>
          <a:lstStyle/>
          <a:p>
            <a:endParaRPr lang="en-US" dirty="0"/>
          </a:p>
        </p:txBody>
      </p:sp>
      <p:sp>
        <p:nvSpPr>
          <p:cNvPr id="43" name="Text Placeholder 42"/>
          <p:cNvSpPr>
            <a:spLocks noGrp="1"/>
          </p:cNvSpPr>
          <p:nvPr>
            <p:ph type="body" sz="quarter" idx="143"/>
          </p:nvPr>
        </p:nvSpPr>
        <p:spPr/>
        <p:txBody>
          <a:bodyPr/>
          <a:lstStyle/>
          <a:p>
            <a:endParaRPr lang="en-US" dirty="0"/>
          </a:p>
        </p:txBody>
      </p:sp>
      <p:sp>
        <p:nvSpPr>
          <p:cNvPr id="44" name="Text Placeholder 43"/>
          <p:cNvSpPr>
            <a:spLocks noGrp="1"/>
          </p:cNvSpPr>
          <p:nvPr>
            <p:ph type="body" sz="quarter" idx="144"/>
          </p:nvPr>
        </p:nvSpPr>
        <p:spPr/>
        <p:txBody>
          <a:bodyPr/>
          <a:lstStyle/>
          <a:p>
            <a:endParaRPr lang="en-US" dirty="0"/>
          </a:p>
        </p:txBody>
      </p:sp>
      <p:sp>
        <p:nvSpPr>
          <p:cNvPr id="45" name="Text Placeholder 44"/>
          <p:cNvSpPr>
            <a:spLocks noGrp="1"/>
          </p:cNvSpPr>
          <p:nvPr>
            <p:ph type="body" sz="quarter" idx="145"/>
          </p:nvPr>
        </p:nvSpPr>
        <p:spPr/>
        <p:txBody>
          <a:bodyPr/>
          <a:lstStyle/>
          <a:p>
            <a:endParaRPr lang="en-US" dirty="0"/>
          </a:p>
        </p:txBody>
      </p:sp>
      <p:sp>
        <p:nvSpPr>
          <p:cNvPr id="46" name="Text Placeholder 45"/>
          <p:cNvSpPr>
            <a:spLocks noGrp="1"/>
          </p:cNvSpPr>
          <p:nvPr>
            <p:ph type="body" sz="quarter" idx="146"/>
          </p:nvPr>
        </p:nvSpPr>
        <p:spPr/>
        <p:txBody>
          <a:bodyPr/>
          <a:lstStyle/>
          <a:p>
            <a:endParaRPr lang="en-US" dirty="0"/>
          </a:p>
        </p:txBody>
      </p:sp>
      <p:sp>
        <p:nvSpPr>
          <p:cNvPr id="47" name="Text Placeholder 46"/>
          <p:cNvSpPr>
            <a:spLocks noGrp="1"/>
          </p:cNvSpPr>
          <p:nvPr>
            <p:ph type="body" sz="quarter" idx="147"/>
          </p:nvPr>
        </p:nvSpPr>
        <p:spPr/>
        <p:txBody>
          <a:bodyPr/>
          <a:lstStyle/>
          <a:p>
            <a:endParaRPr lang="en-US" dirty="0"/>
          </a:p>
        </p:txBody>
      </p:sp>
      <p:sp>
        <p:nvSpPr>
          <p:cNvPr id="48" name="Text Placeholder 47"/>
          <p:cNvSpPr>
            <a:spLocks noGrp="1"/>
          </p:cNvSpPr>
          <p:nvPr>
            <p:ph type="body" sz="quarter" idx="148"/>
          </p:nvPr>
        </p:nvSpPr>
        <p:spPr/>
        <p:txBody>
          <a:bodyPr/>
          <a:lstStyle/>
          <a:p>
            <a:endParaRPr lang="en-US" dirty="0"/>
          </a:p>
        </p:txBody>
      </p:sp>
      <p:sp>
        <p:nvSpPr>
          <p:cNvPr id="49" name="Text Placeholder 48"/>
          <p:cNvSpPr>
            <a:spLocks noGrp="1"/>
          </p:cNvSpPr>
          <p:nvPr>
            <p:ph type="body" sz="quarter" idx="149"/>
          </p:nvPr>
        </p:nvSpPr>
        <p:spPr/>
        <p:txBody>
          <a:bodyPr/>
          <a:lstStyle/>
          <a:p>
            <a:endParaRPr lang="en-US" dirty="0"/>
          </a:p>
        </p:txBody>
      </p:sp>
      <p:sp>
        <p:nvSpPr>
          <p:cNvPr id="50" name="Text Placeholder 49"/>
          <p:cNvSpPr>
            <a:spLocks noGrp="1"/>
          </p:cNvSpPr>
          <p:nvPr>
            <p:ph type="body" sz="quarter" idx="150"/>
          </p:nvPr>
        </p:nvSpPr>
        <p:spPr>
          <a:xfrm>
            <a:off x="3662362" y="1194930"/>
            <a:ext cx="20107276" cy="598230"/>
          </a:xfrm>
        </p:spPr>
        <p:txBody>
          <a:bodyPr>
            <a:normAutofit/>
          </a:bodyPr>
          <a:lstStyle/>
          <a:p>
            <a:r>
              <a:rPr lang="en-US" sz="2600" dirty="0" smtClean="0"/>
              <a:t>Aditi M. Trivedi</a:t>
            </a:r>
            <a:r>
              <a:rPr lang="en-US" sz="2600" baseline="30000" dirty="0" smtClean="0"/>
              <a:t>1</a:t>
            </a:r>
            <a:r>
              <a:rPr lang="en-US" sz="2600" dirty="0" smtClean="0"/>
              <a:t>, Sarah A. Chen</a:t>
            </a:r>
            <a:r>
              <a:rPr lang="en-US" sz="2600" baseline="30000" dirty="0" smtClean="0"/>
              <a:t>1</a:t>
            </a:r>
            <a:r>
              <a:rPr lang="en-US" sz="2600" dirty="0" smtClean="0"/>
              <a:t>, Erin Thorsell</a:t>
            </a:r>
            <a:r>
              <a:rPr lang="en-US" sz="2600" baseline="30000" dirty="0" smtClean="0"/>
              <a:t>2</a:t>
            </a:r>
            <a:r>
              <a:rPr lang="en-US" sz="2600" dirty="0" smtClean="0"/>
              <a:t>, </a:t>
            </a:r>
            <a:r>
              <a:rPr lang="en-US" sz="2600" dirty="0" smtClean="0"/>
              <a:t>Ulfat</a:t>
            </a:r>
            <a:r>
              <a:rPr lang="en-US" sz="2600" dirty="0" smtClean="0"/>
              <a:t> </a:t>
            </a:r>
            <a:r>
              <a:rPr lang="en-US" sz="2600" dirty="0" smtClean="0"/>
              <a:t>Shaikh</a:t>
            </a:r>
            <a:r>
              <a:rPr lang="en-US" sz="2600" dirty="0" smtClean="0"/>
              <a:t>, M.D.</a:t>
            </a:r>
            <a:r>
              <a:rPr lang="en-US" sz="2600" baseline="30000" dirty="0" smtClean="0"/>
              <a:t>3</a:t>
            </a:r>
            <a:r>
              <a:rPr lang="en-US" sz="2600" dirty="0" smtClean="0"/>
              <a:t>, </a:t>
            </a:r>
            <a:r>
              <a:rPr lang="en-US" sz="2600" dirty="0" smtClean="0"/>
              <a:t>Satyan</a:t>
            </a:r>
            <a:r>
              <a:rPr lang="en-US" sz="2600" dirty="0" smtClean="0"/>
              <a:t> </a:t>
            </a:r>
            <a:r>
              <a:rPr lang="en-US" sz="2600" dirty="0" smtClean="0"/>
              <a:t>Lakshminrusimha</a:t>
            </a:r>
            <a:r>
              <a:rPr lang="en-US" sz="2600" dirty="0" smtClean="0"/>
              <a:t>, M.D.</a:t>
            </a:r>
            <a:r>
              <a:rPr lang="en-US" sz="2600" baseline="30000" dirty="0" smtClean="0"/>
              <a:t>3</a:t>
            </a:r>
            <a:endParaRPr lang="en-US" sz="2600" dirty="0"/>
          </a:p>
        </p:txBody>
      </p:sp>
      <p:sp>
        <p:nvSpPr>
          <p:cNvPr id="51" name="Text Placeholder 50"/>
          <p:cNvSpPr>
            <a:spLocks noGrp="1"/>
          </p:cNvSpPr>
          <p:nvPr>
            <p:ph type="body" sz="quarter" idx="184"/>
          </p:nvPr>
        </p:nvSpPr>
        <p:spPr>
          <a:xfrm>
            <a:off x="3662362" y="1739115"/>
            <a:ext cx="20107276" cy="634555"/>
          </a:xfrm>
        </p:spPr>
        <p:txBody>
          <a:bodyPr>
            <a:normAutofit/>
          </a:bodyPr>
          <a:lstStyle/>
          <a:p>
            <a:r>
              <a:rPr lang="en-US" sz="1800" baseline="30000" dirty="0" smtClean="0"/>
              <a:t>1</a:t>
            </a:r>
            <a:r>
              <a:rPr lang="en-US" sz="1800" dirty="0" smtClean="0"/>
              <a:t> Universit</a:t>
            </a:r>
            <a:r>
              <a:rPr lang="en-US" sz="1800" dirty="0" smtClean="0"/>
              <a:t>y of California </a:t>
            </a:r>
            <a:r>
              <a:rPr lang="en-US" sz="1800" dirty="0" smtClean="0"/>
              <a:t>Davis, School of Medicine, </a:t>
            </a:r>
            <a:r>
              <a:rPr lang="en-US" sz="1800" baseline="30000" dirty="0" smtClean="0"/>
              <a:t>2 </a:t>
            </a:r>
            <a:r>
              <a:rPr lang="en-US" sz="1800" dirty="0" smtClean="0"/>
              <a:t>San Diego Children’s Discovery Museum, </a:t>
            </a:r>
            <a:r>
              <a:rPr lang="en-US" sz="1800" baseline="30000" dirty="0" smtClean="0"/>
              <a:t>3 </a:t>
            </a:r>
            <a:r>
              <a:rPr lang="en-US" sz="1800" dirty="0" smtClean="0"/>
              <a:t>Department of Pediatrics, University of California Davis, School of Medicine</a:t>
            </a:r>
            <a:endParaRPr lang="en-US" sz="1800" dirty="0"/>
          </a:p>
        </p:txBody>
      </p:sp>
      <p:sp>
        <p:nvSpPr>
          <p:cNvPr id="52" name="Text Placeholder 51"/>
          <p:cNvSpPr>
            <a:spLocks noGrp="1"/>
          </p:cNvSpPr>
          <p:nvPr>
            <p:ph type="body" sz="quarter" idx="185"/>
          </p:nvPr>
        </p:nvSpPr>
        <p:spPr>
          <a:xfrm>
            <a:off x="3662362" y="106954"/>
            <a:ext cx="20107276" cy="834414"/>
          </a:xfrm>
        </p:spPr>
        <p:txBody>
          <a:bodyPr>
            <a:noAutofit/>
          </a:bodyPr>
          <a:lstStyle/>
          <a:p>
            <a:r>
              <a:rPr lang="en-US" sz="3200" dirty="0" smtClean="0"/>
              <a:t>Effects of A Novel Educational Outreach Intervention on Science Interest and Understanding among 8</a:t>
            </a:r>
            <a:r>
              <a:rPr lang="en-US" sz="3200" baseline="30000" dirty="0" smtClean="0"/>
              <a:t>th</a:t>
            </a:r>
            <a:r>
              <a:rPr lang="en-US" sz="3200" dirty="0" smtClean="0"/>
              <a:t> grade students in Sacramento: Promising Excitement in science through Art, Rhymes and Learning (PEARL)</a:t>
            </a:r>
            <a:endParaRPr lang="en-US" sz="3200" dirty="0"/>
          </a:p>
        </p:txBody>
      </p:sp>
      <p:sp>
        <p:nvSpPr>
          <p:cNvPr id="53" name="Text Placeholder 52"/>
          <p:cNvSpPr>
            <a:spLocks noGrp="1"/>
          </p:cNvSpPr>
          <p:nvPr>
            <p:ph type="body" sz="quarter" idx="186"/>
          </p:nvPr>
        </p:nvSpPr>
        <p:spPr>
          <a:xfrm>
            <a:off x="20555582" y="3404160"/>
            <a:ext cx="6304917" cy="4418780"/>
          </a:xfrm>
        </p:spPr>
        <p:txBody>
          <a:bodyPr/>
          <a:lstStyle/>
          <a:p>
            <a:r>
              <a:rPr lang="en-US" sz="1800" dirty="0"/>
              <a:t>T</a:t>
            </a:r>
            <a:r>
              <a:rPr lang="en-US" sz="1800" dirty="0" smtClean="0"/>
              <a:t>his science educational outreach intervention is an effective method to augment classroom learning and stimulate interest in the science fields. Our results suggest students felt supported and encouraged in their science learning through this intervention, given the 2% change in perceived support. However the intervention does not significantly change, in either direction, students’ interest, enjoyment and intent to pursue further science. Additionally we see that students are able to retain information effectively from the multiple learning modalities presented (rhyming poem, bolded terms, visual illustrations), indicating it serves an effective didactic purpose. Given the large sample size, equal representation of genders, and ethnically diverse population, these results may be applicable to the general student population, bypassing the limitation of single school participation thus far. </a:t>
            </a:r>
          </a:p>
        </p:txBody>
      </p:sp>
      <p:sp>
        <p:nvSpPr>
          <p:cNvPr id="54" name="Text Placeholder 53"/>
          <p:cNvSpPr>
            <a:spLocks noGrp="1"/>
          </p:cNvSpPr>
          <p:nvPr>
            <p:ph type="body" sz="quarter" idx="187"/>
          </p:nvPr>
        </p:nvSpPr>
        <p:spPr>
          <a:xfrm>
            <a:off x="20544055" y="11996563"/>
            <a:ext cx="6279386" cy="1599545"/>
          </a:xfrm>
        </p:spPr>
        <p:txBody>
          <a:bodyPr/>
          <a:lstStyle/>
          <a:p>
            <a:r>
              <a:rPr lang="en-US" dirty="0" smtClean="0"/>
              <a:t>The </a:t>
            </a:r>
            <a:r>
              <a:rPr lang="en-US" dirty="0"/>
              <a:t>authors would like to thank the UC Davis School of Medicine Alpha Omega Alpha chapter for supporting this project, as well as their mentors Dr. </a:t>
            </a:r>
            <a:r>
              <a:rPr lang="en-US" dirty="0"/>
              <a:t>Ulfat</a:t>
            </a:r>
            <a:r>
              <a:rPr lang="en-US" dirty="0"/>
              <a:t> </a:t>
            </a:r>
            <a:r>
              <a:rPr lang="en-US" dirty="0"/>
              <a:t>Shaikh</a:t>
            </a:r>
            <a:r>
              <a:rPr lang="en-US" dirty="0"/>
              <a:t>, Dr. </a:t>
            </a:r>
            <a:r>
              <a:rPr lang="en-US" dirty="0"/>
              <a:t>Satyan</a:t>
            </a:r>
            <a:r>
              <a:rPr lang="en-US" dirty="0"/>
              <a:t> </a:t>
            </a:r>
            <a:r>
              <a:rPr lang="en-US" dirty="0"/>
              <a:t>Lakshminrusimha</a:t>
            </a:r>
            <a:r>
              <a:rPr lang="en-US" dirty="0"/>
              <a:t> and Dr. Jennifer Plant. The authors are grateful to the teachers and students from California schools that participated in this learning activity. </a:t>
            </a:r>
          </a:p>
          <a:p>
            <a:endParaRPr lang="en-US" dirty="0"/>
          </a:p>
        </p:txBody>
      </p:sp>
      <p:sp>
        <p:nvSpPr>
          <p:cNvPr id="57" name="Text Placeholder 12"/>
          <p:cNvSpPr txBox="1">
            <a:spLocks/>
          </p:cNvSpPr>
          <p:nvPr/>
        </p:nvSpPr>
        <p:spPr>
          <a:xfrm>
            <a:off x="20559390" y="11568571"/>
            <a:ext cx="6279386" cy="474850"/>
          </a:xfrm>
          <a:prstGeom prst="rect">
            <a:avLst/>
          </a:prstGeom>
          <a:solidFill>
            <a:srgbClr val="002855"/>
          </a:solidFill>
        </p:spPr>
        <p:txBody>
          <a:bodyPr wrap="square"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z="2400" dirty="0" smtClean="0"/>
              <a:t>ACKNOWLEDGEMENTS</a:t>
            </a:r>
            <a:endParaRPr lang="en-US" sz="2400" dirty="0"/>
          </a:p>
        </p:txBody>
      </p:sp>
      <p:sp>
        <p:nvSpPr>
          <p:cNvPr id="56" name="Text Placeholder 53"/>
          <p:cNvSpPr txBox="1">
            <a:spLocks/>
          </p:cNvSpPr>
          <p:nvPr/>
        </p:nvSpPr>
        <p:spPr>
          <a:xfrm>
            <a:off x="20581113" y="13697459"/>
            <a:ext cx="6426985" cy="2664452"/>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kern="1200" baseline="0">
                <a:solidFill>
                  <a:schemeClr val="tx1"/>
                </a:solidFill>
                <a:latin typeface="+mn-lt"/>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z="1200" dirty="0" smtClean="0"/>
              <a:t>Flesch</a:t>
            </a:r>
            <a:r>
              <a:rPr lang="en-US" sz="1200" dirty="0" smtClean="0"/>
              <a:t> </a:t>
            </a:r>
            <a:r>
              <a:rPr lang="en-US" sz="1200" dirty="0"/>
              <a:t>R. A new readability yardstick. </a:t>
            </a:r>
            <a:r>
              <a:rPr lang="en-US" sz="1200" i="1" dirty="0"/>
              <a:t>J </a:t>
            </a:r>
            <a:r>
              <a:rPr lang="en-US" sz="1200" i="1" dirty="0"/>
              <a:t>Appl</a:t>
            </a:r>
            <a:r>
              <a:rPr lang="en-US" sz="1200" i="1" dirty="0"/>
              <a:t> Psych. </a:t>
            </a:r>
            <a:r>
              <a:rPr lang="en-US" sz="1200" dirty="0"/>
              <a:t>(1948). </a:t>
            </a:r>
            <a:r>
              <a:rPr lang="en-US" sz="1200" b="1" dirty="0"/>
              <a:t>32:</a:t>
            </a:r>
            <a:r>
              <a:rPr lang="en-US" sz="1200" dirty="0"/>
              <a:t>221-233. </a:t>
            </a:r>
            <a:r>
              <a:rPr lang="en-US" sz="1200" u="sng" dirty="0">
                <a:hlinkClick r:id="rId7" tooltip="Digital object identifier"/>
              </a:rPr>
              <a:t>doi</a:t>
            </a:r>
            <a:r>
              <a:rPr lang="en-US" sz="1200" i="1" dirty="0"/>
              <a:t>:</a:t>
            </a:r>
            <a:r>
              <a:rPr lang="en-US" sz="1200" u="sng" dirty="0">
                <a:hlinkClick r:id="rId8"/>
              </a:rPr>
              <a:t>10.1037/h0057532</a:t>
            </a:r>
            <a:r>
              <a:rPr lang="en-US" sz="1200" i="1" dirty="0"/>
              <a:t>.</a:t>
            </a:r>
            <a:endParaRPr lang="en-US" sz="1200" dirty="0"/>
          </a:p>
          <a:p>
            <a:r>
              <a:rPr lang="en-US" sz="1200" dirty="0" smtClean="0"/>
              <a:t>Hyde </a:t>
            </a:r>
            <a:r>
              <a:rPr lang="en-US" sz="1200" dirty="0"/>
              <a:t>JS. Mertz JE. Gender, culture and mathematics performance. </a:t>
            </a:r>
            <a:r>
              <a:rPr lang="en-US" sz="1200" i="1" dirty="0"/>
              <a:t>PNAS. </a:t>
            </a:r>
            <a:r>
              <a:rPr lang="en-US" sz="1200" dirty="0"/>
              <a:t>(2009) 106</a:t>
            </a:r>
            <a:r>
              <a:rPr lang="en-US" sz="1200" b="1" dirty="0"/>
              <a:t>(22)</a:t>
            </a:r>
            <a:r>
              <a:rPr lang="en-US" sz="1200" dirty="0"/>
              <a:t>: 8801-8807.</a:t>
            </a:r>
          </a:p>
          <a:p>
            <a:r>
              <a:rPr lang="en-US" sz="1200" dirty="0" smtClean="0"/>
              <a:t>Litzler</a:t>
            </a:r>
            <a:r>
              <a:rPr lang="en-US" sz="1200" dirty="0" smtClean="0"/>
              <a:t> </a:t>
            </a:r>
            <a:r>
              <a:rPr lang="en-US" sz="1200" dirty="0"/>
              <a:t>E., Samuelson C., </a:t>
            </a:r>
            <a:r>
              <a:rPr lang="en-US" sz="1200" dirty="0"/>
              <a:t>Lorah</a:t>
            </a:r>
            <a:r>
              <a:rPr lang="en-US" sz="1200" dirty="0"/>
              <a:t> J. Breaking it down: Engineering student STEM confidence at the intersection of race/ethnicity and gender. </a:t>
            </a:r>
            <a:r>
              <a:rPr lang="en-US" sz="1200" i="1" dirty="0"/>
              <a:t>Research in Higher Education.</a:t>
            </a:r>
            <a:r>
              <a:rPr lang="en-US" sz="1200" dirty="0"/>
              <a:t> (2014). </a:t>
            </a:r>
            <a:r>
              <a:rPr lang="en-US" sz="1200" b="1" dirty="0"/>
              <a:t>55:</a:t>
            </a:r>
            <a:r>
              <a:rPr lang="en-US" sz="1200" dirty="0"/>
              <a:t> 810-832.</a:t>
            </a:r>
          </a:p>
          <a:p>
            <a:r>
              <a:rPr lang="en-US" sz="1200" dirty="0" smtClean="0"/>
              <a:t>Malcom</a:t>
            </a:r>
            <a:r>
              <a:rPr lang="en-US" sz="1200" dirty="0"/>
              <a:t>, S., </a:t>
            </a:r>
            <a:r>
              <a:rPr lang="en-US" sz="1200" dirty="0"/>
              <a:t>Feder</a:t>
            </a:r>
            <a:r>
              <a:rPr lang="en-US" sz="1200" dirty="0"/>
              <a:t> M. Barriers and Opportunities for 2-Year and 4-Year STEM Degrees: Systemic Change to Support Students’ Diverse Pathways. </a:t>
            </a:r>
            <a:r>
              <a:rPr lang="en-US" sz="1200" i="1" dirty="0"/>
              <a:t>The Culture of Undergraduate STEM Education.</a:t>
            </a:r>
            <a:r>
              <a:rPr lang="en-US" sz="1200" dirty="0"/>
              <a:t> Washington DC: National Academies Press. (2016)</a:t>
            </a:r>
            <a:r>
              <a:rPr lang="en-US" sz="1200" dirty="0" smtClean="0"/>
              <a:t>.</a:t>
            </a:r>
            <a:r>
              <a:rPr lang="en-US" sz="1200" u="sng" dirty="0" smtClean="0">
                <a:hlinkClick r:id="rId9"/>
              </a:rPr>
              <a:t>http</a:t>
            </a:r>
            <a:r>
              <a:rPr lang="en-US" sz="1200" u="sng" dirty="0">
                <a:hlinkClick r:id="rId9"/>
              </a:rPr>
              <a:t>://www.ncbi.nlm.nih.gov/books/NBK368176</a:t>
            </a:r>
            <a:r>
              <a:rPr lang="en-US" sz="1200" u="sng" dirty="0" smtClean="0">
                <a:hlinkClick r:id="rId9"/>
              </a:rPr>
              <a:t>/</a:t>
            </a:r>
            <a:r>
              <a:rPr lang="en-US" sz="1200" u="sng" dirty="0" smtClean="0"/>
              <a:t/>
            </a:r>
            <a:br>
              <a:rPr lang="en-US" sz="1200" u="sng" dirty="0" smtClean="0"/>
            </a:br>
            <a:r>
              <a:rPr lang="en-US" sz="1200" dirty="0" smtClean="0"/>
              <a:t>CA Department of Education </a:t>
            </a:r>
            <a:r>
              <a:rPr lang="en-US" sz="1200" dirty="0">
                <a:hlinkClick r:id="rId10"/>
              </a:rPr>
              <a:t>https://www.cde.ca.gov/pd/ca/sc/</a:t>
            </a:r>
            <a:r>
              <a:rPr lang="en-US" sz="1200" dirty="0" smtClean="0">
                <a:hlinkClick r:id="rId10"/>
              </a:rPr>
              <a:t>ngssstandards.asp</a:t>
            </a:r>
            <a:endParaRPr lang="en-US" sz="1200" dirty="0" smtClean="0"/>
          </a:p>
          <a:p>
            <a:endParaRPr lang="en-US" sz="1200" dirty="0"/>
          </a:p>
          <a:p>
            <a:endParaRPr lang="en-US" sz="1200" dirty="0"/>
          </a:p>
        </p:txBody>
      </p:sp>
      <p:sp>
        <p:nvSpPr>
          <p:cNvPr id="4" name="TextBox 3"/>
          <p:cNvSpPr txBox="1"/>
          <p:nvPr/>
        </p:nvSpPr>
        <p:spPr>
          <a:xfrm>
            <a:off x="1921268" y="13768629"/>
            <a:ext cx="2775119" cy="338554"/>
          </a:xfrm>
          <a:prstGeom prst="rect">
            <a:avLst/>
          </a:prstGeom>
          <a:noFill/>
        </p:spPr>
        <p:txBody>
          <a:bodyPr wrap="none" rtlCol="0">
            <a:spAutoFit/>
          </a:bodyPr>
          <a:lstStyle/>
          <a:p>
            <a:r>
              <a:rPr lang="en-US" sz="1600" b="1" dirty="0" smtClean="0"/>
              <a:t>Figure 1: </a:t>
            </a:r>
            <a:r>
              <a:rPr lang="en-US" sz="1600" dirty="0" smtClean="0"/>
              <a:t>Experiment Overview</a:t>
            </a:r>
            <a:endParaRPr lang="en-US" sz="1600" dirty="0"/>
          </a:p>
        </p:txBody>
      </p:sp>
      <p:sp>
        <p:nvSpPr>
          <p:cNvPr id="62" name="Text Placeholder 7"/>
          <p:cNvSpPr>
            <a:spLocks noGrp="1"/>
          </p:cNvSpPr>
          <p:nvPr>
            <p:ph type="body" sz="quarter" idx="23"/>
          </p:nvPr>
        </p:nvSpPr>
        <p:spPr>
          <a:xfrm>
            <a:off x="11901936" y="7478079"/>
            <a:ext cx="6286500" cy="540794"/>
          </a:xfrm>
        </p:spPr>
        <p:txBody>
          <a:bodyPr/>
          <a:lstStyle/>
          <a:p>
            <a:r>
              <a:rPr lang="en-US" sz="1800" b="1" dirty="0" smtClean="0"/>
              <a:t>A. Results - </a:t>
            </a:r>
            <a:r>
              <a:rPr lang="en-US" sz="1800" dirty="0" smtClean="0"/>
              <a:t>Participant Demographics</a:t>
            </a:r>
            <a:endParaRPr lang="en-US" sz="1800" dirty="0"/>
          </a:p>
        </p:txBody>
      </p:sp>
      <p:sp>
        <p:nvSpPr>
          <p:cNvPr id="64" name="Text Placeholder 63"/>
          <p:cNvSpPr>
            <a:spLocks noGrp="1"/>
          </p:cNvSpPr>
          <p:nvPr>
            <p:ph type="body" sz="quarter" idx="23"/>
          </p:nvPr>
        </p:nvSpPr>
        <p:spPr>
          <a:xfrm>
            <a:off x="7295337" y="3668454"/>
            <a:ext cx="6569222" cy="2756786"/>
          </a:xfrm>
        </p:spPr>
        <p:txBody>
          <a:bodyPr/>
          <a:lstStyle/>
          <a:p>
            <a:r>
              <a:rPr lang="en-US" sz="1800" dirty="0" smtClean="0"/>
              <a:t>Poem content  was consistent with the California Department of Education “Next Generation Science Standards for California Public Schools” (Standards MS-LS1-2,3,4,5 and MS-LS3-2, and MS-LS4-5). These concepts involved Inheritance, Biological diversity, Molecular and Organismal Structure and Processes. The </a:t>
            </a:r>
            <a:r>
              <a:rPr lang="en-US" sz="1800" dirty="0" smtClean="0"/>
              <a:t>Flesch</a:t>
            </a:r>
            <a:r>
              <a:rPr lang="en-US" sz="1800" dirty="0" smtClean="0"/>
              <a:t>-Kinkaid Score of the completed poem was found to be 8.7. The illustrations (</a:t>
            </a:r>
            <a:r>
              <a:rPr lang="en-US" sz="1800" b="1" dirty="0" smtClean="0"/>
              <a:t>Fig. 2)</a:t>
            </a:r>
            <a:r>
              <a:rPr lang="en-US" sz="1800" dirty="0" smtClean="0"/>
              <a:t> reflected the educational content in cartoon form, and augmented the material for visual learning and reinforcement for effective recall and retention.  </a:t>
            </a:r>
          </a:p>
        </p:txBody>
      </p:sp>
      <p:sp>
        <p:nvSpPr>
          <p:cNvPr id="66" name="TextBox 65"/>
          <p:cNvSpPr txBox="1"/>
          <p:nvPr/>
        </p:nvSpPr>
        <p:spPr>
          <a:xfrm>
            <a:off x="7442850" y="9233247"/>
            <a:ext cx="4122943" cy="338554"/>
          </a:xfrm>
          <a:prstGeom prst="rect">
            <a:avLst/>
          </a:prstGeom>
          <a:noFill/>
        </p:spPr>
        <p:txBody>
          <a:bodyPr wrap="none" rtlCol="0">
            <a:spAutoFit/>
          </a:bodyPr>
          <a:lstStyle/>
          <a:p>
            <a:r>
              <a:rPr lang="en-US" sz="1600" b="1" dirty="0" smtClean="0"/>
              <a:t>Figure 3</a:t>
            </a:r>
            <a:r>
              <a:rPr lang="en-US" sz="1600" dirty="0" smtClean="0"/>
              <a:t>: Participant Demographics - Ethnicities</a:t>
            </a:r>
            <a:endParaRPr lang="en-US" sz="1600" dirty="0"/>
          </a:p>
        </p:txBody>
      </p:sp>
      <p:sp>
        <p:nvSpPr>
          <p:cNvPr id="67" name="TextBox 66"/>
          <p:cNvSpPr txBox="1"/>
          <p:nvPr/>
        </p:nvSpPr>
        <p:spPr>
          <a:xfrm>
            <a:off x="12148285" y="7845330"/>
            <a:ext cx="7856288" cy="1754327"/>
          </a:xfrm>
          <a:prstGeom prst="rect">
            <a:avLst/>
          </a:prstGeom>
          <a:noFill/>
        </p:spPr>
        <p:txBody>
          <a:bodyPr wrap="square" rtlCol="0">
            <a:spAutoFit/>
          </a:bodyPr>
          <a:lstStyle/>
          <a:p>
            <a:pPr marL="342900" indent="-342900">
              <a:buFontTx/>
              <a:buChar char="-"/>
            </a:pPr>
            <a:r>
              <a:rPr lang="en-US" sz="1800" dirty="0" smtClean="0"/>
              <a:t>N </a:t>
            </a:r>
            <a:r>
              <a:rPr lang="en-US" sz="1800" dirty="0"/>
              <a:t>= </a:t>
            </a:r>
            <a:r>
              <a:rPr lang="en-US" sz="1800" dirty="0" smtClean="0"/>
              <a:t>126</a:t>
            </a:r>
          </a:p>
          <a:p>
            <a:pPr marL="342900" indent="-342900">
              <a:buFontTx/>
              <a:buChar char="-"/>
            </a:pPr>
            <a:r>
              <a:rPr lang="en-US" sz="1800" dirty="0" smtClean="0"/>
              <a:t>8</a:t>
            </a:r>
            <a:r>
              <a:rPr lang="en-US" sz="1800" baseline="30000" dirty="0" smtClean="0"/>
              <a:t>th</a:t>
            </a:r>
            <a:r>
              <a:rPr lang="en-US" sz="1800" dirty="0" smtClean="0"/>
              <a:t> Graders at </a:t>
            </a:r>
            <a:r>
              <a:rPr lang="en-US" sz="1800" dirty="0" smtClean="0"/>
              <a:t>Natomas</a:t>
            </a:r>
            <a:r>
              <a:rPr lang="en-US" sz="1800" dirty="0" smtClean="0"/>
              <a:t> Pacific Pathways Preparatory Middle School</a:t>
            </a:r>
          </a:p>
          <a:p>
            <a:pPr marL="342900" indent="-342900">
              <a:buFontTx/>
              <a:buChar char="-"/>
            </a:pPr>
            <a:r>
              <a:rPr lang="en-US" sz="1800" dirty="0" smtClean="0"/>
              <a:t>52% Female and 48% Male</a:t>
            </a:r>
          </a:p>
          <a:p>
            <a:pPr marL="342900" indent="-342900">
              <a:buFontTx/>
              <a:buChar char="-"/>
            </a:pPr>
            <a:r>
              <a:rPr lang="en-US" sz="1800" dirty="0" smtClean="0"/>
              <a:t>Ethnically </a:t>
            </a:r>
            <a:r>
              <a:rPr lang="en-US" sz="1800" dirty="0"/>
              <a:t>d</a:t>
            </a:r>
            <a:r>
              <a:rPr lang="en-US" sz="1800" dirty="0" smtClean="0"/>
              <a:t>iverse population (see </a:t>
            </a:r>
            <a:r>
              <a:rPr lang="en-US" sz="1800" b="1" dirty="0" smtClean="0"/>
              <a:t>Fig. 3</a:t>
            </a:r>
            <a:r>
              <a:rPr lang="en-US" sz="1800" dirty="0" smtClean="0"/>
              <a:t>)</a:t>
            </a:r>
            <a:endParaRPr lang="en-US" sz="1800" dirty="0"/>
          </a:p>
          <a:p>
            <a:r>
              <a:rPr lang="en-US" sz="1800" b="1" dirty="0" smtClean="0"/>
              <a:t>Overall: </a:t>
            </a:r>
            <a:r>
              <a:rPr lang="en-US" sz="1800" dirty="0" smtClean="0"/>
              <a:t>Participants were found to be large in number, high in racial/ethnic diversity</a:t>
            </a:r>
            <a:r>
              <a:rPr lang="en-US" sz="1800" dirty="0"/>
              <a:t> </a:t>
            </a:r>
            <a:r>
              <a:rPr lang="en-US" sz="1800" dirty="0" smtClean="0"/>
              <a:t>and equally representative of gender</a:t>
            </a:r>
          </a:p>
        </p:txBody>
      </p:sp>
      <p:sp>
        <p:nvSpPr>
          <p:cNvPr id="68" name="Text Placeholder 7"/>
          <p:cNvSpPr>
            <a:spLocks noGrp="1"/>
          </p:cNvSpPr>
          <p:nvPr>
            <p:ph type="body" sz="quarter" idx="23"/>
          </p:nvPr>
        </p:nvSpPr>
        <p:spPr>
          <a:xfrm>
            <a:off x="14885898" y="9560577"/>
            <a:ext cx="5712201" cy="540794"/>
          </a:xfrm>
        </p:spPr>
        <p:txBody>
          <a:bodyPr/>
          <a:lstStyle/>
          <a:p>
            <a:r>
              <a:rPr lang="en-US" sz="1800" b="1" dirty="0" smtClean="0"/>
              <a:t>B. Results </a:t>
            </a:r>
            <a:r>
              <a:rPr lang="en-US" sz="1800" dirty="0" smtClean="0"/>
              <a:t>– Pre and Post Changes </a:t>
            </a:r>
            <a:r>
              <a:rPr lang="en-US" sz="1800" b="1" dirty="0" smtClean="0"/>
              <a:t>(Fig. 5)</a:t>
            </a:r>
            <a:r>
              <a:rPr lang="en-US" sz="1800" dirty="0" smtClean="0"/>
              <a:t> </a:t>
            </a:r>
            <a:endParaRPr lang="en-US" sz="1800" dirty="0"/>
          </a:p>
        </p:txBody>
      </p:sp>
      <p:sp>
        <p:nvSpPr>
          <p:cNvPr id="77" name="TextBox 76"/>
          <p:cNvSpPr txBox="1"/>
          <p:nvPr/>
        </p:nvSpPr>
        <p:spPr>
          <a:xfrm>
            <a:off x="7505143" y="15304495"/>
            <a:ext cx="5433098" cy="338554"/>
          </a:xfrm>
          <a:prstGeom prst="rect">
            <a:avLst/>
          </a:prstGeom>
          <a:noFill/>
        </p:spPr>
        <p:txBody>
          <a:bodyPr wrap="none" rtlCol="0">
            <a:spAutoFit/>
          </a:bodyPr>
          <a:lstStyle/>
          <a:p>
            <a:r>
              <a:rPr lang="en-US" sz="1600" b="1" dirty="0" smtClean="0"/>
              <a:t>Figure 5: </a:t>
            </a:r>
            <a:r>
              <a:rPr lang="en-US" sz="1600" dirty="0" smtClean="0"/>
              <a:t>Percent changes in parameters following intervention</a:t>
            </a:r>
            <a:endParaRPr lang="en-US" sz="1600" dirty="0"/>
          </a:p>
        </p:txBody>
      </p:sp>
      <p:sp>
        <p:nvSpPr>
          <p:cNvPr id="69" name="TextBox 68"/>
          <p:cNvSpPr txBox="1"/>
          <p:nvPr/>
        </p:nvSpPr>
        <p:spPr>
          <a:xfrm>
            <a:off x="15736580" y="7123091"/>
            <a:ext cx="4526701" cy="338554"/>
          </a:xfrm>
          <a:prstGeom prst="rect">
            <a:avLst/>
          </a:prstGeom>
          <a:noFill/>
        </p:spPr>
        <p:txBody>
          <a:bodyPr wrap="square" rtlCol="0">
            <a:spAutoFit/>
          </a:bodyPr>
          <a:lstStyle/>
          <a:p>
            <a:r>
              <a:rPr lang="en-US" sz="1600" b="1" dirty="0" smtClean="0"/>
              <a:t>Figure 2</a:t>
            </a:r>
            <a:r>
              <a:rPr lang="en-US" sz="1600" dirty="0" smtClean="0"/>
              <a:t>: </a:t>
            </a:r>
            <a:r>
              <a:rPr lang="en-US" sz="1600" dirty="0" smtClean="0"/>
              <a:t>Example </a:t>
            </a:r>
            <a:r>
              <a:rPr lang="en-US" sz="1600" dirty="0" smtClean="0"/>
              <a:t>page with illustration from book</a:t>
            </a:r>
            <a:endParaRPr lang="en-US" sz="1600" dirty="0"/>
          </a:p>
        </p:txBody>
      </p:sp>
      <p:sp>
        <p:nvSpPr>
          <p:cNvPr id="70" name="Text Placeholder 63"/>
          <p:cNvSpPr>
            <a:spLocks noGrp="1"/>
          </p:cNvSpPr>
          <p:nvPr>
            <p:ph type="body" sz="quarter" idx="23"/>
          </p:nvPr>
        </p:nvSpPr>
        <p:spPr>
          <a:xfrm>
            <a:off x="14195427" y="12363834"/>
            <a:ext cx="5809145" cy="3310784"/>
          </a:xfrm>
        </p:spPr>
        <p:txBody>
          <a:bodyPr/>
          <a:lstStyle/>
          <a:p>
            <a:pPr marL="285750" indent="-285750">
              <a:buFontTx/>
              <a:buChar char="-"/>
            </a:pPr>
            <a:r>
              <a:rPr lang="en-US" sz="1800" dirty="0" smtClean="0"/>
              <a:t>57.6% students felt this was a good use of their time</a:t>
            </a:r>
          </a:p>
          <a:p>
            <a:pPr marL="285750" indent="-285750">
              <a:buFontTx/>
              <a:buChar char="-"/>
            </a:pPr>
            <a:r>
              <a:rPr lang="en-US" sz="1800" dirty="0" smtClean="0"/>
              <a:t>41% felt this activity affected learning and personal </a:t>
            </a:r>
            <a:r>
              <a:rPr lang="en-US" sz="1800" dirty="0" smtClean="0">
                <a:latin typeface="Calibri"/>
                <a:cs typeface="Calibri"/>
              </a:rPr>
              <a:t>growth (20.5% “other” and 38.5% “no”)</a:t>
            </a:r>
          </a:p>
          <a:p>
            <a:pPr marL="285750" indent="-285750">
              <a:buFontTx/>
              <a:buChar char="-"/>
            </a:pPr>
            <a:r>
              <a:rPr lang="en-US" sz="1800" dirty="0" smtClean="0">
                <a:latin typeface="Calibri"/>
                <a:cs typeface="Calibri"/>
              </a:rPr>
              <a:t>Prominent themes for useful/valuable aspects of project:</a:t>
            </a:r>
          </a:p>
          <a:p>
            <a:pPr marL="849043" lvl="1" indent="-285750">
              <a:buFontTx/>
              <a:buChar char="-"/>
            </a:pPr>
            <a:r>
              <a:rPr lang="en-US" sz="1800" dirty="0" smtClean="0">
                <a:latin typeface="Calibri"/>
                <a:cs typeface="Calibri"/>
              </a:rPr>
              <a:t>“learning” (45)</a:t>
            </a:r>
          </a:p>
          <a:p>
            <a:pPr marL="849043" lvl="1" indent="-285750">
              <a:buFontTx/>
              <a:buChar char="-"/>
            </a:pPr>
            <a:r>
              <a:rPr lang="en-US" sz="1800" dirty="0" smtClean="0">
                <a:latin typeface="Calibri"/>
                <a:cs typeface="Calibri"/>
              </a:rPr>
              <a:t>“illustrations and rhyming poem” (23)</a:t>
            </a:r>
          </a:p>
          <a:p>
            <a:pPr marL="849043" lvl="1" indent="-285750">
              <a:buFontTx/>
              <a:buChar char="-"/>
            </a:pPr>
            <a:r>
              <a:rPr lang="en-US" sz="1800" dirty="0" smtClean="0">
                <a:latin typeface="Calibri"/>
                <a:cs typeface="Calibri"/>
              </a:rPr>
              <a:t>“survey and review questions” (5)</a:t>
            </a:r>
          </a:p>
        </p:txBody>
      </p:sp>
      <p:pic>
        <p:nvPicPr>
          <p:cNvPr id="33" name="Picture Placeholder 32" descr="UnderstandingNew.png"/>
          <p:cNvPicPr>
            <a:picLocks noGrp="1" noChangeAspect="1"/>
          </p:cNvPicPr>
          <p:nvPr>
            <p:ph type="pic" sz="quarter" idx="130"/>
          </p:nvPr>
        </p:nvPicPr>
        <p:blipFill rotWithShape="1">
          <a:blip r:embed="rId11" cstate="print">
            <a:extLst>
              <a:ext uri="{28A0092B-C50C-407E-A947-70E740481C1C}">
                <a14:useLocalDpi xmlns:a14="http://schemas.microsoft.com/office/drawing/2010/main" val="0"/>
              </a:ext>
            </a:extLst>
          </a:blip>
          <a:srcRect l="3140" r="13405"/>
          <a:stretch/>
        </p:blipFill>
        <p:spPr>
          <a:xfrm>
            <a:off x="11279623" y="9710904"/>
            <a:ext cx="3602358" cy="2594105"/>
          </a:xfrm>
        </p:spPr>
      </p:pic>
      <p:sp>
        <p:nvSpPr>
          <p:cNvPr id="61" name="Text Placeholder 63"/>
          <p:cNvSpPr>
            <a:spLocks noGrp="1"/>
          </p:cNvSpPr>
          <p:nvPr>
            <p:ph type="body" sz="quarter" idx="23"/>
          </p:nvPr>
        </p:nvSpPr>
        <p:spPr>
          <a:xfrm>
            <a:off x="14881981" y="9943378"/>
            <a:ext cx="5311019" cy="2561607"/>
          </a:xfrm>
        </p:spPr>
        <p:txBody>
          <a:bodyPr/>
          <a:lstStyle/>
          <a:p>
            <a:pPr marL="285750" indent="-285750">
              <a:buFontTx/>
              <a:buChar char="-"/>
            </a:pPr>
            <a:r>
              <a:rPr lang="en-US" sz="1800" dirty="0" smtClean="0"/>
              <a:t>Slight increase in all categories (interest, intent, support, understanding) except enjoyment (0.14% decrease following intervention) </a:t>
            </a:r>
            <a:r>
              <a:rPr lang="en-US" sz="1800" b="1" dirty="0" smtClean="0"/>
              <a:t>(Fig. 4A)</a:t>
            </a:r>
            <a:endParaRPr lang="en-US" sz="1800" dirty="0" smtClean="0"/>
          </a:p>
          <a:p>
            <a:pPr marL="285750" indent="-285750">
              <a:buFontTx/>
              <a:buChar char="-"/>
            </a:pPr>
            <a:r>
              <a:rPr lang="en-US" sz="1800" dirty="0"/>
              <a:t>12.4% increase in </a:t>
            </a:r>
            <a:r>
              <a:rPr lang="en-US" sz="1800" dirty="0" smtClean="0"/>
              <a:t>understanding </a:t>
            </a:r>
            <a:r>
              <a:rPr lang="en-US" sz="1800" b="1" dirty="0" smtClean="0"/>
              <a:t>(Fig. 4B)</a:t>
            </a:r>
          </a:p>
          <a:p>
            <a:pPr marL="285750" indent="-285750">
              <a:buFontTx/>
              <a:buChar char="-"/>
            </a:pPr>
            <a:r>
              <a:rPr lang="en-US" sz="1800" dirty="0" smtClean="0"/>
              <a:t>2.2% increase in level of perceived support and encouragement in science learning following intervention</a:t>
            </a:r>
          </a:p>
        </p:txBody>
      </p:sp>
      <p:pic>
        <p:nvPicPr>
          <p:cNvPr id="26" name="Picture 25" descr="Slide3.jpg"/>
          <p:cNvPicPr>
            <a:picLocks noChangeAspect="1"/>
          </p:cNvPicPr>
          <p:nvPr/>
        </p:nvPicPr>
        <p:blipFill rotWithShape="1">
          <a:blip r:embed="rId12">
            <a:extLst>
              <a:ext uri="{28A0092B-C50C-407E-A947-70E740481C1C}">
                <a14:useLocalDpi xmlns:a14="http://schemas.microsoft.com/office/drawing/2010/main" val="0"/>
              </a:ext>
            </a:extLst>
          </a:blip>
          <a:srcRect l="2079" t="11955" r="2045" b="38591"/>
          <a:stretch/>
        </p:blipFill>
        <p:spPr>
          <a:xfrm>
            <a:off x="7505143" y="12814020"/>
            <a:ext cx="6537968" cy="2529304"/>
          </a:xfrm>
          <a:prstGeom prst="rect">
            <a:avLst/>
          </a:prstGeom>
        </p:spPr>
      </p:pic>
      <p:pic>
        <p:nvPicPr>
          <p:cNvPr id="29" name="Picture Placeholder 28" descr="Interest.png"/>
          <p:cNvPicPr>
            <a:picLocks noGrp="1" noChangeAspect="1"/>
          </p:cNvPicPr>
          <p:nvPr>
            <p:ph type="pic" sz="quarter" idx="128"/>
          </p:nvPr>
        </p:nvPicPr>
        <p:blipFill rotWithShape="1">
          <a:blip r:embed="rId13" cstate="print">
            <a:extLst>
              <a:ext uri="{28A0092B-C50C-407E-A947-70E740481C1C}">
                <a14:useLocalDpi xmlns:a14="http://schemas.microsoft.com/office/drawing/2010/main" val="0"/>
              </a:ext>
            </a:extLst>
          </a:blip>
          <a:srcRect l="3081" r="13119"/>
          <a:stretch/>
        </p:blipFill>
        <p:spPr>
          <a:xfrm>
            <a:off x="7486466" y="9710904"/>
            <a:ext cx="3579791" cy="2570474"/>
          </a:xfrm>
        </p:spPr>
      </p:pic>
      <p:sp>
        <p:nvSpPr>
          <p:cNvPr id="71" name="TextBox 70"/>
          <p:cNvSpPr txBox="1"/>
          <p:nvPr/>
        </p:nvSpPr>
        <p:spPr>
          <a:xfrm>
            <a:off x="7393771" y="12240845"/>
            <a:ext cx="6889496" cy="523220"/>
          </a:xfrm>
          <a:prstGeom prst="rect">
            <a:avLst/>
          </a:prstGeom>
          <a:noFill/>
        </p:spPr>
        <p:txBody>
          <a:bodyPr wrap="square" rtlCol="0">
            <a:spAutoFit/>
          </a:bodyPr>
          <a:lstStyle/>
          <a:p>
            <a:r>
              <a:rPr lang="en-US" sz="1400" b="1" dirty="0" smtClean="0"/>
              <a:t>Figure 4A, B</a:t>
            </a:r>
            <a:r>
              <a:rPr lang="en-US" sz="1400" dirty="0" smtClean="0"/>
              <a:t>: Changes in interest parameters (A) and science understanding (B) following intervention</a:t>
            </a:r>
            <a:endParaRPr lang="en-US" sz="1400" dirty="0"/>
          </a:p>
        </p:txBody>
      </p:sp>
      <p:sp>
        <p:nvSpPr>
          <p:cNvPr id="72" name="TextBox 71"/>
          <p:cNvSpPr txBox="1"/>
          <p:nvPr/>
        </p:nvSpPr>
        <p:spPr>
          <a:xfrm>
            <a:off x="7432422" y="11966870"/>
            <a:ext cx="303388" cy="338554"/>
          </a:xfrm>
          <a:prstGeom prst="rect">
            <a:avLst/>
          </a:prstGeom>
          <a:noFill/>
        </p:spPr>
        <p:txBody>
          <a:bodyPr wrap="none" rtlCol="0">
            <a:spAutoFit/>
          </a:bodyPr>
          <a:lstStyle/>
          <a:p>
            <a:r>
              <a:rPr lang="en-US" sz="1600" dirty="0" smtClean="0"/>
              <a:t>A</a:t>
            </a:r>
            <a:endParaRPr lang="en-US" sz="1600" dirty="0"/>
          </a:p>
        </p:txBody>
      </p:sp>
      <p:sp>
        <p:nvSpPr>
          <p:cNvPr id="73" name="TextBox 72"/>
          <p:cNvSpPr txBox="1"/>
          <p:nvPr/>
        </p:nvSpPr>
        <p:spPr>
          <a:xfrm>
            <a:off x="11266112" y="11979967"/>
            <a:ext cx="299681" cy="338554"/>
          </a:xfrm>
          <a:prstGeom prst="rect">
            <a:avLst/>
          </a:prstGeom>
          <a:noFill/>
        </p:spPr>
        <p:txBody>
          <a:bodyPr wrap="none" rtlCol="0">
            <a:spAutoFit/>
          </a:bodyPr>
          <a:lstStyle/>
          <a:p>
            <a:r>
              <a:rPr lang="en-US" sz="1600" dirty="0"/>
              <a:t>B</a:t>
            </a:r>
          </a:p>
        </p:txBody>
      </p:sp>
      <p:pic>
        <p:nvPicPr>
          <p:cNvPr id="27" name="Picture 26" descr="Ethnicities.png"/>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471498" y="6618238"/>
            <a:ext cx="4430933" cy="2664490"/>
          </a:xfrm>
          <a:prstGeom prst="rect">
            <a:avLst/>
          </a:prstGeom>
          <a:ln w="3175" cmpd="sng">
            <a:solidFill>
              <a:schemeClr val="tx1"/>
            </a:solidFill>
          </a:ln>
        </p:spPr>
      </p:pic>
      <p:sp>
        <p:nvSpPr>
          <p:cNvPr id="28" name="Picture Placeholder 27"/>
          <p:cNvSpPr>
            <a:spLocks noGrp="1"/>
          </p:cNvSpPr>
          <p:nvPr>
            <p:ph type="pic" sz="quarter" idx="129"/>
          </p:nvPr>
        </p:nvSpPr>
        <p:spPr/>
      </p:sp>
      <p:sp>
        <p:nvSpPr>
          <p:cNvPr id="31" name="Picture Placeholder 30"/>
          <p:cNvSpPr>
            <a:spLocks noGrp="1"/>
          </p:cNvSpPr>
          <p:nvPr>
            <p:ph type="pic" sz="quarter" idx="127"/>
          </p:nvPr>
        </p:nvSpPr>
        <p:spPr/>
      </p:sp>
    </p:spTree>
    <p:extLst>
      <p:ext uri="{BB962C8B-B14F-4D97-AF65-F5344CB8AC3E}">
        <p14:creationId xmlns:p14="http://schemas.microsoft.com/office/powerpoint/2010/main" val="91323945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1622</TotalTime>
  <Words>1099</Words>
  <Application>Microsoft Macintosh PowerPoint</Application>
  <PresentationFormat>Custom</PresentationFormat>
  <Paragraphs>61</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Aditi Trivedi</cp:lastModifiedBy>
  <cp:revision>155</cp:revision>
  <dcterms:created xsi:type="dcterms:W3CDTF">2012-02-06T18:46:22Z</dcterms:created>
  <dcterms:modified xsi:type="dcterms:W3CDTF">2018-02-21T06:42:30Z</dcterms:modified>
</cp:coreProperties>
</file>