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7" r:id="rId2"/>
    <p:sldMasterId id="2147483653" r:id="rId3"/>
  </p:sldMasterIdLst>
  <p:notesMasterIdLst>
    <p:notesMasterId r:id="rId5"/>
  </p:notesMasterIdLst>
  <p:sldIdLst>
    <p:sldId id="260" r:id="rId4"/>
  </p:sldIdLst>
  <p:sldSz cx="27432000" cy="16459200"/>
  <p:notesSz cx="6858000" cy="9144000"/>
  <p:defaultTextStyle>
    <a:defPPr>
      <a:defRPr lang="en-US"/>
    </a:defPPr>
    <a:lvl1pPr marL="0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53972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507943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761915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5015886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269858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523830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777801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10031773" algn="l" defTabSz="2507943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59">
          <p15:clr>
            <a:srgbClr val="A4A3A4"/>
          </p15:clr>
        </p15:guide>
        <p15:guide id="2" orient="horz" pos="144">
          <p15:clr>
            <a:srgbClr val="A4A3A4"/>
          </p15:clr>
        </p15:guide>
        <p15:guide id="3" orient="horz" pos="10080">
          <p15:clr>
            <a:srgbClr val="A4A3A4"/>
          </p15:clr>
        </p15:guide>
        <p15:guide id="4" orient="horz">
          <p15:clr>
            <a:srgbClr val="A4A3A4"/>
          </p15:clr>
        </p15:guide>
        <p15:guide id="5" pos="363">
          <p15:clr>
            <a:srgbClr val="A4A3A4"/>
          </p15:clr>
        </p15:guide>
        <p15:guide id="6" pos="1691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855"/>
    <a:srgbClr val="C99700"/>
    <a:srgbClr val="E3E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0000" autoAdjust="0"/>
    <p:restoredTop sz="94675" autoAdjust="0"/>
  </p:normalViewPr>
  <p:slideViewPr>
    <p:cSldViewPr snapToGrid="0" snapToObjects="1" showGuides="1">
      <p:cViewPr>
        <p:scale>
          <a:sx n="80" d="100"/>
          <a:sy n="80" d="100"/>
        </p:scale>
        <p:origin x="88" y="240"/>
      </p:cViewPr>
      <p:guideLst>
        <p:guide orient="horz" pos="1659"/>
        <p:guide orient="horz" pos="144"/>
        <p:guide orient="horz" pos="10080"/>
        <p:guide orient="horz"/>
        <p:guide pos="363"/>
        <p:guide pos="169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748078-9E6D-CE48-8728-0ABB55111B21}" type="doc">
      <dgm:prSet loTypeId="urn:microsoft.com/office/officeart/2005/8/layout/hProcess9" loCatId="" qsTypeId="urn:microsoft.com/office/officeart/2005/8/quickstyle/simple1" qsCatId="simple" csTypeId="urn:microsoft.com/office/officeart/2005/8/colors/accent5_3" csCatId="accent5" phldr="1"/>
      <dgm:spPr/>
    </dgm:pt>
    <dgm:pt modelId="{2C948A54-5C76-9A44-9A2A-68CCE7B460D4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US" sz="1600" dirty="0">
              <a:latin typeface="Georgia" panose="02040502050405020303" pitchFamily="18" charset="0"/>
            </a:rPr>
            <a:t>AJMP</a:t>
          </a:r>
        </a:p>
      </dgm:t>
    </dgm:pt>
    <dgm:pt modelId="{78234B55-CA9C-0246-BADB-E5D7A8E46A60}" type="parTrans" cxnId="{802C7641-58E2-1543-BBE0-A4291568D9FE}">
      <dgm:prSet/>
      <dgm:spPr/>
      <dgm:t>
        <a:bodyPr/>
        <a:lstStyle/>
        <a:p>
          <a:endParaRPr lang="en-US">
            <a:latin typeface="Georgia" panose="02040502050405020303" pitchFamily="18" charset="0"/>
          </a:endParaRPr>
        </a:p>
      </dgm:t>
    </dgm:pt>
    <dgm:pt modelId="{A3B1C3B6-7274-2342-9790-84F1AA18FCFE}" type="sibTrans" cxnId="{802C7641-58E2-1543-BBE0-A4291568D9FE}">
      <dgm:prSet/>
      <dgm:spPr/>
      <dgm:t>
        <a:bodyPr/>
        <a:lstStyle/>
        <a:p>
          <a:endParaRPr lang="en-US">
            <a:latin typeface="Georgia" panose="02040502050405020303" pitchFamily="18" charset="0"/>
          </a:endParaRPr>
        </a:p>
      </dgm:t>
    </dgm:pt>
    <dgm:pt modelId="{EE484932-788B-F24E-9160-B1317722C4F2}">
      <dgm:prSet phldrT="[Text]"/>
      <dgm:spPr/>
      <dgm:t>
        <a:bodyPr/>
        <a:lstStyle/>
        <a:p>
          <a:r>
            <a:rPr lang="en-US" dirty="0">
              <a:latin typeface="Georgia" panose="02040502050405020303" pitchFamily="18" charset="0"/>
            </a:rPr>
            <a:t>Mutations/changes</a:t>
          </a:r>
        </a:p>
      </dgm:t>
    </dgm:pt>
    <dgm:pt modelId="{E8407DCB-68B0-7F4E-A466-DCB9ECDB4384}" type="parTrans" cxnId="{25851CF0-5786-984B-9B24-E6BA0E095F02}">
      <dgm:prSet/>
      <dgm:spPr/>
      <dgm:t>
        <a:bodyPr/>
        <a:lstStyle/>
        <a:p>
          <a:endParaRPr lang="en-US">
            <a:latin typeface="Georgia" panose="02040502050405020303" pitchFamily="18" charset="0"/>
          </a:endParaRPr>
        </a:p>
      </dgm:t>
    </dgm:pt>
    <dgm:pt modelId="{600322E1-DB0B-6E49-850D-391A60A6BFA3}" type="sibTrans" cxnId="{25851CF0-5786-984B-9B24-E6BA0E095F02}">
      <dgm:prSet/>
      <dgm:spPr/>
      <dgm:t>
        <a:bodyPr/>
        <a:lstStyle/>
        <a:p>
          <a:endParaRPr lang="en-US">
            <a:latin typeface="Georgia" panose="02040502050405020303" pitchFamily="18" charset="0"/>
          </a:endParaRPr>
        </a:p>
      </dgm:t>
    </dgm:pt>
    <dgm:pt modelId="{9BE81C7A-674A-5A4A-9599-C14BE3778F25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sz="1600" dirty="0">
              <a:latin typeface="Georgia" panose="02040502050405020303" pitchFamily="18" charset="0"/>
            </a:rPr>
            <a:t>Melanoma</a:t>
          </a:r>
        </a:p>
      </dgm:t>
    </dgm:pt>
    <dgm:pt modelId="{79D4723A-1E3B-0B43-85DB-1BE6ACB579AF}" type="parTrans" cxnId="{E51C4EA5-118F-3445-986A-B0E7721F198D}">
      <dgm:prSet/>
      <dgm:spPr/>
      <dgm:t>
        <a:bodyPr/>
        <a:lstStyle/>
        <a:p>
          <a:endParaRPr lang="en-US">
            <a:latin typeface="Georgia" panose="02040502050405020303" pitchFamily="18" charset="0"/>
          </a:endParaRPr>
        </a:p>
      </dgm:t>
    </dgm:pt>
    <dgm:pt modelId="{B223E767-0F25-7146-9678-AB17FB0DF9C5}" type="sibTrans" cxnId="{E51C4EA5-118F-3445-986A-B0E7721F198D}">
      <dgm:prSet/>
      <dgm:spPr/>
      <dgm:t>
        <a:bodyPr/>
        <a:lstStyle/>
        <a:p>
          <a:endParaRPr lang="en-US">
            <a:latin typeface="Georgia" panose="02040502050405020303" pitchFamily="18" charset="0"/>
          </a:endParaRPr>
        </a:p>
      </dgm:t>
    </dgm:pt>
    <dgm:pt modelId="{003F10C9-710E-BF4B-BA6E-E5A1515CC7BE}" type="pres">
      <dgm:prSet presAssocID="{F1748078-9E6D-CE48-8728-0ABB55111B21}" presName="CompostProcess" presStyleCnt="0">
        <dgm:presLayoutVars>
          <dgm:dir/>
          <dgm:resizeHandles val="exact"/>
        </dgm:presLayoutVars>
      </dgm:prSet>
      <dgm:spPr/>
    </dgm:pt>
    <dgm:pt modelId="{19B2C6E9-0286-8944-A084-EFA4361F979D}" type="pres">
      <dgm:prSet presAssocID="{F1748078-9E6D-CE48-8728-0ABB55111B21}" presName="arrow" presStyleLbl="bgShp" presStyleIdx="0" presStyleCnt="1"/>
      <dgm:spPr/>
    </dgm:pt>
    <dgm:pt modelId="{04E6BDAE-5912-0B46-A0E3-9F54FE2D9DC1}" type="pres">
      <dgm:prSet presAssocID="{F1748078-9E6D-CE48-8728-0ABB55111B21}" presName="linearProcess" presStyleCnt="0"/>
      <dgm:spPr/>
    </dgm:pt>
    <dgm:pt modelId="{1E8B6EEF-D281-5F41-8CAD-40207DAC2414}" type="pres">
      <dgm:prSet presAssocID="{2C948A54-5C76-9A44-9A2A-68CCE7B460D4}" presName="textNode" presStyleLbl="node1" presStyleIdx="0" presStyleCnt="3">
        <dgm:presLayoutVars>
          <dgm:bulletEnabled val="1"/>
        </dgm:presLayoutVars>
      </dgm:prSet>
      <dgm:spPr/>
    </dgm:pt>
    <dgm:pt modelId="{9946D40D-B8DA-7242-AAA0-3DF66279EA13}" type="pres">
      <dgm:prSet presAssocID="{A3B1C3B6-7274-2342-9790-84F1AA18FCFE}" presName="sibTrans" presStyleCnt="0"/>
      <dgm:spPr/>
    </dgm:pt>
    <dgm:pt modelId="{57A7BCED-26D3-6640-8584-EF1B83917F8A}" type="pres">
      <dgm:prSet presAssocID="{EE484932-788B-F24E-9160-B1317722C4F2}" presName="textNode" presStyleLbl="node1" presStyleIdx="1" presStyleCnt="3">
        <dgm:presLayoutVars>
          <dgm:bulletEnabled val="1"/>
        </dgm:presLayoutVars>
      </dgm:prSet>
      <dgm:spPr/>
    </dgm:pt>
    <dgm:pt modelId="{8094F315-161D-EA42-94DD-6E63ADAC8106}" type="pres">
      <dgm:prSet presAssocID="{600322E1-DB0B-6E49-850D-391A60A6BFA3}" presName="sibTrans" presStyleCnt="0"/>
      <dgm:spPr/>
    </dgm:pt>
    <dgm:pt modelId="{165533D3-AEB8-CE4A-A532-EAB8CE50CE10}" type="pres">
      <dgm:prSet presAssocID="{9BE81C7A-674A-5A4A-9599-C14BE3778F25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7CE39006-3A8E-2849-8BF3-E7D74DABF718}" type="presOf" srcId="{F1748078-9E6D-CE48-8728-0ABB55111B21}" destId="{003F10C9-710E-BF4B-BA6E-E5A1515CC7BE}" srcOrd="0" destOrd="0" presId="urn:microsoft.com/office/officeart/2005/8/layout/hProcess9"/>
    <dgm:cxn modelId="{439A0F30-526E-3A44-806A-9491755367B2}" type="presOf" srcId="{EE484932-788B-F24E-9160-B1317722C4F2}" destId="{57A7BCED-26D3-6640-8584-EF1B83917F8A}" srcOrd="0" destOrd="0" presId="urn:microsoft.com/office/officeart/2005/8/layout/hProcess9"/>
    <dgm:cxn modelId="{802C7641-58E2-1543-BBE0-A4291568D9FE}" srcId="{F1748078-9E6D-CE48-8728-0ABB55111B21}" destId="{2C948A54-5C76-9A44-9A2A-68CCE7B460D4}" srcOrd="0" destOrd="0" parTransId="{78234B55-CA9C-0246-BADB-E5D7A8E46A60}" sibTransId="{A3B1C3B6-7274-2342-9790-84F1AA18FCFE}"/>
    <dgm:cxn modelId="{21E2F964-7665-884E-803D-2D7C0799D3F1}" type="presOf" srcId="{9BE81C7A-674A-5A4A-9599-C14BE3778F25}" destId="{165533D3-AEB8-CE4A-A532-EAB8CE50CE10}" srcOrd="0" destOrd="0" presId="urn:microsoft.com/office/officeart/2005/8/layout/hProcess9"/>
    <dgm:cxn modelId="{E51C4EA5-118F-3445-986A-B0E7721F198D}" srcId="{F1748078-9E6D-CE48-8728-0ABB55111B21}" destId="{9BE81C7A-674A-5A4A-9599-C14BE3778F25}" srcOrd="2" destOrd="0" parTransId="{79D4723A-1E3B-0B43-85DB-1BE6ACB579AF}" sibTransId="{B223E767-0F25-7146-9678-AB17FB0DF9C5}"/>
    <dgm:cxn modelId="{9D379ADE-F3DA-A345-86AA-CBCF0E6140AD}" type="presOf" srcId="{2C948A54-5C76-9A44-9A2A-68CCE7B460D4}" destId="{1E8B6EEF-D281-5F41-8CAD-40207DAC2414}" srcOrd="0" destOrd="0" presId="urn:microsoft.com/office/officeart/2005/8/layout/hProcess9"/>
    <dgm:cxn modelId="{25851CF0-5786-984B-9B24-E6BA0E095F02}" srcId="{F1748078-9E6D-CE48-8728-0ABB55111B21}" destId="{EE484932-788B-F24E-9160-B1317722C4F2}" srcOrd="1" destOrd="0" parTransId="{E8407DCB-68B0-7F4E-A466-DCB9ECDB4384}" sibTransId="{600322E1-DB0B-6E49-850D-391A60A6BFA3}"/>
    <dgm:cxn modelId="{BFAEBE1A-D9C5-1F4D-9194-055BE5456087}" type="presParOf" srcId="{003F10C9-710E-BF4B-BA6E-E5A1515CC7BE}" destId="{19B2C6E9-0286-8944-A084-EFA4361F979D}" srcOrd="0" destOrd="0" presId="urn:microsoft.com/office/officeart/2005/8/layout/hProcess9"/>
    <dgm:cxn modelId="{F9ABBBC7-C3F6-FD4F-B521-D51D609B95B8}" type="presParOf" srcId="{003F10C9-710E-BF4B-BA6E-E5A1515CC7BE}" destId="{04E6BDAE-5912-0B46-A0E3-9F54FE2D9DC1}" srcOrd="1" destOrd="0" presId="urn:microsoft.com/office/officeart/2005/8/layout/hProcess9"/>
    <dgm:cxn modelId="{0003D6DC-10D4-A443-A0BE-685FEF20490E}" type="presParOf" srcId="{04E6BDAE-5912-0B46-A0E3-9F54FE2D9DC1}" destId="{1E8B6EEF-D281-5F41-8CAD-40207DAC2414}" srcOrd="0" destOrd="0" presId="urn:microsoft.com/office/officeart/2005/8/layout/hProcess9"/>
    <dgm:cxn modelId="{1EA93602-4650-C24B-9EC7-A7588FA4BC7F}" type="presParOf" srcId="{04E6BDAE-5912-0B46-A0E3-9F54FE2D9DC1}" destId="{9946D40D-B8DA-7242-AAA0-3DF66279EA13}" srcOrd="1" destOrd="0" presId="urn:microsoft.com/office/officeart/2005/8/layout/hProcess9"/>
    <dgm:cxn modelId="{0DC1D452-697A-3146-9E99-7109202CE034}" type="presParOf" srcId="{04E6BDAE-5912-0B46-A0E3-9F54FE2D9DC1}" destId="{57A7BCED-26D3-6640-8584-EF1B83917F8A}" srcOrd="2" destOrd="0" presId="urn:microsoft.com/office/officeart/2005/8/layout/hProcess9"/>
    <dgm:cxn modelId="{644FC17D-A44F-054E-B5FC-4AF7824D6A67}" type="presParOf" srcId="{04E6BDAE-5912-0B46-A0E3-9F54FE2D9DC1}" destId="{8094F315-161D-EA42-94DD-6E63ADAC8106}" srcOrd="3" destOrd="0" presId="urn:microsoft.com/office/officeart/2005/8/layout/hProcess9"/>
    <dgm:cxn modelId="{13FBD264-16B4-B041-8D66-0721B5CF8663}" type="presParOf" srcId="{04E6BDAE-5912-0B46-A0E3-9F54FE2D9DC1}" destId="{165533D3-AEB8-CE4A-A532-EAB8CE50CE1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D5C948-B99C-0F44-A4EA-409E2F292C4B}" type="doc">
      <dgm:prSet loTypeId="urn:microsoft.com/office/officeart/2005/8/layout/cycle3" loCatId="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5E71867F-1707-6547-A0F5-97FF84C55076}">
      <dgm:prSet phldrT="[Text]"/>
      <dgm:spPr/>
      <dgm:t>
        <a:bodyPr/>
        <a:lstStyle/>
        <a:p>
          <a:r>
            <a:rPr lang="en-US" dirty="0"/>
            <a:t>5. Improved patient outcomes</a:t>
          </a:r>
        </a:p>
      </dgm:t>
    </dgm:pt>
    <dgm:pt modelId="{20DB7FA9-2815-3444-A735-0BD2CAF615B8}" type="parTrans" cxnId="{85C86EE8-4820-B240-91E6-0A601EADBDCC}">
      <dgm:prSet/>
      <dgm:spPr/>
      <dgm:t>
        <a:bodyPr/>
        <a:lstStyle/>
        <a:p>
          <a:endParaRPr lang="en-US"/>
        </a:p>
      </dgm:t>
    </dgm:pt>
    <dgm:pt modelId="{2686842E-95C6-DA45-AFCC-69BCACF2C4CD}" type="sibTrans" cxnId="{85C86EE8-4820-B240-91E6-0A601EADBDCC}">
      <dgm:prSet/>
      <dgm:spPr/>
      <dgm:t>
        <a:bodyPr/>
        <a:lstStyle/>
        <a:p>
          <a:endParaRPr lang="en-US"/>
        </a:p>
      </dgm:t>
    </dgm:pt>
    <dgm:pt modelId="{FF4909C6-027C-D748-8234-675BF07C6530}">
      <dgm:prSet phldrT="[Text]"/>
      <dgm:spPr/>
      <dgm:t>
        <a:bodyPr/>
        <a:lstStyle/>
        <a:p>
          <a:r>
            <a:rPr lang="en-US" dirty="0"/>
            <a:t>2. Identify molecular markers</a:t>
          </a:r>
        </a:p>
      </dgm:t>
    </dgm:pt>
    <dgm:pt modelId="{3FB9577F-2E35-0143-9CF6-A6758B4A6FB9}" type="parTrans" cxnId="{278F0908-4CF3-8044-B778-17AC8B8FDB16}">
      <dgm:prSet/>
      <dgm:spPr/>
      <dgm:t>
        <a:bodyPr/>
        <a:lstStyle/>
        <a:p>
          <a:endParaRPr lang="en-US"/>
        </a:p>
      </dgm:t>
    </dgm:pt>
    <dgm:pt modelId="{41640FB1-8252-8147-9A2C-71F164EBD69D}" type="sibTrans" cxnId="{278F0908-4CF3-8044-B778-17AC8B8FDB16}">
      <dgm:prSet/>
      <dgm:spPr/>
      <dgm:t>
        <a:bodyPr/>
        <a:lstStyle/>
        <a:p>
          <a:endParaRPr lang="en-US"/>
        </a:p>
      </dgm:t>
    </dgm:pt>
    <dgm:pt modelId="{D82B2C11-06EC-5E40-B1BF-D9D09AA6D7CC}">
      <dgm:prSet phldrT="[Text]"/>
      <dgm:spPr/>
      <dgm:t>
        <a:bodyPr/>
        <a:lstStyle/>
        <a:p>
          <a:r>
            <a:rPr lang="en-US" dirty="0"/>
            <a:t>3. Accurate diagnosis and evaluation</a:t>
          </a:r>
        </a:p>
      </dgm:t>
    </dgm:pt>
    <dgm:pt modelId="{B6E3AF31-7578-C64A-BEE8-12BDA8FAEFF5}" type="parTrans" cxnId="{EF87C063-652B-3B4B-BA3F-2CD2CEFBE270}">
      <dgm:prSet/>
      <dgm:spPr/>
      <dgm:t>
        <a:bodyPr/>
        <a:lstStyle/>
        <a:p>
          <a:endParaRPr lang="en-US"/>
        </a:p>
      </dgm:t>
    </dgm:pt>
    <dgm:pt modelId="{F6813184-1D9C-D443-9F0D-03EEECE06E60}" type="sibTrans" cxnId="{EF87C063-652B-3B4B-BA3F-2CD2CEFBE270}">
      <dgm:prSet/>
      <dgm:spPr/>
      <dgm:t>
        <a:bodyPr/>
        <a:lstStyle/>
        <a:p>
          <a:endParaRPr lang="en-US"/>
        </a:p>
      </dgm:t>
    </dgm:pt>
    <dgm:pt modelId="{A10C4E6B-C2C9-464C-9A24-3D5664AF03CF}">
      <dgm:prSet phldrT="[Text]"/>
      <dgm:spPr/>
      <dgm:t>
        <a:bodyPr/>
        <a:lstStyle/>
        <a:p>
          <a:r>
            <a:rPr lang="en-US" dirty="0"/>
            <a:t>4. Clinician guidelines</a:t>
          </a:r>
        </a:p>
      </dgm:t>
    </dgm:pt>
    <dgm:pt modelId="{EBF6ED7C-262A-8D4B-96D9-F81575CB6509}" type="parTrans" cxnId="{6E6036E4-519C-ED45-8F72-B251AE26B192}">
      <dgm:prSet/>
      <dgm:spPr/>
      <dgm:t>
        <a:bodyPr/>
        <a:lstStyle/>
        <a:p>
          <a:endParaRPr lang="en-US"/>
        </a:p>
      </dgm:t>
    </dgm:pt>
    <dgm:pt modelId="{C4DA6884-B5AF-C744-B738-386C89D15C83}" type="sibTrans" cxnId="{6E6036E4-519C-ED45-8F72-B251AE26B192}">
      <dgm:prSet/>
      <dgm:spPr/>
      <dgm:t>
        <a:bodyPr/>
        <a:lstStyle/>
        <a:p>
          <a:endParaRPr lang="en-US"/>
        </a:p>
      </dgm:t>
    </dgm:pt>
    <dgm:pt modelId="{27A009EA-8B68-2B41-87C1-46B693C2A1F9}">
      <dgm:prSet phldrT="[Text]"/>
      <dgm:spPr/>
      <dgm:t>
        <a:bodyPr/>
        <a:lstStyle/>
        <a:p>
          <a:pPr algn="ctr"/>
          <a:r>
            <a:rPr lang="en-US" dirty="0"/>
            <a:t>1. Define histological features</a:t>
          </a:r>
        </a:p>
      </dgm:t>
    </dgm:pt>
    <dgm:pt modelId="{42CC585E-CB71-6C44-B8C5-9F8B96A9EC8F}" type="sibTrans" cxnId="{CE78268A-4738-5541-B606-21A31FAF24B8}">
      <dgm:prSet/>
      <dgm:spPr/>
      <dgm:t>
        <a:bodyPr/>
        <a:lstStyle/>
        <a:p>
          <a:endParaRPr lang="en-US"/>
        </a:p>
      </dgm:t>
    </dgm:pt>
    <dgm:pt modelId="{586E7D5C-C23C-6244-8AD9-0CF30EDD9887}" type="parTrans" cxnId="{CE78268A-4738-5541-B606-21A31FAF24B8}">
      <dgm:prSet/>
      <dgm:spPr/>
      <dgm:t>
        <a:bodyPr/>
        <a:lstStyle/>
        <a:p>
          <a:endParaRPr lang="en-US"/>
        </a:p>
      </dgm:t>
    </dgm:pt>
    <dgm:pt modelId="{3BCEC34F-5EF3-B049-89A5-F0318A5CD790}" type="pres">
      <dgm:prSet presAssocID="{4DD5C948-B99C-0F44-A4EA-409E2F292C4B}" presName="Name0" presStyleCnt="0">
        <dgm:presLayoutVars>
          <dgm:dir/>
          <dgm:resizeHandles val="exact"/>
        </dgm:presLayoutVars>
      </dgm:prSet>
      <dgm:spPr/>
    </dgm:pt>
    <dgm:pt modelId="{DDCC0DE3-612B-3A42-80B8-A35724A0FFB3}" type="pres">
      <dgm:prSet presAssocID="{4DD5C948-B99C-0F44-A4EA-409E2F292C4B}" presName="cycle" presStyleCnt="0"/>
      <dgm:spPr/>
    </dgm:pt>
    <dgm:pt modelId="{9CC78EBF-3DB4-F342-B784-2F1B75792B22}" type="pres">
      <dgm:prSet presAssocID="{5E71867F-1707-6547-A0F5-97FF84C55076}" presName="nodeFirstNode" presStyleLbl="node1" presStyleIdx="0" presStyleCnt="5" custRadScaleRad="99119" custRadScaleInc="-1729">
        <dgm:presLayoutVars>
          <dgm:bulletEnabled val="1"/>
        </dgm:presLayoutVars>
      </dgm:prSet>
      <dgm:spPr/>
    </dgm:pt>
    <dgm:pt modelId="{47F7FB5F-5E88-2C42-A745-BC8363E7970C}" type="pres">
      <dgm:prSet presAssocID="{2686842E-95C6-DA45-AFCC-69BCACF2C4CD}" presName="sibTransFirstNode" presStyleLbl="bgShp" presStyleIdx="0" presStyleCnt="1"/>
      <dgm:spPr/>
    </dgm:pt>
    <dgm:pt modelId="{AFABC959-90A8-754F-89E6-3B6CD0F79933}" type="pres">
      <dgm:prSet presAssocID="{27A009EA-8B68-2B41-87C1-46B693C2A1F9}" presName="nodeFollowingNodes" presStyleLbl="node1" presStyleIdx="1" presStyleCnt="5">
        <dgm:presLayoutVars>
          <dgm:bulletEnabled val="1"/>
        </dgm:presLayoutVars>
      </dgm:prSet>
      <dgm:spPr/>
    </dgm:pt>
    <dgm:pt modelId="{59FAE012-AAB9-3D4A-A0EA-15373F3BA7C9}" type="pres">
      <dgm:prSet presAssocID="{FF4909C6-027C-D748-8234-675BF07C6530}" presName="nodeFollowingNodes" presStyleLbl="node1" presStyleIdx="2" presStyleCnt="5">
        <dgm:presLayoutVars>
          <dgm:bulletEnabled val="1"/>
        </dgm:presLayoutVars>
      </dgm:prSet>
      <dgm:spPr/>
    </dgm:pt>
    <dgm:pt modelId="{553659C1-88EE-9E4B-8AC8-B176D4E9E491}" type="pres">
      <dgm:prSet presAssocID="{D82B2C11-06EC-5E40-B1BF-D9D09AA6D7CC}" presName="nodeFollowingNodes" presStyleLbl="node1" presStyleIdx="3" presStyleCnt="5">
        <dgm:presLayoutVars>
          <dgm:bulletEnabled val="1"/>
        </dgm:presLayoutVars>
      </dgm:prSet>
      <dgm:spPr/>
    </dgm:pt>
    <dgm:pt modelId="{5E19F91D-21E3-2445-B3E6-F171C02158A1}" type="pres">
      <dgm:prSet presAssocID="{A10C4E6B-C2C9-464C-9A24-3D5664AF03CF}" presName="nodeFollowingNodes" presStyleLbl="node1" presStyleIdx="4" presStyleCnt="5">
        <dgm:presLayoutVars>
          <dgm:bulletEnabled val="1"/>
        </dgm:presLayoutVars>
      </dgm:prSet>
      <dgm:spPr/>
    </dgm:pt>
  </dgm:ptLst>
  <dgm:cxnLst>
    <dgm:cxn modelId="{278F0908-4CF3-8044-B778-17AC8B8FDB16}" srcId="{4DD5C948-B99C-0F44-A4EA-409E2F292C4B}" destId="{FF4909C6-027C-D748-8234-675BF07C6530}" srcOrd="2" destOrd="0" parTransId="{3FB9577F-2E35-0143-9CF6-A6758B4A6FB9}" sibTransId="{41640FB1-8252-8147-9A2C-71F164EBD69D}"/>
    <dgm:cxn modelId="{0793A63B-8891-E04F-BB86-A47CF40273CA}" type="presOf" srcId="{A10C4E6B-C2C9-464C-9A24-3D5664AF03CF}" destId="{5E19F91D-21E3-2445-B3E6-F171C02158A1}" srcOrd="0" destOrd="0" presId="urn:microsoft.com/office/officeart/2005/8/layout/cycle3"/>
    <dgm:cxn modelId="{EF87C063-652B-3B4B-BA3F-2CD2CEFBE270}" srcId="{4DD5C948-B99C-0F44-A4EA-409E2F292C4B}" destId="{D82B2C11-06EC-5E40-B1BF-D9D09AA6D7CC}" srcOrd="3" destOrd="0" parTransId="{B6E3AF31-7578-C64A-BEE8-12BDA8FAEFF5}" sibTransId="{F6813184-1D9C-D443-9F0D-03EEECE06E60}"/>
    <dgm:cxn modelId="{3F503A74-5B28-A34D-9C04-91B8DC4200E3}" type="presOf" srcId="{D82B2C11-06EC-5E40-B1BF-D9D09AA6D7CC}" destId="{553659C1-88EE-9E4B-8AC8-B176D4E9E491}" srcOrd="0" destOrd="0" presId="urn:microsoft.com/office/officeart/2005/8/layout/cycle3"/>
    <dgm:cxn modelId="{B79BCA78-4926-E540-9956-B682C74E8B99}" type="presOf" srcId="{5E71867F-1707-6547-A0F5-97FF84C55076}" destId="{9CC78EBF-3DB4-F342-B784-2F1B75792B22}" srcOrd="0" destOrd="0" presId="urn:microsoft.com/office/officeart/2005/8/layout/cycle3"/>
    <dgm:cxn modelId="{CE78268A-4738-5541-B606-21A31FAF24B8}" srcId="{4DD5C948-B99C-0F44-A4EA-409E2F292C4B}" destId="{27A009EA-8B68-2B41-87C1-46B693C2A1F9}" srcOrd="1" destOrd="0" parTransId="{586E7D5C-C23C-6244-8AD9-0CF30EDD9887}" sibTransId="{42CC585E-CB71-6C44-B8C5-9F8B96A9EC8F}"/>
    <dgm:cxn modelId="{08A6708D-73EE-774D-99A8-A768C8E476DF}" type="presOf" srcId="{4DD5C948-B99C-0F44-A4EA-409E2F292C4B}" destId="{3BCEC34F-5EF3-B049-89A5-F0318A5CD790}" srcOrd="0" destOrd="0" presId="urn:microsoft.com/office/officeart/2005/8/layout/cycle3"/>
    <dgm:cxn modelId="{64541594-0FA4-C043-9B02-BA699DD2863B}" type="presOf" srcId="{27A009EA-8B68-2B41-87C1-46B693C2A1F9}" destId="{AFABC959-90A8-754F-89E6-3B6CD0F79933}" srcOrd="0" destOrd="0" presId="urn:microsoft.com/office/officeart/2005/8/layout/cycle3"/>
    <dgm:cxn modelId="{C070BEBF-079A-E442-BBD2-B60D60D7048B}" type="presOf" srcId="{FF4909C6-027C-D748-8234-675BF07C6530}" destId="{59FAE012-AAB9-3D4A-A0EA-15373F3BA7C9}" srcOrd="0" destOrd="0" presId="urn:microsoft.com/office/officeart/2005/8/layout/cycle3"/>
    <dgm:cxn modelId="{ABAC48D9-0E69-0946-9CB3-90D20A190133}" type="presOf" srcId="{2686842E-95C6-DA45-AFCC-69BCACF2C4CD}" destId="{47F7FB5F-5E88-2C42-A745-BC8363E7970C}" srcOrd="0" destOrd="0" presId="urn:microsoft.com/office/officeart/2005/8/layout/cycle3"/>
    <dgm:cxn modelId="{6E6036E4-519C-ED45-8F72-B251AE26B192}" srcId="{4DD5C948-B99C-0F44-A4EA-409E2F292C4B}" destId="{A10C4E6B-C2C9-464C-9A24-3D5664AF03CF}" srcOrd="4" destOrd="0" parTransId="{EBF6ED7C-262A-8D4B-96D9-F81575CB6509}" sibTransId="{C4DA6884-B5AF-C744-B738-386C89D15C83}"/>
    <dgm:cxn modelId="{85C86EE8-4820-B240-91E6-0A601EADBDCC}" srcId="{4DD5C948-B99C-0F44-A4EA-409E2F292C4B}" destId="{5E71867F-1707-6547-A0F5-97FF84C55076}" srcOrd="0" destOrd="0" parTransId="{20DB7FA9-2815-3444-A735-0BD2CAF615B8}" sibTransId="{2686842E-95C6-DA45-AFCC-69BCACF2C4CD}"/>
    <dgm:cxn modelId="{40EA4630-F2DA-3C4B-805A-E608BB3797B7}" type="presParOf" srcId="{3BCEC34F-5EF3-B049-89A5-F0318A5CD790}" destId="{DDCC0DE3-612B-3A42-80B8-A35724A0FFB3}" srcOrd="0" destOrd="0" presId="urn:microsoft.com/office/officeart/2005/8/layout/cycle3"/>
    <dgm:cxn modelId="{602B790D-F521-844B-BB66-E1575B7EECF8}" type="presParOf" srcId="{DDCC0DE3-612B-3A42-80B8-A35724A0FFB3}" destId="{9CC78EBF-3DB4-F342-B784-2F1B75792B22}" srcOrd="0" destOrd="0" presId="urn:microsoft.com/office/officeart/2005/8/layout/cycle3"/>
    <dgm:cxn modelId="{61C85E76-A60B-2642-B507-800B2E11E357}" type="presParOf" srcId="{DDCC0DE3-612B-3A42-80B8-A35724A0FFB3}" destId="{47F7FB5F-5E88-2C42-A745-BC8363E7970C}" srcOrd="1" destOrd="0" presId="urn:microsoft.com/office/officeart/2005/8/layout/cycle3"/>
    <dgm:cxn modelId="{3BE67036-D085-604D-8D18-4E94D95AAA92}" type="presParOf" srcId="{DDCC0DE3-612B-3A42-80B8-A35724A0FFB3}" destId="{AFABC959-90A8-754F-89E6-3B6CD0F79933}" srcOrd="2" destOrd="0" presId="urn:microsoft.com/office/officeart/2005/8/layout/cycle3"/>
    <dgm:cxn modelId="{95CD9EE3-2C88-FB47-AB1C-B4066D205E78}" type="presParOf" srcId="{DDCC0DE3-612B-3A42-80B8-A35724A0FFB3}" destId="{59FAE012-AAB9-3D4A-A0EA-15373F3BA7C9}" srcOrd="3" destOrd="0" presId="urn:microsoft.com/office/officeart/2005/8/layout/cycle3"/>
    <dgm:cxn modelId="{B97A1C16-BFF1-894E-ABBB-12642E29C88C}" type="presParOf" srcId="{DDCC0DE3-612B-3A42-80B8-A35724A0FFB3}" destId="{553659C1-88EE-9E4B-8AC8-B176D4E9E491}" srcOrd="4" destOrd="0" presId="urn:microsoft.com/office/officeart/2005/8/layout/cycle3"/>
    <dgm:cxn modelId="{51D60073-0DD4-C74A-A961-3B38A285B3EE}" type="presParOf" srcId="{DDCC0DE3-612B-3A42-80B8-A35724A0FFB3}" destId="{5E19F91D-21E3-2445-B3E6-F171C02158A1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B2C6E9-0286-8944-A084-EFA4361F979D}">
      <dsp:nvSpPr>
        <dsp:cNvPr id="0" name=""/>
        <dsp:cNvSpPr/>
      </dsp:nvSpPr>
      <dsp:spPr>
        <a:xfrm>
          <a:off x="438076" y="0"/>
          <a:ext cx="4964864" cy="2244746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8B6EEF-D281-5F41-8CAD-40207DAC2414}">
      <dsp:nvSpPr>
        <dsp:cNvPr id="0" name=""/>
        <dsp:cNvSpPr/>
      </dsp:nvSpPr>
      <dsp:spPr>
        <a:xfrm>
          <a:off x="6274" y="673423"/>
          <a:ext cx="1880077" cy="897898"/>
        </a:xfrm>
        <a:prstGeom prst="round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eorgia" panose="02040502050405020303" pitchFamily="18" charset="0"/>
            </a:rPr>
            <a:t>AJMP</a:t>
          </a:r>
        </a:p>
      </dsp:txBody>
      <dsp:txXfrm>
        <a:off x="50106" y="717255"/>
        <a:ext cx="1792413" cy="810234"/>
      </dsp:txXfrm>
    </dsp:sp>
    <dsp:sp modelId="{57A7BCED-26D3-6640-8584-EF1B83917F8A}">
      <dsp:nvSpPr>
        <dsp:cNvPr id="0" name=""/>
        <dsp:cNvSpPr/>
      </dsp:nvSpPr>
      <dsp:spPr>
        <a:xfrm>
          <a:off x="1980469" y="673423"/>
          <a:ext cx="1880077" cy="897898"/>
        </a:xfrm>
        <a:prstGeom prst="roundRect">
          <a:avLst/>
        </a:prstGeom>
        <a:solidFill>
          <a:schemeClr val="accent5">
            <a:shade val="80000"/>
            <a:hueOff val="73040"/>
            <a:satOff val="1884"/>
            <a:lumOff val="1052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Georgia" panose="02040502050405020303" pitchFamily="18" charset="0"/>
            </a:rPr>
            <a:t>Mutations/changes</a:t>
          </a:r>
        </a:p>
      </dsp:txBody>
      <dsp:txXfrm>
        <a:off x="2024301" y="717255"/>
        <a:ext cx="1792413" cy="810234"/>
      </dsp:txXfrm>
    </dsp:sp>
    <dsp:sp modelId="{165533D3-AEB8-CE4A-A532-EAB8CE50CE10}">
      <dsp:nvSpPr>
        <dsp:cNvPr id="0" name=""/>
        <dsp:cNvSpPr/>
      </dsp:nvSpPr>
      <dsp:spPr>
        <a:xfrm>
          <a:off x="3954665" y="673423"/>
          <a:ext cx="1880077" cy="897898"/>
        </a:xfrm>
        <a:prstGeom prst="roundRect">
          <a:avLst/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eorgia" panose="02040502050405020303" pitchFamily="18" charset="0"/>
            </a:rPr>
            <a:t>Melanoma</a:t>
          </a:r>
        </a:p>
      </dsp:txBody>
      <dsp:txXfrm>
        <a:off x="3998497" y="717255"/>
        <a:ext cx="1792413" cy="8102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F7FB5F-5E88-2C42-A745-BC8363E7970C}">
      <dsp:nvSpPr>
        <dsp:cNvPr id="0" name=""/>
        <dsp:cNvSpPr/>
      </dsp:nvSpPr>
      <dsp:spPr>
        <a:xfrm>
          <a:off x="947947" y="-5089"/>
          <a:ext cx="3553256" cy="3553256"/>
        </a:xfrm>
        <a:prstGeom prst="circularArrow">
          <a:avLst>
            <a:gd name="adj1" fmla="val 5544"/>
            <a:gd name="adj2" fmla="val 330680"/>
            <a:gd name="adj3" fmla="val 13836169"/>
            <a:gd name="adj4" fmla="val 17349408"/>
            <a:gd name="adj5" fmla="val 5757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C78EBF-3DB4-F342-B784-2F1B75792B22}">
      <dsp:nvSpPr>
        <dsp:cNvPr id="0" name=""/>
        <dsp:cNvSpPr/>
      </dsp:nvSpPr>
      <dsp:spPr>
        <a:xfrm>
          <a:off x="1914363" y="14810"/>
          <a:ext cx="1620425" cy="81021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5. Improved patient outcomes</a:t>
          </a:r>
        </a:p>
      </dsp:txBody>
      <dsp:txXfrm>
        <a:off x="1953914" y="54361"/>
        <a:ext cx="1541323" cy="731110"/>
      </dsp:txXfrm>
    </dsp:sp>
    <dsp:sp modelId="{AFABC959-90A8-754F-89E6-3B6CD0F79933}">
      <dsp:nvSpPr>
        <dsp:cNvPr id="0" name=""/>
        <dsp:cNvSpPr/>
      </dsp:nvSpPr>
      <dsp:spPr>
        <a:xfrm>
          <a:off x="3382641" y="1048225"/>
          <a:ext cx="1620425" cy="81021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1. Define histological features</a:t>
          </a:r>
        </a:p>
      </dsp:txBody>
      <dsp:txXfrm>
        <a:off x="3422192" y="1087776"/>
        <a:ext cx="1541323" cy="731110"/>
      </dsp:txXfrm>
    </dsp:sp>
    <dsp:sp modelId="{59FAE012-AAB9-3D4A-A0EA-15373F3BA7C9}">
      <dsp:nvSpPr>
        <dsp:cNvPr id="0" name=""/>
        <dsp:cNvSpPr/>
      </dsp:nvSpPr>
      <dsp:spPr>
        <a:xfrm>
          <a:off x="2832195" y="2742324"/>
          <a:ext cx="1620425" cy="81021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2. Identify molecular markers</a:t>
          </a:r>
        </a:p>
      </dsp:txBody>
      <dsp:txXfrm>
        <a:off x="2871746" y="2781875"/>
        <a:ext cx="1541323" cy="731110"/>
      </dsp:txXfrm>
    </dsp:sp>
    <dsp:sp modelId="{553659C1-88EE-9E4B-8AC8-B176D4E9E491}">
      <dsp:nvSpPr>
        <dsp:cNvPr id="0" name=""/>
        <dsp:cNvSpPr/>
      </dsp:nvSpPr>
      <dsp:spPr>
        <a:xfrm>
          <a:off x="1050914" y="2742324"/>
          <a:ext cx="1620425" cy="81021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3. Accurate diagnosis and evaluation</a:t>
          </a:r>
        </a:p>
      </dsp:txBody>
      <dsp:txXfrm>
        <a:off x="1090465" y="2781875"/>
        <a:ext cx="1541323" cy="731110"/>
      </dsp:txXfrm>
    </dsp:sp>
    <dsp:sp modelId="{5E19F91D-21E3-2445-B3E6-F171C02158A1}">
      <dsp:nvSpPr>
        <dsp:cNvPr id="0" name=""/>
        <dsp:cNvSpPr/>
      </dsp:nvSpPr>
      <dsp:spPr>
        <a:xfrm>
          <a:off x="500468" y="1048225"/>
          <a:ext cx="1620425" cy="81021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4. Clinician guidelines</a:t>
          </a:r>
        </a:p>
      </dsp:txBody>
      <dsp:txXfrm>
        <a:off x="540019" y="1087776"/>
        <a:ext cx="1541323" cy="7311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2/16/18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71500" y="685800"/>
            <a:ext cx="5715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657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1pPr>
    <a:lvl2pPr marL="1253972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2pPr>
    <a:lvl3pPr marL="2507943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3pPr>
    <a:lvl4pPr marL="3761915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4pPr>
    <a:lvl5pPr marL="5015886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5pPr>
    <a:lvl6pPr marL="6269858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6pPr>
    <a:lvl7pPr marL="7523830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7pPr>
    <a:lvl8pPr marL="8777801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8pPr>
    <a:lvl9pPr marL="10031773" algn="l" defTabSz="2507943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76461" y="3341566"/>
            <a:ext cx="627492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1" y="2948667"/>
            <a:ext cx="6280547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INTRODUCTION or ABSTRACT</a:t>
            </a:r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LOO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76461" y="7674416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7241978" y="3341566"/>
            <a:ext cx="628054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aseline="0">
                <a:latin typeface="+mn-lt"/>
              </a:defRPr>
            </a:lvl1pPr>
            <a:lvl2pPr marL="1304925" indent="0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41977" y="2948667"/>
            <a:ext cx="6280547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3906500" y="3341566"/>
            <a:ext cx="628650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563293" marR="0" indent="-34290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3906500" y="2948667"/>
            <a:ext cx="6286500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0575984" y="2948667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0572839" y="7709372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0572839" y="7322011"/>
            <a:ext cx="6287661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REFERENCES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0575984" y="12921433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(click to edit)  ACKNOWLEDGEMENTS  or  CONTACT</a:t>
            </a:r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576460" y="8094153"/>
            <a:ext cx="627492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1373188" indent="0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3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4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5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6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7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8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8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62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4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5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6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7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8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9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2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3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4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5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36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28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79" name="Text Placeholder 3"/>
          <p:cNvSpPr>
            <a:spLocks noGrp="1"/>
          </p:cNvSpPr>
          <p:nvPr>
            <p:ph type="body" sz="quarter" idx="186" hasCustomPrompt="1"/>
          </p:nvPr>
        </p:nvSpPr>
        <p:spPr>
          <a:xfrm>
            <a:off x="20572840" y="3341566"/>
            <a:ext cx="628253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80" name="Text Placeholder 3"/>
          <p:cNvSpPr>
            <a:spLocks noGrp="1"/>
          </p:cNvSpPr>
          <p:nvPr>
            <p:ph type="body" sz="quarter" idx="187" hasCustomPrompt="1"/>
          </p:nvPr>
        </p:nvSpPr>
        <p:spPr>
          <a:xfrm>
            <a:off x="20572839" y="13303950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baseline="0">
                <a:latin typeface="+mn-lt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marL="0" marR="0" lvl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Type in or paste your text here</a:t>
            </a:r>
          </a:p>
        </p:txBody>
      </p:sp>
      <p:sp>
        <p:nvSpPr>
          <p:cNvPr id="81" name="Text Box 14"/>
          <p:cNvSpPr txBox="1">
            <a:spLocks noChangeArrowheads="1"/>
          </p:cNvSpPr>
          <p:nvPr userDrawn="1"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www.PosterPresentations.com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5116" y="3354109"/>
            <a:ext cx="849454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1" y="2946900"/>
            <a:ext cx="8483204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INTRODUCTION or ABSTRACT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76461" y="9035724"/>
            <a:ext cx="849554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88799" y="8644569"/>
            <a:ext cx="8483203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471422" y="10733346"/>
            <a:ext cx="8482209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471422" y="10309786"/>
            <a:ext cx="848220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9476384" y="3378398"/>
            <a:ext cx="8482209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9471422" y="2946900"/>
            <a:ext cx="8487172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8372337" y="2946900"/>
            <a:ext cx="8485018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18372337" y="3354109"/>
            <a:ext cx="848501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8372337" y="8628515"/>
            <a:ext cx="8485018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18369192" y="9056044"/>
            <a:ext cx="8488163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8372337" y="12862783"/>
            <a:ext cx="8485018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18372337" y="13290312"/>
            <a:ext cx="8488163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0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57150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61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72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FontTx/>
              <a:buNone/>
              <a:defRPr sz="36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75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FontTx/>
              <a:buNone/>
              <a:defRPr sz="28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66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69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8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79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0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1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2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3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4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5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6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8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0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1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3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4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6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7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98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99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0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1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2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3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04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2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3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2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3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4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5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6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8308" y="3416455"/>
            <a:ext cx="6285508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0789" y="3009246"/>
            <a:ext cx="6280547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INTRODUCTION or ABSTRACT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67812" y="7540814"/>
            <a:ext cx="628650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70293" y="7129339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7241977" y="3432806"/>
            <a:ext cx="1295003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41977" y="3009246"/>
            <a:ext cx="12950031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(header)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7241977" y="10987984"/>
            <a:ext cx="129500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7241977" y="10560455"/>
            <a:ext cx="12950031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0600583" y="3009246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0600583" y="3436775"/>
            <a:ext cx="6279386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0600583" y="7159451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0599011" y="7586980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0600583" y="12862784"/>
            <a:ext cx="6279386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none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0599011" y="13290312"/>
            <a:ext cx="6282531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195933" indent="-195933">
              <a:buNone/>
              <a:defRPr sz="1400">
                <a:latin typeface="Trebuchet MS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59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571500"/>
            <a:ext cx="2762250" cy="1257300"/>
          </a:xfrm>
          <a:prstGeom prst="rect">
            <a:avLst/>
          </a:prstGeom>
        </p:spPr>
        <p:txBody>
          <a:bodyPr lIns="52249" tIns="26124" rIns="52249" bIns="26124" anchor="ctr"/>
          <a:lstStyle>
            <a:lvl1pPr algn="ctr">
              <a:buNone/>
              <a:defRPr sz="2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</a:t>
            </a:r>
          </a:p>
        </p:txBody>
      </p:sp>
      <p:sp>
        <p:nvSpPr>
          <p:cNvPr id="83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3662362" y="1078170"/>
            <a:ext cx="20107276" cy="59823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FontTx/>
              <a:buNone/>
              <a:defRPr sz="36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84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3662362" y="1676399"/>
            <a:ext cx="20107276" cy="63455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2800">
                <a:solidFill>
                  <a:srgbClr val="002855"/>
                </a:solidFill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85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3662362" y="232386"/>
            <a:ext cx="20107276" cy="834414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buFontTx/>
              <a:buNone/>
              <a:defRPr sz="4800">
                <a:solidFill>
                  <a:srgbClr val="002855"/>
                </a:solidFill>
                <a:latin typeface="Arial" pitchFamily="34" charset="0"/>
                <a:cs typeface="Arial" pitchFamily="34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81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2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6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7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90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2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4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5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8" y="11802139"/>
            <a:ext cx="6285508" cy="479239"/>
          </a:xfrm>
          <a:prstGeom prst="rect">
            <a:avLst/>
          </a:prstGeom>
          <a:solidFill>
            <a:srgbClr val="002855"/>
          </a:solidFill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1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849043" indent="-326555">
              <a:defRPr sz="1400">
                <a:latin typeface="Trebuchet MS" pitchFamily="34" charset="0"/>
              </a:defRPr>
            </a:lvl2pPr>
            <a:lvl3pPr marL="1175598" indent="-326555">
              <a:defRPr sz="1400">
                <a:latin typeface="Trebuchet MS" pitchFamily="34" charset="0"/>
              </a:defRPr>
            </a:lvl3pPr>
            <a:lvl4pPr marL="1534809" indent="-359211">
              <a:defRPr sz="1400">
                <a:latin typeface="Trebuchet MS" pitchFamily="34" charset="0"/>
              </a:defRPr>
            </a:lvl4pPr>
            <a:lvl5pPr marL="1796053" indent="-261244">
              <a:defRPr sz="14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TEXT PLACEHOLDER</a:t>
            </a:r>
          </a:p>
        </p:txBody>
      </p:sp>
      <p:sp>
        <p:nvSpPr>
          <p:cNvPr id="106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07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08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09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0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1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3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4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5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6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702629" y="13737771"/>
            <a:ext cx="2645230" cy="169624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52249" tIns="26124" rIns="52249" bIns="26124" anchor="ctr"/>
          <a:lstStyle>
            <a:lvl1pPr marL="0" indent="0" algn="ctr">
              <a:buNone/>
              <a:defRPr sz="2300" b="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PICTURE PLACEHOLDER</a:t>
            </a:r>
          </a:p>
        </p:txBody>
      </p:sp>
      <p:sp>
        <p:nvSpPr>
          <p:cNvPr id="117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8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19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26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27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28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29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0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1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2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3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4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5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  <p:sp>
        <p:nvSpPr>
          <p:cNvPr id="136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9" y="10221631"/>
            <a:ext cx="6281539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algn="ctr">
              <a:buNone/>
              <a:defRPr sz="1800" b="1" u="sng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/>
              <a:t>SECTION HEADER PLACEHOLDER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hyperlink" Target="http://www.facebook.com/pages/PosterPresentationscom/217914411419?v=app_4949752878&amp;ref=ts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3.jpeg"/><Relationship Id="rId4" Type="http://schemas.openxmlformats.org/officeDocument/2006/relationships/hyperlink" Target="http://www.facebook.com/pages/PosterPresentationscom/217914411419?v=app_4949752878&amp;ref=ts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5" Type="http://schemas.openxmlformats.org/officeDocument/2006/relationships/image" Target="../media/image3.jpeg"/><Relationship Id="rId4" Type="http://schemas.openxmlformats.org/officeDocument/2006/relationships/hyperlink" Target="http://www.facebook.com/pages/PosterPresentationscom/217914411419?v=app_4949752878&amp;ref=ts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tint val="80000"/>
                <a:satMod val="300000"/>
                <a:lumMod val="0"/>
                <a:lumOff val="100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 dirty="0">
              <a:latin typeface="Trebuchet MS" pitchFamily="34" charset="0"/>
            </a:endParaRPr>
          </a:p>
          <a:p>
            <a:pPr defTabSz="3765639"/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2007 template produces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a 36”x60” professional  poster</a:t>
            </a:r>
            <a:r>
              <a:rPr lang="en-US" sz="1800">
                <a:latin typeface="Trebuchet MS" pitchFamily="34" charset="0"/>
              </a:rPr>
              <a:t>. You</a:t>
            </a:r>
            <a:r>
              <a:rPr lang="en-US" sz="1800" baseline="0">
                <a:latin typeface="Trebuchet MS" pitchFamily="34" charset="0"/>
              </a:rPr>
              <a:t> can u</a:t>
            </a:r>
            <a:r>
              <a:rPr lang="en-US" sz="1800">
                <a:latin typeface="Trebuchet MS" pitchFamily="34" charset="0"/>
              </a:rPr>
              <a:t>se</a:t>
            </a:r>
            <a:r>
              <a:rPr lang="en-US" sz="1800" baseline="0">
                <a:latin typeface="Trebuchet MS" pitchFamily="34" charset="0"/>
              </a:rPr>
              <a:t> it to create your research poster and </a:t>
            </a:r>
            <a:r>
              <a:rPr lang="en-US" sz="1800">
                <a:latin typeface="Trebuchet MS" pitchFamily="34" charset="0"/>
              </a:rPr>
              <a:t>save valuable time placing titles, subtitles,</a:t>
            </a:r>
            <a:r>
              <a:rPr lang="en-US" sz="1800" baseline="0">
                <a:latin typeface="Trebuchet MS" pitchFamily="34" charset="0"/>
              </a:rPr>
              <a:t> text, and graphics</a:t>
            </a:r>
            <a:r>
              <a:rPr lang="en-US" sz="1800">
                <a:latin typeface="Trebuchet MS" pitchFamily="34" charset="0"/>
              </a:rPr>
              <a:t>. </a:t>
            </a:r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To view our template tutorials, go online to </a:t>
            </a: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 dirty="0">
                <a:latin typeface="Trebuchet MS" pitchFamily="34" charset="0"/>
              </a:rPr>
              <a:t>and click on </a:t>
            </a: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When</a:t>
            </a:r>
            <a:r>
              <a:rPr lang="en-US" sz="1800" baseline="0" dirty="0">
                <a:latin typeface="Trebuchet MS" pitchFamily="34" charset="0"/>
              </a:rPr>
              <a:t> you are ready to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en-US" sz="1800" baseline="0" dirty="0">
                <a:latin typeface="Trebuchet MS" pitchFamily="34" charset="0"/>
              </a:rPr>
              <a:t> print your poster</a:t>
            </a:r>
            <a:r>
              <a:rPr lang="en-US" sz="1800" dirty="0">
                <a:latin typeface="Trebuchet MS" pitchFamily="34" charset="0"/>
              </a:rPr>
              <a:t>,</a:t>
            </a:r>
            <a:r>
              <a:rPr lang="en-US" sz="1800" baseline="0" dirty="0">
                <a:latin typeface="Trebuchet MS" pitchFamily="34" charset="0"/>
              </a:rPr>
              <a:t> go online to</a:t>
            </a:r>
            <a:r>
              <a:rPr lang="en-US" sz="2000" baseline="0" dirty="0">
                <a:latin typeface="Trebuchet MS" pitchFamily="34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.</a:t>
            </a:r>
            <a:br>
              <a:rPr lang="en-US" sz="1800" dirty="0">
                <a:latin typeface="Trebuchet MS" pitchFamily="34" charset="0"/>
              </a:rPr>
            </a:br>
            <a:endParaRPr lang="en-US" sz="1800" dirty="0">
              <a:latin typeface="Trebuchet MS" pitchFamily="34" charset="0"/>
            </a:endParaRPr>
          </a:p>
          <a:p>
            <a:pPr algn="l" defTabSz="3765639"/>
            <a:r>
              <a:rPr lang="en-US" sz="1800" b="1" dirty="0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 dirty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 dirty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 dirty="0">
                <a:latin typeface="Trebuchet MS" pitchFamily="34" charset="0"/>
              </a:rPr>
              <a:t> </a:t>
            </a:r>
            <a:endParaRPr lang="en-US" sz="23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 dirty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Trebuchet MS" pitchFamily="34" charset="0"/>
              </a:rPr>
              <a:t>To</a:t>
            </a:r>
            <a:r>
              <a:rPr lang="en-US" sz="1800" baseline="0" dirty="0">
                <a:latin typeface="Trebuchet MS" pitchFamily="34" charset="0"/>
              </a:rPr>
              <a:t> add text, c</a:t>
            </a:r>
            <a:r>
              <a:rPr lang="en-US" sz="1800" dirty="0">
                <a:latin typeface="Trebuchet MS" pitchFamily="34" charset="0"/>
              </a:rPr>
              <a:t>lick inside</a:t>
            </a:r>
            <a:r>
              <a:rPr lang="en-US" sz="1800" baseline="0" dirty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 dirty="0">
              <a:latin typeface="Trebuchet MS" pitchFamily="34" charset="0"/>
            </a:endParaRPr>
          </a:p>
          <a:p>
            <a:pPr defTabSz="376563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 dirty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0">
                <a:srgbClr val="C99700"/>
              </a:gs>
              <a:gs pos="73000">
                <a:schemeClr val="bg1">
                  <a:lumMod val="0"/>
                  <a:lumOff val="100000"/>
                </a:schemeClr>
              </a:gs>
            </a:gsLst>
            <a:lin ang="5400000" scaled="1"/>
            <a:tileRect/>
          </a:gra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 lvl="0"/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576461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 dirty="0">
                <a:latin typeface="Trebuchet MS" pitchFamily="34" charset="0"/>
              </a:rPr>
            </a:br>
            <a:r>
              <a:rPr lang="en-US" sz="1800" baseline="0" dirty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>
                <a:solidFill>
                  <a:schemeClr val="bg1"/>
                </a:solidFill>
                <a:latin typeface="Trebuchet MS" pitchFamily="34" charset="0"/>
              </a:rPr>
              <a:t>Template 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FAQs</a:t>
            </a:r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Go to the </a:t>
            </a:r>
            <a:r>
              <a:rPr lang="en-US" sz="1800" baseline="0" dirty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 dirty="0">
                <a:latin typeface="Trebuchet MS" pitchFamily="34" charset="0"/>
              </a:rPr>
            </a:br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This template has four </a:t>
            </a:r>
            <a:r>
              <a:rPr lang="en-US" sz="1800" baseline="0" dirty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column layouts.  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TEXT: </a:t>
            </a:r>
            <a:r>
              <a:rPr lang="en-US" sz="1800" baseline="0" dirty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PHOTOS: </a:t>
            </a:r>
            <a:r>
              <a:rPr lang="en-US" sz="1800" baseline="0" dirty="0">
                <a:latin typeface="Trebuchet MS" pitchFamily="34" charset="0"/>
              </a:rPr>
              <a:t>Drag in a picture placeholder, size it </a:t>
            </a:r>
            <a:r>
              <a:rPr lang="en-US" sz="1800" u="sng" baseline="0" dirty="0">
                <a:latin typeface="Trebuchet MS" pitchFamily="34" charset="0"/>
              </a:rPr>
              <a:t>first</a:t>
            </a:r>
            <a:r>
              <a:rPr lang="en-US" sz="1800" baseline="0" dirty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TABLES: </a:t>
            </a:r>
            <a:r>
              <a:rPr lang="en-US" sz="1800" baseline="0" dirty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dirty="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44" name="TextBox 43"/>
          <p:cNvSpPr txBox="1"/>
          <p:nvPr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 dirty="0">
                <a:solidFill>
                  <a:schemeClr val="bg1"/>
                </a:solidFill>
              </a:rPr>
              <a:t>© 2013 PosterPresentations.com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    </a:t>
            </a:r>
            <a:r>
              <a:rPr lang="en-US" sz="1800" dirty="0">
                <a:solidFill>
                  <a:schemeClr val="bg1"/>
                </a:solidFill>
              </a:rPr>
              <a:t>2117 Fourth Street ,</a:t>
            </a:r>
            <a:r>
              <a:rPr lang="en-US" sz="1800" baseline="0" dirty="0">
                <a:solidFill>
                  <a:schemeClr val="bg1"/>
                </a:solidFill>
              </a:rPr>
              <a:t> Unit C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Berkeley  CA  94710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</a:t>
            </a:r>
            <a:r>
              <a:rPr lang="en-US" sz="1800" b="1" baseline="0" dirty="0">
                <a:solidFill>
                  <a:srgbClr val="FFFF00"/>
                </a:solidFill>
              </a:rPr>
              <a:t>posterpresenter@gmail.com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28" name="Rounded Rectangle 27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33" name="Picture 32" descr="http://t2.gstatic.com/images?q=tbn:ANd9GcR4APHC6TT9w54M2zn_pvCiBxUNcspYPoVxirLRphBoJabfSvu7zw">
              <a:hlinkClick r:id="rId5"/>
            </p:cNvPr>
            <p:cNvPicPr>
              <a:picLocks noChangeAspect="1" noChangeArrowheads="1"/>
            </p:cNvPicPr>
            <p:nvPr userDrawn="1"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5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dirty="0" err="1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 dirty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1" name="Straight Connector 40"/>
          <p:cNvCxnSpPr/>
          <p:nvPr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079" y="615971"/>
            <a:ext cx="2761491" cy="1261874"/>
          </a:xfrm>
          <a:prstGeom prst="rect">
            <a:avLst/>
          </a:prstGeom>
        </p:spPr>
      </p:pic>
      <p:sp>
        <p:nvSpPr>
          <p:cNvPr id="37" name="Rectangle 33"/>
          <p:cNvSpPr>
            <a:spLocks noChangeArrowheads="1"/>
          </p:cNvSpPr>
          <p:nvPr userDrawn="1"/>
        </p:nvSpPr>
        <p:spPr bwMode="auto">
          <a:xfrm>
            <a:off x="7241249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8" name="Rectangle 33"/>
          <p:cNvSpPr>
            <a:spLocks noChangeArrowheads="1"/>
          </p:cNvSpPr>
          <p:nvPr userDrawn="1"/>
        </p:nvSpPr>
        <p:spPr bwMode="auto">
          <a:xfrm>
            <a:off x="13906037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9" name="Rectangle 33"/>
          <p:cNvSpPr>
            <a:spLocks noChangeArrowheads="1"/>
          </p:cNvSpPr>
          <p:nvPr userDrawn="1"/>
        </p:nvSpPr>
        <p:spPr bwMode="auto">
          <a:xfrm>
            <a:off x="20570825" y="2649220"/>
            <a:ext cx="6286500" cy="13373100"/>
          </a:xfrm>
          <a:prstGeom prst="roundRect">
            <a:avLst>
              <a:gd name="adj" fmla="val 3980"/>
            </a:avLst>
          </a:prstGeom>
          <a:solidFill>
            <a:schemeClr val="bg1">
              <a:lumMod val="95000"/>
            </a:schemeClr>
          </a:soli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tint val="80000"/>
                <a:satMod val="300000"/>
                <a:lumMod val="0"/>
                <a:lumOff val="100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38690" y="1611630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2988" y="2628900"/>
            <a:ext cx="26286024" cy="13373100"/>
            <a:chOff x="571500" y="2628900"/>
            <a:chExt cx="26286024" cy="13373100"/>
          </a:xfrm>
        </p:grpSpPr>
        <p:sp>
          <p:nvSpPr>
            <p:cNvPr id="8" name="Rectangle 33"/>
            <p:cNvSpPr>
              <a:spLocks noChangeArrowheads="1"/>
            </p:cNvSpPr>
            <p:nvPr/>
          </p:nvSpPr>
          <p:spPr bwMode="auto">
            <a:xfrm>
              <a:off x="571500" y="2628900"/>
              <a:ext cx="8490857" cy="13373100"/>
            </a:xfrm>
            <a:prstGeom prst="roundRect">
              <a:avLst>
                <a:gd name="adj" fmla="val 298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1" name="Rectangle 33"/>
            <p:cNvSpPr>
              <a:spLocks noChangeArrowheads="1"/>
            </p:cNvSpPr>
            <p:nvPr userDrawn="1"/>
          </p:nvSpPr>
          <p:spPr bwMode="auto">
            <a:xfrm>
              <a:off x="9469084" y="2628900"/>
              <a:ext cx="8490857" cy="13373100"/>
            </a:xfrm>
            <a:prstGeom prst="roundRect">
              <a:avLst>
                <a:gd name="adj" fmla="val 298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2" name="Rectangle 33"/>
            <p:cNvSpPr>
              <a:spLocks noChangeArrowheads="1"/>
            </p:cNvSpPr>
            <p:nvPr userDrawn="1"/>
          </p:nvSpPr>
          <p:spPr bwMode="auto">
            <a:xfrm>
              <a:off x="18366667" y="2628900"/>
              <a:ext cx="8490857" cy="13373100"/>
            </a:xfrm>
            <a:prstGeom prst="roundRect">
              <a:avLst>
                <a:gd name="adj" fmla="val 2983"/>
              </a:avLst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</p:spPr>
          <p:txBody>
            <a:bodyPr wrap="none" lIns="52249" tIns="26124" rIns="52249" bIns="26124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 dirty="0">
              <a:latin typeface="Trebuchet MS" pitchFamily="34" charset="0"/>
            </a:endParaRPr>
          </a:p>
          <a:p>
            <a:pPr defTabSz="3765639"/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2007 template produces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a 36”x60” professional  poster</a:t>
            </a:r>
            <a:r>
              <a:rPr lang="en-US" sz="1800">
                <a:latin typeface="Trebuchet MS" pitchFamily="34" charset="0"/>
              </a:rPr>
              <a:t>. You</a:t>
            </a:r>
            <a:r>
              <a:rPr lang="en-US" sz="1800" baseline="0">
                <a:latin typeface="Trebuchet MS" pitchFamily="34" charset="0"/>
              </a:rPr>
              <a:t> can u</a:t>
            </a:r>
            <a:r>
              <a:rPr lang="en-US" sz="1800">
                <a:latin typeface="Trebuchet MS" pitchFamily="34" charset="0"/>
              </a:rPr>
              <a:t>se</a:t>
            </a:r>
            <a:r>
              <a:rPr lang="en-US" sz="1800" baseline="0">
                <a:latin typeface="Trebuchet MS" pitchFamily="34" charset="0"/>
              </a:rPr>
              <a:t> it to create your research poster and </a:t>
            </a:r>
            <a:r>
              <a:rPr lang="en-US" sz="1800">
                <a:latin typeface="Trebuchet MS" pitchFamily="34" charset="0"/>
              </a:rPr>
              <a:t>save valuable time placing titles, subtitles,</a:t>
            </a:r>
            <a:r>
              <a:rPr lang="en-US" sz="1800" baseline="0">
                <a:latin typeface="Trebuchet MS" pitchFamily="34" charset="0"/>
              </a:rPr>
              <a:t> text, and graphics</a:t>
            </a:r>
            <a:r>
              <a:rPr lang="en-US" sz="1800">
                <a:latin typeface="Trebuchet MS" pitchFamily="34" charset="0"/>
              </a:rPr>
              <a:t>. </a:t>
            </a:r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To view our template tutorials, go online to </a:t>
            </a: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 dirty="0">
                <a:latin typeface="Trebuchet MS" pitchFamily="34" charset="0"/>
              </a:rPr>
              <a:t>and click on </a:t>
            </a: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When</a:t>
            </a:r>
            <a:r>
              <a:rPr lang="en-US" sz="1800" baseline="0" dirty="0">
                <a:latin typeface="Trebuchet MS" pitchFamily="34" charset="0"/>
              </a:rPr>
              <a:t> you are ready to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en-US" sz="1800" baseline="0" dirty="0">
                <a:latin typeface="Trebuchet MS" pitchFamily="34" charset="0"/>
              </a:rPr>
              <a:t> print your poster</a:t>
            </a:r>
            <a:r>
              <a:rPr lang="en-US" sz="1800" dirty="0">
                <a:latin typeface="Trebuchet MS" pitchFamily="34" charset="0"/>
              </a:rPr>
              <a:t>,</a:t>
            </a:r>
            <a:r>
              <a:rPr lang="en-US" sz="1800" baseline="0" dirty="0">
                <a:latin typeface="Trebuchet MS" pitchFamily="34" charset="0"/>
              </a:rPr>
              <a:t> go online to</a:t>
            </a:r>
            <a:r>
              <a:rPr lang="en-US" sz="2000" baseline="0" dirty="0">
                <a:latin typeface="Trebuchet MS" pitchFamily="34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.</a:t>
            </a:r>
            <a:br>
              <a:rPr lang="en-US" sz="1800" dirty="0">
                <a:latin typeface="Trebuchet MS" pitchFamily="34" charset="0"/>
              </a:rPr>
            </a:br>
            <a:endParaRPr lang="en-US" sz="1800" dirty="0">
              <a:latin typeface="Trebuchet MS" pitchFamily="34" charset="0"/>
            </a:endParaRPr>
          </a:p>
          <a:p>
            <a:pPr algn="l" defTabSz="3765639"/>
            <a:r>
              <a:rPr lang="en-US" sz="1800" b="1" dirty="0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 dirty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 dirty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 dirty="0">
                <a:latin typeface="Trebuchet MS" pitchFamily="34" charset="0"/>
              </a:rPr>
              <a:t> </a:t>
            </a:r>
            <a:endParaRPr lang="en-US" sz="23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 dirty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Trebuchet MS" pitchFamily="34" charset="0"/>
              </a:rPr>
              <a:t>To</a:t>
            </a:r>
            <a:r>
              <a:rPr lang="en-US" sz="1800" baseline="0" dirty="0">
                <a:latin typeface="Trebuchet MS" pitchFamily="34" charset="0"/>
              </a:rPr>
              <a:t> add text, c</a:t>
            </a:r>
            <a:r>
              <a:rPr lang="en-US" sz="1800" dirty="0">
                <a:latin typeface="Trebuchet MS" pitchFamily="34" charset="0"/>
              </a:rPr>
              <a:t>lick inside</a:t>
            </a:r>
            <a:r>
              <a:rPr lang="en-US" sz="1800" baseline="0" dirty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 dirty="0">
              <a:latin typeface="Trebuchet MS" pitchFamily="34" charset="0"/>
            </a:endParaRPr>
          </a:p>
          <a:p>
            <a:pPr defTabSz="376563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 dirty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grpSp>
        <p:nvGrpSpPr>
          <p:cNvPr id="38" name="Group 37"/>
          <p:cNvGrpSpPr/>
          <p:nvPr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40" name="Rounded Rectangle 39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41" name="Picture 40" descr="http://t2.gstatic.com/images?q=tbn:ANd9GcR4APHC6TT9w54M2zn_pvCiBxUNcspYPoVxirLRphBoJabfSvu7zw">
              <a:hlinkClick r:id="rId4"/>
            </p:cNvPr>
            <p:cNvPicPr>
              <a:picLocks noChangeAspect="1" noChangeArrowheads="1"/>
            </p:cNvPicPr>
            <p:nvPr userDrawn="1"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42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dirty="0" err="1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 dirty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4" name="Straight Connector 43"/>
          <p:cNvCxnSpPr/>
          <p:nvPr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 dirty="0">
                <a:latin typeface="Trebuchet MS" pitchFamily="34" charset="0"/>
              </a:rPr>
            </a:br>
            <a:r>
              <a:rPr lang="en-US" sz="1800" baseline="0" dirty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>
                <a:solidFill>
                  <a:schemeClr val="bg1"/>
                </a:solidFill>
                <a:latin typeface="Trebuchet MS" pitchFamily="34" charset="0"/>
              </a:rPr>
              <a:t>Template 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FAQs</a:t>
            </a:r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Go to the </a:t>
            </a:r>
            <a:r>
              <a:rPr lang="en-US" sz="1800" baseline="0" dirty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 dirty="0">
                <a:latin typeface="Trebuchet MS" pitchFamily="34" charset="0"/>
              </a:rPr>
            </a:br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This template has four </a:t>
            </a:r>
            <a:r>
              <a:rPr lang="en-US" sz="1800" baseline="0" dirty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column layouts.  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TEXT: </a:t>
            </a:r>
            <a:r>
              <a:rPr lang="en-US" sz="1800" baseline="0" dirty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PHOTOS: </a:t>
            </a:r>
            <a:r>
              <a:rPr lang="en-US" sz="1800" baseline="0" dirty="0">
                <a:latin typeface="Trebuchet MS" pitchFamily="34" charset="0"/>
              </a:rPr>
              <a:t>Drag in a picture placeholder, size it </a:t>
            </a:r>
            <a:r>
              <a:rPr lang="en-US" sz="1800" u="sng" baseline="0" dirty="0">
                <a:latin typeface="Trebuchet MS" pitchFamily="34" charset="0"/>
              </a:rPr>
              <a:t>first</a:t>
            </a:r>
            <a:r>
              <a:rPr lang="en-US" sz="1800" baseline="0" dirty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TABLES: </a:t>
            </a:r>
            <a:r>
              <a:rPr lang="en-US" sz="1800" baseline="0" dirty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dirty="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 dirty="0">
              <a:latin typeface="Trebuchet MS" pitchFamily="34" charset="0"/>
            </a:endParaRPr>
          </a:p>
        </p:txBody>
      </p:sp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8" name="TextBox 47"/>
          <p:cNvSpPr txBox="1"/>
          <p:nvPr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 dirty="0">
                <a:solidFill>
                  <a:schemeClr val="bg1"/>
                </a:solidFill>
              </a:rPr>
              <a:t>© 2013 PosterPresentations.com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    </a:t>
            </a:r>
            <a:r>
              <a:rPr lang="en-US" sz="1800" dirty="0">
                <a:solidFill>
                  <a:schemeClr val="bg1"/>
                </a:solidFill>
              </a:rPr>
              <a:t>2117 Fourth Street ,</a:t>
            </a:r>
            <a:r>
              <a:rPr lang="en-US" sz="1800" baseline="0" dirty="0">
                <a:solidFill>
                  <a:schemeClr val="bg1"/>
                </a:solidFill>
              </a:rPr>
              <a:t> Unit C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Berkeley  CA  94710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</a:t>
            </a:r>
            <a:r>
              <a:rPr lang="en-US" sz="1800" b="1" baseline="0" dirty="0">
                <a:solidFill>
                  <a:srgbClr val="FFFF00"/>
                </a:solidFill>
              </a:rPr>
              <a:t>posterpresenter@gmail.com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0">
                <a:srgbClr val="C99700"/>
              </a:gs>
              <a:gs pos="73000">
                <a:schemeClr val="bg1">
                  <a:lumMod val="0"/>
                  <a:lumOff val="100000"/>
                </a:schemeClr>
              </a:gs>
            </a:gsLst>
            <a:lin ang="5400000" scaled="1"/>
            <a:tileRect/>
          </a:gra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 lvl="0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1" y="615971"/>
            <a:ext cx="2761491" cy="1261874"/>
          </a:xfrm>
          <a:prstGeom prst="rect">
            <a:avLst/>
          </a:prstGeom>
        </p:spPr>
      </p:pic>
      <p:sp>
        <p:nvSpPr>
          <p:cNvPr id="27" name="Text Box 14"/>
          <p:cNvSpPr txBox="1">
            <a:spLocks noChangeArrowheads="1"/>
          </p:cNvSpPr>
          <p:nvPr userDrawn="1"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www.PosterPresentations.com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1">
                <a:tint val="80000"/>
                <a:satMod val="300000"/>
                <a:lumMod val="0"/>
                <a:lumOff val="100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571500" y="2628900"/>
            <a:ext cx="6286500" cy="13373100"/>
          </a:xfrm>
          <a:prstGeom prst="roundRect">
            <a:avLst>
              <a:gd name="adj" fmla="val 4310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898050" y="1611630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21" name="Rectangle 33"/>
          <p:cNvSpPr>
            <a:spLocks noChangeArrowheads="1"/>
          </p:cNvSpPr>
          <p:nvPr/>
        </p:nvSpPr>
        <p:spPr bwMode="auto">
          <a:xfrm>
            <a:off x="7209790" y="2628900"/>
            <a:ext cx="13012420" cy="13373100"/>
          </a:xfrm>
          <a:prstGeom prst="roundRect">
            <a:avLst>
              <a:gd name="adj" fmla="val 2271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" name="Rectangle 33"/>
          <p:cNvSpPr>
            <a:spLocks noChangeArrowheads="1"/>
          </p:cNvSpPr>
          <p:nvPr/>
        </p:nvSpPr>
        <p:spPr bwMode="auto">
          <a:xfrm>
            <a:off x="20574000" y="2628900"/>
            <a:ext cx="6286500" cy="13373100"/>
          </a:xfrm>
          <a:prstGeom prst="roundRect">
            <a:avLst>
              <a:gd name="adj" fmla="val 4641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-6501493" y="-9798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500" b="1" baseline="0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3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1800" b="1" dirty="0">
              <a:latin typeface="Trebuchet MS" pitchFamily="34" charset="0"/>
            </a:endParaRPr>
          </a:p>
          <a:p>
            <a:pPr defTabSz="3765639"/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2007 template produces</a:t>
            </a:r>
            <a:r>
              <a:rPr lang="en-US" sz="1800" baseline="0" dirty="0">
                <a:latin typeface="Trebuchet MS" pitchFamily="34" charset="0"/>
              </a:rPr>
              <a:t> </a:t>
            </a:r>
            <a:r>
              <a:rPr lang="en-US" sz="1800" dirty="0">
                <a:latin typeface="Trebuchet MS" pitchFamily="34" charset="0"/>
              </a:rPr>
              <a:t>a 36”x60” professional  poster</a:t>
            </a:r>
            <a:r>
              <a:rPr lang="en-US" sz="1800">
                <a:latin typeface="Trebuchet MS" pitchFamily="34" charset="0"/>
              </a:rPr>
              <a:t>. You</a:t>
            </a:r>
            <a:r>
              <a:rPr lang="en-US" sz="1800" baseline="0">
                <a:latin typeface="Trebuchet MS" pitchFamily="34" charset="0"/>
              </a:rPr>
              <a:t> can u</a:t>
            </a:r>
            <a:r>
              <a:rPr lang="en-US" sz="1800">
                <a:latin typeface="Trebuchet MS" pitchFamily="34" charset="0"/>
              </a:rPr>
              <a:t>se</a:t>
            </a:r>
            <a:r>
              <a:rPr lang="en-US" sz="1800" baseline="0">
                <a:latin typeface="Trebuchet MS" pitchFamily="34" charset="0"/>
              </a:rPr>
              <a:t> it to create your research poster and </a:t>
            </a:r>
            <a:r>
              <a:rPr lang="en-US" sz="1800">
                <a:latin typeface="Trebuchet MS" pitchFamily="34" charset="0"/>
              </a:rPr>
              <a:t>save valuable time placing titles, subtitles,</a:t>
            </a:r>
            <a:r>
              <a:rPr lang="en-US" sz="1800" baseline="0">
                <a:latin typeface="Trebuchet MS" pitchFamily="34" charset="0"/>
              </a:rPr>
              <a:t> text, and graphics</a:t>
            </a:r>
            <a:r>
              <a:rPr lang="en-US" sz="1800">
                <a:latin typeface="Trebuchet MS" pitchFamily="34" charset="0"/>
              </a:rPr>
              <a:t>. </a:t>
            </a:r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We provide a series of online tutorials that will guide you through the poster design process and answer your poster production questions. 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To view our template tutorials, go online to </a:t>
            </a: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PosterPresentations.com </a:t>
            </a:r>
            <a:r>
              <a:rPr lang="en-US" sz="1800" dirty="0">
                <a:latin typeface="Trebuchet MS" pitchFamily="34" charset="0"/>
              </a:rPr>
              <a:t>and click on </a:t>
            </a: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HELP DESK.</a:t>
            </a: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r>
              <a:rPr lang="en-US" sz="1800" dirty="0">
                <a:latin typeface="Trebuchet MS" pitchFamily="34" charset="0"/>
              </a:rPr>
              <a:t>When</a:t>
            </a:r>
            <a:r>
              <a:rPr lang="en-US" sz="1800" baseline="0" dirty="0">
                <a:latin typeface="Trebuchet MS" pitchFamily="34" charset="0"/>
              </a:rPr>
              <a:t> you are ready to</a:t>
            </a:r>
            <a:r>
              <a:rPr lang="en-US" sz="1800" dirty="0">
                <a:latin typeface="Trebuchet MS" pitchFamily="34" charset="0"/>
              </a:rPr>
              <a:t> </a:t>
            </a:r>
            <a:r>
              <a:rPr lang="en-US" sz="1800" baseline="0" dirty="0">
                <a:latin typeface="Trebuchet MS" pitchFamily="34" charset="0"/>
              </a:rPr>
              <a:t> print your poster</a:t>
            </a:r>
            <a:r>
              <a:rPr lang="en-US" sz="1800" dirty="0">
                <a:latin typeface="Trebuchet MS" pitchFamily="34" charset="0"/>
              </a:rPr>
              <a:t>,</a:t>
            </a:r>
            <a:r>
              <a:rPr lang="en-US" sz="1800" baseline="0" dirty="0">
                <a:latin typeface="Trebuchet MS" pitchFamily="34" charset="0"/>
              </a:rPr>
              <a:t> go online to</a:t>
            </a:r>
            <a:r>
              <a:rPr lang="en-US" sz="2000" baseline="0" dirty="0">
                <a:latin typeface="Trebuchet MS" pitchFamily="34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.</a:t>
            </a:r>
            <a:br>
              <a:rPr lang="en-US" sz="1800" dirty="0">
                <a:latin typeface="Trebuchet MS" pitchFamily="34" charset="0"/>
              </a:rPr>
            </a:br>
            <a:endParaRPr lang="en-US" sz="1800" dirty="0">
              <a:latin typeface="Trebuchet MS" pitchFamily="34" charset="0"/>
            </a:endParaRPr>
          </a:p>
          <a:p>
            <a:pPr algn="l" defTabSz="3765639"/>
            <a:r>
              <a:rPr lang="en-US" sz="1800" b="1" dirty="0">
                <a:solidFill>
                  <a:schemeClr val="bg1"/>
                </a:solidFill>
                <a:latin typeface="Trebuchet MS" pitchFamily="34" charset="0"/>
              </a:rPr>
              <a:t>Need</a:t>
            </a:r>
            <a:r>
              <a:rPr lang="en-US" sz="1800" b="1" baseline="0" dirty="0">
                <a:solidFill>
                  <a:schemeClr val="bg1"/>
                </a:solidFill>
                <a:latin typeface="Trebuchet MS" pitchFamily="34" charset="0"/>
              </a:rPr>
              <a:t> Assistance?  </a:t>
            </a:r>
            <a:r>
              <a:rPr lang="en-US" sz="2400" b="1" baseline="0" dirty="0">
                <a:solidFill>
                  <a:srgbClr val="FFFF00"/>
                </a:solidFill>
                <a:latin typeface="Trebuchet MS" pitchFamily="34" charset="0"/>
              </a:rPr>
              <a:t>Call  us at </a:t>
            </a: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508125"/>
            <a:r>
              <a:rPr lang="en-US" sz="1800" dirty="0">
                <a:latin typeface="Trebuchet MS" pitchFamily="34" charset="0"/>
              </a:rPr>
              <a:t> </a:t>
            </a:r>
            <a:endParaRPr lang="en-US" sz="23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500" b="1" dirty="0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500" b="1" dirty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marL="0" marR="0" indent="0" algn="l" defTabSz="37656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latin typeface="Trebuchet MS" pitchFamily="34" charset="0"/>
              </a:rPr>
              <a:t>To</a:t>
            </a:r>
            <a:r>
              <a:rPr lang="en-US" sz="1800" baseline="0" dirty="0">
                <a:latin typeface="Trebuchet MS" pitchFamily="34" charset="0"/>
              </a:rPr>
              <a:t> add text, c</a:t>
            </a:r>
            <a:r>
              <a:rPr lang="en-US" sz="1800" dirty="0">
                <a:latin typeface="Trebuchet MS" pitchFamily="34" charset="0"/>
              </a:rPr>
              <a:t>lick inside</a:t>
            </a:r>
            <a:r>
              <a:rPr lang="en-US" sz="1800" baseline="0" dirty="0">
                <a:latin typeface="Trebuchet MS" pitchFamily="34" charset="0"/>
              </a:rPr>
              <a:t> a placeholder on the poster and type or paste your text.  To move a placeholder, click it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(to select it).  Place your cursor on its frame, and your cursor will change to this symbol       .  Click </a:t>
            </a:r>
            <a:r>
              <a:rPr lang="en-US" sz="1800" u="sng" baseline="0" dirty="0">
                <a:latin typeface="Trebuchet MS" pitchFamily="34" charset="0"/>
              </a:rPr>
              <a:t>once</a:t>
            </a:r>
            <a:r>
              <a:rPr lang="en-US" sz="1800" baseline="0" dirty="0">
                <a:latin typeface="Trebuchet MS" pitchFamily="34" charset="0"/>
              </a:rPr>
              <a:t> and drag it to a new location where you can resize it. </a:t>
            </a:r>
          </a:p>
          <a:p>
            <a:pPr defTabSz="3765639"/>
            <a:endParaRPr lang="en-US" sz="1800" dirty="0">
              <a:latin typeface="Trebuchet MS" pitchFamily="34" charset="0"/>
            </a:endParaRPr>
          </a:p>
          <a:p>
            <a:pPr defTabSz="376563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3765639"/>
            <a:r>
              <a:rPr lang="en-US" sz="1800" baseline="0" dirty="0">
                <a:latin typeface="Trebuchet MS" pitchFamily="34" charset="0"/>
              </a:rPr>
              <a:t>Click and drag this preformatted section header placeholder to the poster area to add another section header. Use section headers to separate topics or concepts within your presentation. 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dirty="0">
              <a:latin typeface="Trebuchet MS" pitchFamily="34" charset="0"/>
            </a:endParaRPr>
          </a:p>
          <a:p>
            <a:pPr defTabSz="4389219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4389219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4389219"/>
            <a:r>
              <a:rPr lang="en-US" sz="1800" baseline="0" dirty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defTabSz="4389219"/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1800" b="1" dirty="0">
              <a:latin typeface="Trebuchet MS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-6481554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432958" y="7952471"/>
            <a:ext cx="369094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grpSp>
        <p:nvGrpSpPr>
          <p:cNvPr id="29" name="Group 28"/>
          <p:cNvGrpSpPr/>
          <p:nvPr/>
        </p:nvGrpSpPr>
        <p:grpSpPr>
          <a:xfrm>
            <a:off x="-6223790" y="15575235"/>
            <a:ext cx="5771525" cy="644181"/>
            <a:chOff x="44242388" y="28054064"/>
            <a:chExt cx="9771400" cy="1090621"/>
          </a:xfrm>
        </p:grpSpPr>
        <p:sp>
          <p:nvSpPr>
            <p:cNvPr id="31" name="Rounded Rectangle 30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32" name="Picture 31" descr="http://t2.gstatic.com/images?q=tbn:ANd9GcR4APHC6TT9w54M2zn_pvCiBxUNcspYPoVxirLRphBoJabfSvu7zw">
              <a:hlinkClick r:id="rId4"/>
            </p:cNvPr>
            <p:cNvPicPr>
              <a:picLocks noChangeAspect="1" noChangeArrowheads="1"/>
            </p:cNvPicPr>
            <p:nvPr userDrawn="1"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3" name="TextBox 32"/>
            <p:cNvSpPr txBox="1"/>
            <p:nvPr userDrawn="1"/>
          </p:nvSpPr>
          <p:spPr>
            <a:xfrm>
              <a:off x="45342599" y="28154099"/>
              <a:ext cx="8671189" cy="88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400" dirty="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discounts are available on our </a:t>
              </a:r>
              <a:r>
                <a:rPr lang="en-US" sz="1400" baseline="0" dirty="0" err="1">
                  <a:solidFill>
                    <a:schemeClr val="tx2"/>
                  </a:solidFill>
                  <a:latin typeface="Trebuchet MS" pitchFamily="34" charset="0"/>
                </a:rPr>
                <a:t>Facebook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page. </a:t>
              </a:r>
            </a:p>
            <a:p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400" u="sng" baseline="0" dirty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400" baseline="0" dirty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400" dirty="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4" name="Straight Connector 43"/>
          <p:cNvCxnSpPr/>
          <p:nvPr/>
        </p:nvCxnSpPr>
        <p:spPr>
          <a:xfrm>
            <a:off x="-6472918" y="5874672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-6491524" y="10199648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7638828" y="0"/>
            <a:ext cx="6281539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498" tIns="208995" rIns="104498" bIns="104498" rtlCol="0" anchor="t" anchorCtr="0"/>
          <a:lstStyle/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400" b="1" dirty="0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400"/>
              </a:lnSpc>
            </a:pPr>
            <a:r>
              <a:rPr lang="en-US" sz="2400" b="1" dirty="0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134780">
              <a:lnSpc>
                <a:spcPts val="2100"/>
              </a:lnSpc>
            </a:pPr>
            <a:endParaRPr lang="en-US" sz="180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r>
              <a:rPr lang="en-US" sz="1800" dirty="0">
                <a:latin typeface="Trebuchet MS" pitchFamily="34" charset="0"/>
              </a:rPr>
              <a:t>This PowerPoint</a:t>
            </a:r>
            <a:r>
              <a:rPr lang="en-US" sz="1800" baseline="0" dirty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1800" baseline="0" dirty="0">
                <a:latin typeface="Trebuchet MS" pitchFamily="34" charset="0"/>
              </a:rPr>
            </a:br>
            <a:r>
              <a:rPr lang="en-US" sz="1800" baseline="0" dirty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24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r>
              <a:rPr lang="en-US" sz="2400" b="1" baseline="0">
                <a:solidFill>
                  <a:schemeClr val="bg1"/>
                </a:solidFill>
                <a:latin typeface="Trebuchet MS" pitchFamily="34" charset="0"/>
              </a:rPr>
              <a:t>Template </a:t>
            </a:r>
            <a:r>
              <a:rPr lang="en-US" sz="2400" b="1" baseline="0" dirty="0">
                <a:solidFill>
                  <a:schemeClr val="bg1"/>
                </a:solidFill>
                <a:latin typeface="Trebuchet MS" pitchFamily="34" charset="0"/>
              </a:rPr>
              <a:t>FAQs</a:t>
            </a:r>
            <a:endParaRPr lang="en-US" sz="1800" baseline="0" dirty="0">
              <a:latin typeface="Trebuchet MS" pitchFamily="34" charset="0"/>
            </a:endParaRPr>
          </a:p>
          <a:p>
            <a:pPr algn="ctr"/>
            <a:endParaRPr lang="en-US" sz="1800" b="1" dirty="0">
              <a:solidFill>
                <a:srgbClr val="FFFF00"/>
              </a:solidFill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Go to the </a:t>
            </a:r>
            <a:r>
              <a:rPr lang="en-US" sz="1800" baseline="0" dirty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1800" baseline="0" dirty="0">
                <a:latin typeface="Trebuchet MS" pitchFamily="34" charset="0"/>
              </a:rPr>
            </a:br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="1" baseline="0" dirty="0">
              <a:solidFill>
                <a:srgbClr val="FFFF00"/>
              </a:solidFill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2689420"/>
            <a:r>
              <a:rPr lang="en-US" sz="1800" dirty="0">
                <a:latin typeface="Trebuchet MS" pitchFamily="34" charset="0"/>
              </a:rPr>
              <a:t>This template has four </a:t>
            </a:r>
            <a:r>
              <a:rPr lang="en-US" sz="1800" baseline="0" dirty="0">
                <a:latin typeface="Trebuchet MS" pitchFamily="34" charset="0"/>
              </a:rPr>
              <a:t>different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column layouts.  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your mouse on the background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and click on LAYOUT to see the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 layout options.  The columns in 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the provided layouts are fixed and cannot be moved but advanced users can modify any layout by going to VIEW and then SLIDE MASTER.</a:t>
            </a: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marL="0" marR="0" indent="0" algn="l" defTabSz="26894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TEXT: </a:t>
            </a:r>
            <a:r>
              <a:rPr lang="en-US" sz="1800" baseline="0" dirty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PHOTOS: </a:t>
            </a:r>
            <a:r>
              <a:rPr lang="en-US" sz="1800" baseline="0" dirty="0">
                <a:latin typeface="Trebuchet MS" pitchFamily="34" charset="0"/>
              </a:rPr>
              <a:t>Drag in a picture placeholder, size it </a:t>
            </a:r>
            <a:r>
              <a:rPr lang="en-US" sz="1800" u="sng" baseline="0" dirty="0">
                <a:latin typeface="Trebuchet MS" pitchFamily="34" charset="0"/>
              </a:rPr>
              <a:t>first</a:t>
            </a:r>
            <a:r>
              <a:rPr lang="en-US" sz="1800" baseline="0" dirty="0">
                <a:latin typeface="Trebuchet MS" pitchFamily="34" charset="0"/>
              </a:rPr>
              <a:t>, click in it and insert a photo from the menu.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u="sng" baseline="0" dirty="0">
                <a:latin typeface="Trebuchet MS" pitchFamily="34" charset="0"/>
              </a:rPr>
              <a:t>TABLES: </a:t>
            </a:r>
            <a:r>
              <a:rPr lang="en-US" sz="1800" baseline="0" dirty="0">
                <a:latin typeface="Trebuchet MS" pitchFamily="34" charset="0"/>
              </a:rPr>
              <a:t>You can copy and paste a table from an external document onto this poster template. To adjust the way the text fits within the cells of a table that has been pasted, </a:t>
            </a:r>
            <a:r>
              <a:rPr lang="en-US" sz="1800" u="sng" baseline="0" dirty="0">
                <a:latin typeface="Trebuchet MS" pitchFamily="34" charset="0"/>
              </a:rPr>
              <a:t>right-click</a:t>
            </a:r>
            <a:r>
              <a:rPr lang="en-US" sz="1800" baseline="0" dirty="0">
                <a:latin typeface="Trebuchet MS" pitchFamily="34" charset="0"/>
              </a:rPr>
              <a:t> on the table, click FORMAT SHAPE  then click on TEXT BOX and change the INTERNAL MARGIN values to 0.25.</a:t>
            </a: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endParaRPr lang="en-US" sz="1800" baseline="0" dirty="0">
              <a:latin typeface="Trebuchet MS" pitchFamily="34" charset="0"/>
            </a:endParaRPr>
          </a:p>
          <a:p>
            <a:pPr defTabSz="2689420"/>
            <a:r>
              <a:rPr lang="en-US" sz="1800" b="1" baseline="0" dirty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2689420"/>
            <a:r>
              <a:rPr lang="en-US" sz="1800" baseline="0" dirty="0">
                <a:latin typeface="Trebuchet MS" pitchFamily="34" charset="0"/>
              </a:rPr>
              <a:t>To change the color scheme of this template go to the DESIGN menu and click on COLORS. You can choose from the provided color combinations or create your own.</a:t>
            </a:r>
          </a:p>
          <a:p>
            <a:pPr defTabSz="3134780"/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3134780">
              <a:lnSpc>
                <a:spcPts val="2100"/>
              </a:lnSpc>
            </a:pPr>
            <a:endParaRPr lang="en-US" sz="18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aseline="0" dirty="0"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dirty="0"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200" b="1" dirty="0">
              <a:solidFill>
                <a:schemeClr val="bg1"/>
              </a:solidFill>
              <a:latin typeface="Trebuchet MS" pitchFamily="34" charset="0"/>
            </a:endParaRPr>
          </a:p>
          <a:p>
            <a:pPr defTabSz="2508125">
              <a:lnSpc>
                <a:spcPts val="2100"/>
              </a:lnSpc>
            </a:pPr>
            <a:endParaRPr lang="en-US" sz="1200" b="1" dirty="0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100"/>
              </a:lnSpc>
            </a:pPr>
            <a:endParaRPr lang="en-US" sz="1800" b="1" dirty="0">
              <a:latin typeface="Trebuchet MS" pitchFamily="34" charset="0"/>
            </a:endParaRPr>
          </a:p>
        </p:txBody>
      </p:sp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07318" y="6276070"/>
            <a:ext cx="2438880" cy="125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8" name="TextBox 47"/>
          <p:cNvSpPr txBox="1"/>
          <p:nvPr/>
        </p:nvSpPr>
        <p:spPr>
          <a:xfrm>
            <a:off x="27877004" y="15329052"/>
            <a:ext cx="5725179" cy="976088"/>
          </a:xfrm>
          <a:prstGeom prst="rect">
            <a:avLst/>
          </a:prstGeom>
          <a:noFill/>
        </p:spPr>
        <p:txBody>
          <a:bodyPr wrap="square" lIns="52249" tIns="26124" rIns="52249" bIns="26124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2000" dirty="0">
                <a:solidFill>
                  <a:schemeClr val="bg1"/>
                </a:solidFill>
              </a:rPr>
              <a:t>© 2013 PosterPresentations.com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    </a:t>
            </a:r>
            <a:r>
              <a:rPr lang="en-US" sz="1800" dirty="0">
                <a:solidFill>
                  <a:schemeClr val="bg1"/>
                </a:solidFill>
              </a:rPr>
              <a:t>2117 Fourth Street ,</a:t>
            </a:r>
            <a:r>
              <a:rPr lang="en-US" sz="1800" baseline="0" dirty="0">
                <a:solidFill>
                  <a:schemeClr val="bg1"/>
                </a:solidFill>
              </a:rPr>
              <a:t> Unit C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Berkeley  CA  94710</a:t>
            </a:r>
            <a:br>
              <a:rPr lang="en-US" sz="1800" baseline="0" dirty="0">
                <a:solidFill>
                  <a:schemeClr val="bg1"/>
                </a:solidFill>
              </a:rPr>
            </a:br>
            <a:r>
              <a:rPr lang="en-US" sz="1800" baseline="0" dirty="0">
                <a:solidFill>
                  <a:schemeClr val="bg1"/>
                </a:solidFill>
              </a:rPr>
              <a:t>    </a:t>
            </a:r>
            <a:r>
              <a:rPr lang="en-US" sz="1800" b="1" baseline="0" dirty="0">
                <a:solidFill>
                  <a:srgbClr val="FFFF00"/>
                </a:solidFill>
              </a:rPr>
              <a:t>posterpresenter@gmail.com</a:t>
            </a:r>
            <a:endParaRPr lang="en-US" sz="2000" b="1" dirty="0">
              <a:solidFill>
                <a:srgbClr val="FFFF00"/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27638828" y="2544196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7638828" y="15144750"/>
            <a:ext cx="6281539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90000"/>
                </a:schemeClr>
              </a:gs>
              <a:gs pos="0">
                <a:srgbClr val="C99700"/>
              </a:gs>
              <a:gs pos="73000">
                <a:schemeClr val="bg1">
                  <a:lumMod val="0"/>
                  <a:lumOff val="100000"/>
                </a:schemeClr>
              </a:gs>
            </a:gsLst>
            <a:lin ang="5400000" scaled="1"/>
            <a:tileRect/>
          </a:gradFill>
          <a:ln w="9525">
            <a:solidFill>
              <a:srgbClr val="002855"/>
            </a:solidFill>
            <a:miter lim="800000"/>
            <a:headEnd/>
            <a:tailEnd/>
          </a:ln>
          <a:effectLst/>
        </p:spPr>
        <p:txBody>
          <a:bodyPr wrap="none" lIns="52249" tIns="26124" rIns="52249" bIns="26124" anchor="ctr"/>
          <a:lstStyle/>
          <a:p>
            <a:pPr lvl="0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1" y="612648"/>
            <a:ext cx="2761491" cy="1261874"/>
          </a:xfrm>
          <a:prstGeom prst="rect">
            <a:avLst/>
          </a:prstGeom>
        </p:spPr>
      </p:pic>
      <p:sp>
        <p:nvSpPr>
          <p:cNvPr id="27" name="Text Box 14"/>
          <p:cNvSpPr txBox="1">
            <a:spLocks noChangeArrowheads="1"/>
          </p:cNvSpPr>
          <p:nvPr userDrawn="1"/>
        </p:nvSpPr>
        <p:spPr bwMode="auto">
          <a:xfrm>
            <a:off x="918370" y="16156940"/>
            <a:ext cx="1571625" cy="1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2150" tIns="26070" rIns="52150" bIns="2607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RESEARCH POSTER PRESENTATION DESIGN © 2012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www.PosterPresentations.com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2507943" rtl="0" eaLnBrk="1" latinLnBrk="0" hangingPunct="1">
        <a:spcBef>
          <a:spcPct val="0"/>
        </a:spcBef>
        <a:buNone/>
        <a:defRPr sz="5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40479" indent="-940479" algn="l" defTabSz="2507943" rtl="0" eaLnBrk="1" latinLnBrk="0" hangingPunct="1">
        <a:spcBef>
          <a:spcPct val="20000"/>
        </a:spcBef>
        <a:buFont typeface="Arial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04" indent="-783732" algn="l" defTabSz="2507943" rtl="0" eaLnBrk="1" latinLnBrk="0" hangingPunct="1">
        <a:spcBef>
          <a:spcPct val="20000"/>
        </a:spcBef>
        <a:buFont typeface="Arial" pitchFamily="34" charset="0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4929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8901" indent="-626986" algn="l" defTabSz="2507943" rtl="0" eaLnBrk="1" latinLnBrk="0" hangingPunct="1">
        <a:spcBef>
          <a:spcPct val="20000"/>
        </a:spcBef>
        <a:buFont typeface="Arial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2872" indent="-626986" algn="l" defTabSz="2507943" rtl="0" eaLnBrk="1" latinLnBrk="0" hangingPunct="1">
        <a:spcBef>
          <a:spcPct val="20000"/>
        </a:spcBef>
        <a:buFont typeface="Arial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6844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0815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4787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8758" indent="-626986" algn="l" defTabSz="2507943" rtl="0" eaLnBrk="1" latinLnBrk="0" hangingPunct="1">
        <a:spcBef>
          <a:spcPct val="20000"/>
        </a:spcBef>
        <a:buFont typeface="Arial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72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94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915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886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858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830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801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773" algn="l" defTabSz="2507943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5.jpe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76461" y="3341566"/>
            <a:ext cx="6274921" cy="6665548"/>
          </a:xfrm>
        </p:spPr>
        <p:txBody>
          <a:bodyPr/>
          <a:lstStyle/>
          <a:p>
            <a:pPr marL="711969" lvl="1" indent="-273834">
              <a:spcAft>
                <a:spcPct val="50000"/>
              </a:spcAft>
              <a:buClr>
                <a:schemeClr val="bg2">
                  <a:lumMod val="25000"/>
                </a:schemeClr>
              </a:buClr>
              <a:buFontTx/>
              <a:buChar char="•"/>
            </a:pPr>
            <a:r>
              <a:rPr lang="en-US" sz="2000" dirty="0">
                <a:latin typeface="Georgia" panose="02040502050405020303" pitchFamily="18" charset="0"/>
              </a:rPr>
              <a:t>Atypical junctional melanocytic proliferations (AJMPs) are melanocytic lesions with features of melanoma in situ (MIS), but do not meet the criteria based on histopathological evaluation. </a:t>
            </a:r>
          </a:p>
          <a:p>
            <a:pPr marL="711969" lvl="1" indent="-273834">
              <a:spcAft>
                <a:spcPct val="50000"/>
              </a:spcAft>
              <a:buClr>
                <a:schemeClr val="bg2">
                  <a:lumMod val="25000"/>
                </a:schemeClr>
              </a:buClr>
              <a:buFontTx/>
              <a:buChar char="•"/>
            </a:pPr>
            <a:r>
              <a:rPr lang="en-US" sz="2000" dirty="0">
                <a:latin typeface="Georgia" panose="02040502050405020303" pitchFamily="18" charset="0"/>
              </a:rPr>
              <a:t>AJMPs show </a:t>
            </a:r>
            <a:r>
              <a:rPr lang="en-US" sz="2000" dirty="0" err="1">
                <a:latin typeface="Georgia" panose="02040502050405020303" pitchFamily="18" charset="0"/>
              </a:rPr>
              <a:t>cytologic</a:t>
            </a:r>
            <a:r>
              <a:rPr lang="en-US" sz="2000" dirty="0">
                <a:latin typeface="Georgia" panose="02040502050405020303" pitchFamily="18" charset="0"/>
              </a:rPr>
              <a:t> atypia, </a:t>
            </a:r>
            <a:r>
              <a:rPr lang="en-US" sz="2000" dirty="0" err="1">
                <a:latin typeface="Georgia" panose="02040502050405020303" pitchFamily="18" charset="0"/>
              </a:rPr>
              <a:t>pagetoid</a:t>
            </a:r>
            <a:r>
              <a:rPr lang="en-US" sz="2000" dirty="0">
                <a:latin typeface="Georgia" panose="02040502050405020303" pitchFamily="18" charset="0"/>
              </a:rPr>
              <a:t> growth and other histologic features of MIS but to a variable and lesser degree.</a:t>
            </a:r>
            <a:r>
              <a:rPr lang="en-US" sz="2000" baseline="30000" dirty="0">
                <a:latin typeface="Georgia" panose="02040502050405020303" pitchFamily="18" charset="0"/>
              </a:rPr>
              <a:t>1</a:t>
            </a:r>
            <a:endParaRPr lang="en-US" sz="2000" dirty="0">
              <a:latin typeface="Georgia" panose="02040502050405020303" pitchFamily="18" charset="0"/>
            </a:endParaRPr>
          </a:p>
          <a:p>
            <a:pPr marL="711969" lvl="1" indent="-273834">
              <a:spcAft>
                <a:spcPct val="50000"/>
              </a:spcAft>
              <a:buClr>
                <a:schemeClr val="bg2">
                  <a:lumMod val="25000"/>
                </a:schemeClr>
              </a:buClr>
              <a:buFontTx/>
              <a:buChar char="•"/>
            </a:pPr>
            <a:r>
              <a:rPr lang="en-US" sz="2000" b="1" dirty="0">
                <a:latin typeface="Georgia" panose="02040502050405020303" pitchFamily="18" charset="0"/>
              </a:rPr>
              <a:t>The malignant potential of AJMPs is unclear, which poses a dilemma for physicians for how best to manage the lesions.</a:t>
            </a:r>
            <a:r>
              <a:rPr lang="en-US" sz="2000" b="1" baseline="30000" dirty="0">
                <a:latin typeface="Georgia" panose="02040502050405020303" pitchFamily="18" charset="0"/>
              </a:rPr>
              <a:t>2,3,4</a:t>
            </a:r>
          </a:p>
          <a:p>
            <a:pPr marL="711969" lvl="1" indent="-273834">
              <a:spcAft>
                <a:spcPct val="50000"/>
              </a:spcAft>
              <a:buClr>
                <a:schemeClr val="bg2">
                  <a:lumMod val="25000"/>
                </a:schemeClr>
              </a:buClr>
              <a:buFontTx/>
              <a:buChar char="•"/>
            </a:pPr>
            <a:r>
              <a:rPr lang="en-US" sz="2000" dirty="0">
                <a:latin typeface="Georgia" panose="02040502050405020303" pitchFamily="18" charset="0"/>
              </a:rPr>
              <a:t>Among dermatologists there is a lack of consensus for how best to manage AJMPs, which may lead to over or under treatment</a:t>
            </a:r>
            <a:r>
              <a:rPr lang="en-US" sz="2000" baseline="30000" dirty="0">
                <a:latin typeface="Georgia" panose="02040502050405020303" pitchFamily="18" charset="0"/>
              </a:rPr>
              <a:t>5</a:t>
            </a:r>
            <a:endParaRPr lang="en-US" sz="2000" dirty="0">
              <a:latin typeface="Georgia" panose="02040502050405020303" pitchFamily="18" charset="0"/>
            </a:endParaRPr>
          </a:p>
          <a:p>
            <a:pPr marL="711969" lvl="1" indent="-273834">
              <a:spcAft>
                <a:spcPct val="50000"/>
              </a:spcAft>
              <a:buClr>
                <a:schemeClr val="bg2">
                  <a:lumMod val="25000"/>
                </a:schemeClr>
              </a:buClr>
              <a:buFontTx/>
              <a:buChar char="•"/>
            </a:pPr>
            <a:r>
              <a:rPr lang="en-US" sz="2000" dirty="0">
                <a:latin typeface="Georgia" panose="02040502050405020303" pitchFamily="18" charset="0"/>
              </a:rPr>
              <a:t>There is also extensive use of variable language in the pathology reports of similar lesions, adding to the dilemma of management by physicians.</a:t>
            </a:r>
            <a:r>
              <a:rPr lang="en-US" sz="2000" baseline="30000" dirty="0">
                <a:latin typeface="Georgia" panose="02040502050405020303" pitchFamily="18" charset="0"/>
              </a:rPr>
              <a:t>3,4</a:t>
            </a:r>
            <a:endParaRPr lang="en-US" sz="2000" dirty="0">
              <a:latin typeface="Georgia" panose="02040502050405020303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0"/>
          </p:nvPr>
        </p:nvSpPr>
        <p:spPr>
          <a:xfrm>
            <a:off x="569843" y="12496867"/>
            <a:ext cx="6281539" cy="382517"/>
          </a:xfrm>
        </p:spPr>
        <p:txBody>
          <a:bodyPr/>
          <a:lstStyle/>
          <a:p>
            <a:r>
              <a:rPr lang="en-US" dirty="0"/>
              <a:t>AIMS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1"/>
          </p:nvPr>
        </p:nvSpPr>
        <p:spPr>
          <a:xfrm>
            <a:off x="7241977" y="3375765"/>
            <a:ext cx="6280546" cy="10170747"/>
          </a:xfrm>
        </p:spPr>
        <p:txBody>
          <a:bodyPr/>
          <a:lstStyle/>
          <a:p>
            <a:pPr marL="711969" lvl="1" indent="-273834">
              <a:spcAft>
                <a:spcPct val="50000"/>
              </a:spcAft>
              <a:buClr>
                <a:schemeClr val="bg2">
                  <a:lumMod val="25000"/>
                </a:schemeClr>
              </a:buClr>
              <a:buFontTx/>
              <a:buChar char="•"/>
            </a:pPr>
            <a:r>
              <a:rPr lang="en-US" sz="1800" dirty="0">
                <a:latin typeface="Georgia" panose="02040502050405020303" pitchFamily="18" charset="0"/>
              </a:rPr>
              <a:t>A natural language search for “junctional melanocytic proliferation” was performed</a:t>
            </a:r>
          </a:p>
          <a:p>
            <a:pPr marL="711969" lvl="1" indent="-273834">
              <a:spcAft>
                <a:spcPct val="50000"/>
              </a:spcAft>
              <a:buClr>
                <a:schemeClr val="bg2">
                  <a:lumMod val="25000"/>
                </a:schemeClr>
              </a:buClr>
              <a:buFontTx/>
              <a:buChar char="•"/>
            </a:pPr>
            <a:r>
              <a:rPr lang="en-US" sz="1800" dirty="0">
                <a:latin typeface="Georgia" panose="02040502050405020303" pitchFamily="18" charset="0"/>
              </a:rPr>
              <a:t>We identified 256 charts from academic and private practices diagnosed by board certified </a:t>
            </a:r>
            <a:r>
              <a:rPr lang="en-US" sz="1800" dirty="0" err="1">
                <a:latin typeface="Georgia" panose="02040502050405020303" pitchFamily="18" charset="0"/>
              </a:rPr>
              <a:t>dermatopathologists</a:t>
            </a:r>
            <a:r>
              <a:rPr lang="en-US" sz="1800" dirty="0">
                <a:latin typeface="Georgia" panose="02040502050405020303" pitchFamily="18" charset="0"/>
              </a:rPr>
              <a:t> at UC Davis between January 1, 2014 and December 31, 2014.</a:t>
            </a:r>
          </a:p>
          <a:p>
            <a:pPr marL="711969" lvl="1" indent="-273834">
              <a:spcAft>
                <a:spcPct val="50000"/>
              </a:spcAft>
              <a:buClr>
                <a:schemeClr val="bg2">
                  <a:lumMod val="25000"/>
                </a:schemeClr>
              </a:buClr>
              <a:buFontTx/>
              <a:buChar char="•"/>
            </a:pPr>
            <a:r>
              <a:rPr lang="en-US" sz="1800" dirty="0">
                <a:latin typeface="Georgia" panose="02040502050405020303" pitchFamily="18" charset="0"/>
              </a:rPr>
              <a:t>Spitz nevi, blue nevi, and re-excisions were excluded </a:t>
            </a:r>
          </a:p>
          <a:p>
            <a:pPr marL="711969" lvl="1" indent="-273834">
              <a:spcAft>
                <a:spcPct val="50000"/>
              </a:spcAft>
              <a:buClr>
                <a:schemeClr val="bg2">
                  <a:lumMod val="25000"/>
                </a:schemeClr>
              </a:buClr>
              <a:buFontTx/>
              <a:buChar char="•"/>
            </a:pPr>
            <a:r>
              <a:rPr lang="en-US" sz="1800" dirty="0">
                <a:latin typeface="Georgia" panose="02040502050405020303" pitchFamily="18" charset="0"/>
              </a:rPr>
              <a:t>Clinical notes and pathology notes were reviewed for various clinical features and phrasing within pathology reports:</a:t>
            </a:r>
          </a:p>
          <a:p>
            <a:pPr marL="438135" lvl="1">
              <a:spcAft>
                <a:spcPct val="50000"/>
              </a:spcAft>
              <a:buClr>
                <a:schemeClr val="bg2">
                  <a:lumMod val="25000"/>
                </a:schemeClr>
              </a:buClr>
              <a:buNone/>
            </a:pPr>
            <a:r>
              <a:rPr lang="en-US" sz="1800" dirty="0">
                <a:latin typeface="Georgia" panose="02040502050405020303" pitchFamily="18" charset="0"/>
              </a:rPr>
              <a:t>Clinical features:</a:t>
            </a:r>
          </a:p>
          <a:p>
            <a:pPr marL="1009635" lvl="1" indent="-571500">
              <a:spcAft>
                <a:spcPct val="50000"/>
              </a:spcAft>
              <a:buClr>
                <a:schemeClr val="bg2">
                  <a:lumMod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Georgia" panose="02040502050405020303" pitchFamily="18" charset="0"/>
              </a:rPr>
              <a:t>Age</a:t>
            </a:r>
          </a:p>
          <a:p>
            <a:pPr marL="1009635" lvl="1" indent="-571500">
              <a:spcAft>
                <a:spcPct val="50000"/>
              </a:spcAft>
              <a:buClr>
                <a:schemeClr val="bg2">
                  <a:lumMod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Georgia" panose="02040502050405020303" pitchFamily="18" charset="0"/>
              </a:rPr>
              <a:t>Gender</a:t>
            </a:r>
          </a:p>
          <a:p>
            <a:pPr marL="1009635" lvl="1" indent="-571500">
              <a:spcAft>
                <a:spcPct val="50000"/>
              </a:spcAft>
              <a:buClr>
                <a:schemeClr val="bg2">
                  <a:lumMod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Georgia" panose="02040502050405020303" pitchFamily="18" charset="0"/>
              </a:rPr>
              <a:t>Anatomic site</a:t>
            </a:r>
          </a:p>
          <a:p>
            <a:pPr marL="1009635" lvl="1" indent="-571500">
              <a:spcAft>
                <a:spcPct val="50000"/>
              </a:spcAft>
              <a:buClr>
                <a:schemeClr val="bg2">
                  <a:lumMod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Georgia" panose="02040502050405020303" pitchFamily="18" charset="0"/>
              </a:rPr>
              <a:t>Size of lesion</a:t>
            </a:r>
          </a:p>
          <a:p>
            <a:pPr marL="438135" lvl="1">
              <a:spcAft>
                <a:spcPct val="50000"/>
              </a:spcAft>
              <a:buClr>
                <a:schemeClr val="bg2">
                  <a:lumMod val="25000"/>
                </a:schemeClr>
              </a:buClr>
              <a:buNone/>
            </a:pPr>
            <a:r>
              <a:rPr lang="en-US" sz="1800" dirty="0">
                <a:latin typeface="Georgia" panose="02040502050405020303" pitchFamily="18" charset="0"/>
              </a:rPr>
              <a:t>Pathology report phrasing:</a:t>
            </a:r>
          </a:p>
          <a:p>
            <a:pPr marL="895335" lvl="1" indent="-457200">
              <a:spcAft>
                <a:spcPct val="50000"/>
              </a:spcAft>
              <a:buClr>
                <a:schemeClr val="bg2">
                  <a:lumMod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Georgia" panose="02040502050405020303" pitchFamily="18" charset="0"/>
              </a:rPr>
              <a:t>Diagnosis line includes “melanoma in situ”; “sparse” or lacks “atypical” </a:t>
            </a:r>
          </a:p>
          <a:p>
            <a:pPr marL="895335" lvl="1" indent="-457200">
              <a:spcAft>
                <a:spcPct val="50000"/>
              </a:spcAft>
              <a:buClr>
                <a:schemeClr val="bg2">
                  <a:lumMod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Georgia" panose="02040502050405020303" pitchFamily="18" charset="0"/>
              </a:rPr>
              <a:t>Favored diagnosis: melanoma in situ, nevus, </a:t>
            </a:r>
            <a:r>
              <a:rPr lang="en-US" sz="1800" dirty="0" err="1">
                <a:latin typeface="Georgia" panose="02040502050405020303" pitchFamily="18" charset="0"/>
              </a:rPr>
              <a:t>lentigo</a:t>
            </a:r>
            <a:r>
              <a:rPr lang="en-US" sz="1800" dirty="0">
                <a:latin typeface="Georgia" panose="02040502050405020303" pitchFamily="18" charset="0"/>
              </a:rPr>
              <a:t>, other</a:t>
            </a:r>
          </a:p>
          <a:p>
            <a:pPr marL="895335" lvl="1" indent="-457200">
              <a:spcAft>
                <a:spcPct val="50000"/>
              </a:spcAft>
              <a:buClr>
                <a:schemeClr val="bg2">
                  <a:lumMod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Georgia" panose="02040502050405020303" pitchFamily="18" charset="0"/>
              </a:rPr>
              <a:t>Pathology note includes “melanoma in situ”; “</a:t>
            </a:r>
            <a:r>
              <a:rPr lang="en-US" sz="1800" dirty="0" err="1">
                <a:latin typeface="Georgia" panose="02040502050405020303" pitchFamily="18" charset="0"/>
              </a:rPr>
              <a:t>pagetoid</a:t>
            </a:r>
            <a:r>
              <a:rPr lang="en-US" sz="1800" dirty="0">
                <a:latin typeface="Georgia" panose="02040502050405020303" pitchFamily="18" charset="0"/>
              </a:rPr>
              <a:t>”; “poor circumscription”; “</a:t>
            </a:r>
            <a:r>
              <a:rPr lang="en-US" sz="1800" dirty="0" err="1">
                <a:latin typeface="Georgia" panose="02040502050405020303" pitchFamily="18" charset="0"/>
              </a:rPr>
              <a:t>cytologic</a:t>
            </a:r>
            <a:r>
              <a:rPr lang="en-US" sz="1800" dirty="0">
                <a:latin typeface="Georgia" panose="02040502050405020303" pitchFamily="18" charset="0"/>
              </a:rPr>
              <a:t> atypia”</a:t>
            </a:r>
          </a:p>
          <a:p>
            <a:pPr marL="895335" lvl="1" indent="-457200">
              <a:spcAft>
                <a:spcPct val="50000"/>
              </a:spcAft>
              <a:buClr>
                <a:schemeClr val="bg2">
                  <a:lumMod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Georgia" panose="02040502050405020303" pitchFamily="18" charset="0"/>
              </a:rPr>
              <a:t>Note includes recommendation for complete removal</a:t>
            </a:r>
          </a:p>
          <a:p>
            <a:pPr marL="895335" lvl="1" indent="-457200">
              <a:spcAft>
                <a:spcPct val="50000"/>
              </a:spcAft>
              <a:buClr>
                <a:schemeClr val="bg2">
                  <a:lumMod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Georgia" panose="02040502050405020303" pitchFamily="18" charset="0"/>
              </a:rPr>
              <a:t>Margin status: involved versus uninvolved </a:t>
            </a:r>
          </a:p>
          <a:p>
            <a:pPr marL="711969" lvl="1" indent="-273834">
              <a:spcAft>
                <a:spcPct val="50000"/>
              </a:spcAft>
              <a:buClr>
                <a:schemeClr val="bg2">
                  <a:lumMod val="25000"/>
                </a:schemeClr>
              </a:buClr>
              <a:buFontTx/>
              <a:buChar char="•"/>
            </a:pPr>
            <a:endParaRPr lang="en-US" sz="1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MATERIALS AND METHODS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13906500" y="15407060"/>
            <a:ext cx="6286500" cy="479239"/>
          </a:xfrm>
        </p:spPr>
        <p:txBody>
          <a:bodyPr/>
          <a:lstStyle/>
          <a:p>
            <a:r>
              <a:rPr lang="en-US" dirty="0">
                <a:latin typeface="Georgia" panose="02040502050405020303" pitchFamily="18" charset="0"/>
              </a:rPr>
              <a:t>Table 2: Summary of impact of phrasing of pathology report on management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/>
              <a:t>SUMMARY &amp; DISCUSSION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6"/>
          </p:nvPr>
        </p:nvSpPr>
        <p:spPr>
          <a:xfrm>
            <a:off x="20575984" y="12771471"/>
            <a:ext cx="6279386" cy="3495449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en-US" dirty="0" err="1">
                <a:latin typeface="Georgia" panose="02040502050405020303" pitchFamily="18" charset="0"/>
              </a:rPr>
              <a:t>Scolyer</a:t>
            </a:r>
            <a:r>
              <a:rPr lang="en-US" dirty="0">
                <a:latin typeface="Georgia" panose="02040502050405020303" pitchFamily="18" charset="0"/>
              </a:rPr>
              <a:t> RA, </a:t>
            </a:r>
            <a:r>
              <a:rPr lang="en-US" dirty="0" err="1">
                <a:latin typeface="Georgia" panose="02040502050405020303" pitchFamily="18" charset="0"/>
              </a:rPr>
              <a:t>Mccarthy</a:t>
            </a:r>
            <a:r>
              <a:rPr lang="en-US" dirty="0">
                <a:latin typeface="Georgia" panose="02040502050405020303" pitchFamily="18" charset="0"/>
              </a:rPr>
              <a:t> SW, Elder DE. Frontiers in melanocytic pathology. Pathology. 2004;36(5):385-6.</a:t>
            </a:r>
          </a:p>
          <a:p>
            <a:pPr marL="342900" indent="-342900">
              <a:buAutoNum type="arabicPeriod"/>
            </a:pPr>
            <a:r>
              <a:rPr lang="en-US" dirty="0">
                <a:latin typeface="Georgia" panose="02040502050405020303" pitchFamily="18" charset="0"/>
              </a:rPr>
              <a:t>Elder DE, Xu X. The approach to the patient with a difficult melanocytic lesion. Pathology. 2004;36(5):428-34.</a:t>
            </a:r>
          </a:p>
          <a:p>
            <a:pPr marL="342900" indent="-342900">
              <a:buAutoNum type="arabicPeriod"/>
            </a:pPr>
            <a:r>
              <a:rPr lang="en-US" dirty="0">
                <a:latin typeface="Georgia" panose="02040502050405020303" pitchFamily="18" charset="0"/>
              </a:rPr>
              <a:t>Shoo BA, </a:t>
            </a:r>
            <a:r>
              <a:rPr lang="en-US" dirty="0" err="1">
                <a:latin typeface="Georgia" panose="02040502050405020303" pitchFamily="18" charset="0"/>
              </a:rPr>
              <a:t>Sagebiel</a:t>
            </a:r>
            <a:r>
              <a:rPr lang="en-US" dirty="0">
                <a:latin typeface="Georgia" panose="02040502050405020303" pitchFamily="18" charset="0"/>
              </a:rPr>
              <a:t> RW, </a:t>
            </a:r>
            <a:r>
              <a:rPr lang="en-US" dirty="0" err="1">
                <a:latin typeface="Georgia" panose="02040502050405020303" pitchFamily="18" charset="0"/>
              </a:rPr>
              <a:t>Kashani-sabet</a:t>
            </a:r>
            <a:r>
              <a:rPr lang="en-US" dirty="0">
                <a:latin typeface="Georgia" panose="02040502050405020303" pitchFamily="18" charset="0"/>
              </a:rPr>
              <a:t> M. Discordance in the histopathologic diagnosis of melanoma at a melanoma referral center. J Am </a:t>
            </a:r>
            <a:r>
              <a:rPr lang="en-US" dirty="0" err="1">
                <a:latin typeface="Georgia" panose="02040502050405020303" pitchFamily="18" charset="0"/>
              </a:rPr>
              <a:t>Acad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Dermatol</a:t>
            </a:r>
            <a:r>
              <a:rPr lang="en-US" dirty="0">
                <a:latin typeface="Georgia" panose="02040502050405020303" pitchFamily="18" charset="0"/>
              </a:rPr>
              <a:t>. 2010;62(5):751-6.</a:t>
            </a:r>
          </a:p>
          <a:p>
            <a:pPr marL="342900" indent="-342900">
              <a:buAutoNum type="arabicPeriod"/>
            </a:pPr>
            <a:r>
              <a:rPr lang="en-US" dirty="0" err="1">
                <a:latin typeface="Georgia" panose="02040502050405020303" pitchFamily="18" charset="0"/>
              </a:rPr>
              <a:t>Piepkorn</a:t>
            </a:r>
            <a:r>
              <a:rPr lang="en-US" dirty="0">
                <a:latin typeface="Georgia" panose="02040502050405020303" pitchFamily="18" charset="0"/>
              </a:rPr>
              <a:t> MW, Barnhill RL, Elder DE, et al. The MPATH-</a:t>
            </a:r>
            <a:r>
              <a:rPr lang="en-US" dirty="0" err="1">
                <a:latin typeface="Georgia" panose="02040502050405020303" pitchFamily="18" charset="0"/>
              </a:rPr>
              <a:t>Dx</a:t>
            </a:r>
            <a:r>
              <a:rPr lang="en-US" dirty="0">
                <a:latin typeface="Georgia" panose="02040502050405020303" pitchFamily="18" charset="0"/>
              </a:rPr>
              <a:t> reporting schema for melanocytic proliferations and melanoma. J Am </a:t>
            </a:r>
            <a:r>
              <a:rPr lang="en-US" dirty="0" err="1">
                <a:latin typeface="Georgia" panose="02040502050405020303" pitchFamily="18" charset="0"/>
              </a:rPr>
              <a:t>Acad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</a:rPr>
              <a:t>Dermatol</a:t>
            </a:r>
            <a:r>
              <a:rPr lang="en-US" dirty="0">
                <a:latin typeface="Georgia" panose="02040502050405020303" pitchFamily="18" charset="0"/>
              </a:rPr>
              <a:t>. 2014;70(1):131-41.</a:t>
            </a:r>
          </a:p>
          <a:p>
            <a:pPr marL="342900" indent="-342900">
              <a:buAutoNum type="arabicPeriod"/>
            </a:pPr>
            <a:r>
              <a:rPr lang="en-US" dirty="0">
                <a:latin typeface="Georgia" panose="02040502050405020303" pitchFamily="18" charset="0"/>
              </a:rPr>
              <a:t>Van der </a:t>
            </a:r>
            <a:r>
              <a:rPr lang="en-US" dirty="0" err="1">
                <a:latin typeface="Georgia" panose="02040502050405020303" pitchFamily="18" charset="0"/>
              </a:rPr>
              <a:t>rhee</a:t>
            </a:r>
            <a:r>
              <a:rPr lang="en-US" dirty="0">
                <a:latin typeface="Georgia" panose="02040502050405020303" pitchFamily="18" charset="0"/>
              </a:rPr>
              <a:t> JI, </a:t>
            </a:r>
            <a:r>
              <a:rPr lang="en-US" dirty="0" err="1">
                <a:latin typeface="Georgia" panose="02040502050405020303" pitchFamily="18" charset="0"/>
              </a:rPr>
              <a:t>Mooi</a:t>
            </a:r>
            <a:r>
              <a:rPr lang="en-US" dirty="0">
                <a:latin typeface="Georgia" panose="02040502050405020303" pitchFamily="18" charset="0"/>
              </a:rPr>
              <a:t> WJ, </a:t>
            </a:r>
            <a:r>
              <a:rPr lang="en-US" dirty="0" err="1">
                <a:latin typeface="Georgia" panose="02040502050405020303" pitchFamily="18" charset="0"/>
              </a:rPr>
              <a:t>Kukutsch</a:t>
            </a:r>
            <a:r>
              <a:rPr lang="en-US" dirty="0">
                <a:latin typeface="Georgia" panose="02040502050405020303" pitchFamily="18" charset="0"/>
              </a:rPr>
              <a:t> NA, De </a:t>
            </a:r>
            <a:r>
              <a:rPr lang="en-US" dirty="0" err="1">
                <a:latin typeface="Georgia" panose="02040502050405020303" pitchFamily="18" charset="0"/>
              </a:rPr>
              <a:t>snoo</a:t>
            </a:r>
            <a:r>
              <a:rPr lang="en-US" dirty="0">
                <a:latin typeface="Georgia" panose="02040502050405020303" pitchFamily="18" charset="0"/>
              </a:rPr>
              <a:t> FA, Bergman W. Iatrogenic melanoma. Comment on: Melanoma epidemic: a midsummer night's dream?. Br J </a:t>
            </a:r>
            <a:r>
              <a:rPr lang="en-US" dirty="0" err="1">
                <a:latin typeface="Georgia" panose="02040502050405020303" pitchFamily="18" charset="0"/>
              </a:rPr>
              <a:t>Dermatol</a:t>
            </a:r>
            <a:r>
              <a:rPr lang="en-US" dirty="0">
                <a:latin typeface="Georgia" panose="02040502050405020303" pitchFamily="18" charset="0"/>
              </a:rPr>
              <a:t>. 2010;162(2):457-8.</a:t>
            </a:r>
          </a:p>
          <a:p>
            <a:pPr marL="342900" indent="-342900">
              <a:buAutoNum type="arabicPeriod"/>
            </a:pP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96"/>
          </p:nvPr>
        </p:nvSpPr>
        <p:spPr>
          <a:xfrm>
            <a:off x="309088" y="12936461"/>
            <a:ext cx="6515979" cy="3353872"/>
          </a:xfrm>
        </p:spPr>
        <p:txBody>
          <a:bodyPr/>
          <a:lstStyle/>
          <a:p>
            <a:pPr marL="711969" lvl="1" indent="-273834">
              <a:spcAft>
                <a:spcPct val="50000"/>
              </a:spcAft>
              <a:buClr>
                <a:schemeClr val="bg2">
                  <a:lumMod val="25000"/>
                </a:schemeClr>
              </a:buClr>
              <a:buFontTx/>
              <a:buChar char="•"/>
            </a:pPr>
            <a:r>
              <a:rPr lang="en-US" sz="2000" dirty="0">
                <a:latin typeface="Georgia" panose="02040502050405020303" pitchFamily="18" charset="0"/>
              </a:rPr>
              <a:t>The study aims are 1) determining how current healthcare providers are managing AJMPs, and 2) identifying clinical features and phrasing of pathology reports that influence management strategies.</a:t>
            </a:r>
          </a:p>
          <a:p>
            <a:pPr marL="711969" lvl="1" indent="-273834">
              <a:spcAft>
                <a:spcPct val="50000"/>
              </a:spcAft>
              <a:buClr>
                <a:schemeClr val="bg2">
                  <a:lumMod val="25000"/>
                </a:schemeClr>
              </a:buClr>
              <a:buFontTx/>
              <a:buChar char="•"/>
            </a:pPr>
            <a:r>
              <a:rPr lang="en-US" sz="2000" dirty="0">
                <a:latin typeface="Georgia" panose="02040502050405020303" pitchFamily="18" charset="0"/>
              </a:rPr>
              <a:t>Long term aims are to assist in creating standard guidelines for the management of these lesions by healthcare providers.</a:t>
            </a:r>
          </a:p>
          <a:p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0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15"/>
          </p:nvPr>
        </p:nvSpPr>
        <p:spPr/>
      </p:sp>
      <p:sp>
        <p:nvSpPr>
          <p:cNvPr id="27" name="Picture Placeholder 26"/>
          <p:cNvSpPr>
            <a:spLocks noGrp="1"/>
          </p:cNvSpPr>
          <p:nvPr>
            <p:ph type="pic" sz="quarter" idx="126"/>
          </p:nvPr>
        </p:nvSpPr>
        <p:spPr/>
      </p:sp>
      <p:sp>
        <p:nvSpPr>
          <p:cNvPr id="28" name="Picture Placeholder 27"/>
          <p:cNvSpPr>
            <a:spLocks noGrp="1"/>
          </p:cNvSpPr>
          <p:nvPr>
            <p:ph type="pic" sz="quarter" idx="127"/>
          </p:nvPr>
        </p:nvSpPr>
        <p:spPr/>
      </p:sp>
      <p:sp>
        <p:nvSpPr>
          <p:cNvPr id="29" name="Picture Placeholder 28"/>
          <p:cNvSpPr>
            <a:spLocks noGrp="1"/>
          </p:cNvSpPr>
          <p:nvPr>
            <p:ph type="pic" sz="quarter" idx="128"/>
          </p:nvPr>
        </p:nvSpPr>
        <p:spPr/>
      </p:sp>
      <p:sp>
        <p:nvSpPr>
          <p:cNvPr id="30" name="Picture Placeholder 29"/>
          <p:cNvSpPr>
            <a:spLocks noGrp="1"/>
          </p:cNvSpPr>
          <p:nvPr>
            <p:ph type="pic" sz="quarter" idx="129"/>
          </p:nvPr>
        </p:nvSpPr>
        <p:spPr/>
      </p:sp>
      <p:sp>
        <p:nvSpPr>
          <p:cNvPr id="31" name="Picture Placeholder 30"/>
          <p:cNvSpPr>
            <a:spLocks noGrp="1"/>
          </p:cNvSpPr>
          <p:nvPr>
            <p:ph type="pic" sz="quarter" idx="130"/>
          </p:nvPr>
        </p:nvSpPr>
        <p:spPr/>
      </p:sp>
      <p:sp>
        <p:nvSpPr>
          <p:cNvPr id="32" name="Picture Placeholder 31"/>
          <p:cNvSpPr>
            <a:spLocks noGrp="1"/>
          </p:cNvSpPr>
          <p:nvPr>
            <p:ph type="pic" sz="quarter" idx="131"/>
          </p:nvPr>
        </p:nvSpPr>
        <p:spPr/>
      </p:sp>
      <p:sp>
        <p:nvSpPr>
          <p:cNvPr id="33" name="Picture Placeholder 32"/>
          <p:cNvSpPr>
            <a:spLocks noGrp="1"/>
          </p:cNvSpPr>
          <p:nvPr>
            <p:ph type="pic" sz="quarter" idx="132"/>
          </p:nvPr>
        </p:nvSpPr>
        <p:spPr/>
      </p:sp>
      <p:sp>
        <p:nvSpPr>
          <p:cNvPr id="34" name="Picture Placeholder 33"/>
          <p:cNvSpPr>
            <a:spLocks noGrp="1"/>
          </p:cNvSpPr>
          <p:nvPr>
            <p:ph type="pic" sz="quarter" idx="133"/>
          </p:nvPr>
        </p:nvSpPr>
        <p:spPr/>
      </p:sp>
      <p:sp>
        <p:nvSpPr>
          <p:cNvPr id="35" name="Picture Placeholder 34"/>
          <p:cNvSpPr>
            <a:spLocks noGrp="1"/>
          </p:cNvSpPr>
          <p:nvPr>
            <p:ph type="pic" sz="quarter" idx="134"/>
          </p:nvPr>
        </p:nvSpPr>
        <p:spPr/>
      </p:sp>
      <p:sp>
        <p:nvSpPr>
          <p:cNvPr id="36" name="Text Placeholder 35"/>
          <p:cNvSpPr>
            <a:spLocks noGrp="1"/>
          </p:cNvSpPr>
          <p:nvPr>
            <p:ph type="body" sz="quarter" idx="1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" name="Text Placeholder 36"/>
          <p:cNvSpPr>
            <a:spLocks noGrp="1"/>
          </p:cNvSpPr>
          <p:nvPr>
            <p:ph type="body" sz="quarter" idx="1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1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/>
          <p:cNvSpPr>
            <a:spLocks noGrp="1"/>
          </p:cNvSpPr>
          <p:nvPr>
            <p:ph type="body" sz="quarter" idx="1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/>
          <p:cNvSpPr>
            <a:spLocks noGrp="1"/>
          </p:cNvSpPr>
          <p:nvPr>
            <p:ph type="body" sz="quarter" idx="1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1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1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1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1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1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15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Jessica Terrell, </a:t>
            </a:r>
            <a:r>
              <a:rPr lang="en-US" dirty="0" err="1"/>
              <a:t>Lihong</a:t>
            </a:r>
            <a:r>
              <a:rPr lang="en-US" dirty="0"/>
              <a:t> Qi, </a:t>
            </a:r>
            <a:r>
              <a:rPr lang="en-US" dirty="0" err="1"/>
              <a:t>Jiahui</a:t>
            </a:r>
            <a:r>
              <a:rPr lang="en-US" dirty="0"/>
              <a:t> </a:t>
            </a:r>
            <a:r>
              <a:rPr lang="en-US" dirty="0" err="1"/>
              <a:t>Bao</a:t>
            </a:r>
            <a:r>
              <a:rPr lang="en-US" dirty="0"/>
              <a:t>, Maxwell Fung, </a:t>
            </a:r>
            <a:r>
              <a:rPr lang="en-US" dirty="0" err="1"/>
              <a:t>Maija</a:t>
            </a:r>
            <a:r>
              <a:rPr lang="en-US" dirty="0"/>
              <a:t> </a:t>
            </a:r>
            <a:r>
              <a:rPr lang="en-US" dirty="0" err="1"/>
              <a:t>Kiuru</a:t>
            </a:r>
            <a:endParaRPr lang="en-US" dirty="0"/>
          </a:p>
        </p:txBody>
      </p:sp>
      <p:sp>
        <p:nvSpPr>
          <p:cNvPr id="51" name="Text Placeholder 50"/>
          <p:cNvSpPr>
            <a:spLocks noGrp="1"/>
          </p:cNvSpPr>
          <p:nvPr>
            <p:ph type="body" sz="quarter" idx="184"/>
          </p:nvPr>
        </p:nvSpPr>
        <p:spPr/>
        <p:txBody>
          <a:bodyPr/>
          <a:lstStyle/>
          <a:p>
            <a:r>
              <a:rPr lang="en-US" dirty="0"/>
              <a:t>Departments of Dermatology, Pathology, and Public Health Sciences, University of California Davis, Sacramento, California</a:t>
            </a:r>
          </a:p>
          <a:p>
            <a:endParaRPr lang="en-US" dirty="0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185"/>
          </p:nvPr>
        </p:nvSpPr>
        <p:spPr>
          <a:xfrm>
            <a:off x="3662362" y="61516"/>
            <a:ext cx="20107276" cy="113169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MANAGEMENT OF ATYPICAL MELANOCYTIC PROLIFERATIONS:                           A RETROSPECTIVE REVIEW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186"/>
          </p:nvPr>
        </p:nvSpPr>
        <p:spPr>
          <a:xfrm>
            <a:off x="20556290" y="2845454"/>
            <a:ext cx="6282530" cy="6496271"/>
          </a:xfrm>
        </p:spPr>
        <p:txBody>
          <a:bodyPr/>
          <a:lstStyle/>
          <a:p>
            <a:pPr marL="711969" lvl="1" indent="-273834">
              <a:spcAft>
                <a:spcPct val="50000"/>
              </a:spcAft>
              <a:buClr>
                <a:schemeClr val="bg2">
                  <a:lumMod val="25000"/>
                </a:schemeClr>
              </a:buClr>
              <a:buFontTx/>
              <a:buChar char="•"/>
            </a:pPr>
            <a:endParaRPr lang="en-US" sz="2000" dirty="0"/>
          </a:p>
          <a:p>
            <a:pPr marL="711969" lvl="1" indent="-273834">
              <a:spcAft>
                <a:spcPct val="50000"/>
              </a:spcAft>
              <a:buClr>
                <a:schemeClr val="bg2">
                  <a:lumMod val="25000"/>
                </a:schemeClr>
              </a:buClr>
              <a:buFontTx/>
              <a:buChar char="•"/>
            </a:pPr>
            <a:r>
              <a:rPr lang="en-US" sz="1800" dirty="0">
                <a:latin typeface="Georgia" panose="02040502050405020303" pitchFamily="18" charset="0"/>
              </a:rPr>
              <a:t>Our study shows that, healthcare professionals are managing AJMPs primarily with excision at 54.3%.</a:t>
            </a:r>
          </a:p>
          <a:p>
            <a:pPr marL="711969" lvl="1" indent="-273834">
              <a:spcAft>
                <a:spcPct val="50000"/>
              </a:spcAft>
              <a:buClr>
                <a:schemeClr val="bg2">
                  <a:lumMod val="25000"/>
                </a:schemeClr>
              </a:buClr>
              <a:buFontTx/>
              <a:buChar char="•"/>
            </a:pPr>
            <a:r>
              <a:rPr lang="en-US" sz="1800" dirty="0">
                <a:latin typeface="Georgia" panose="02040502050405020303" pitchFamily="18" charset="0"/>
              </a:rPr>
              <a:t>The way a pathology report is phrased by a </a:t>
            </a:r>
            <a:r>
              <a:rPr lang="en-US" sz="1800" dirty="0" err="1">
                <a:latin typeface="Georgia" panose="02040502050405020303" pitchFamily="18" charset="0"/>
              </a:rPr>
              <a:t>dermatopathologist</a:t>
            </a:r>
            <a:r>
              <a:rPr lang="en-US" sz="1800" dirty="0">
                <a:latin typeface="Georgia" panose="02040502050405020303" pitchFamily="18" charset="0"/>
              </a:rPr>
              <a:t>, impacts how the lesion will be managed.</a:t>
            </a:r>
          </a:p>
          <a:p>
            <a:pPr marL="711969" lvl="1" indent="-273834">
              <a:spcAft>
                <a:spcPct val="50000"/>
              </a:spcAft>
              <a:buClr>
                <a:schemeClr val="bg2">
                  <a:lumMod val="25000"/>
                </a:schemeClr>
              </a:buClr>
              <a:buFontTx/>
              <a:buChar char="•"/>
            </a:pPr>
            <a:r>
              <a:rPr lang="en-US" sz="1800" dirty="0">
                <a:latin typeface="Georgia" panose="02040502050405020303" pitchFamily="18" charset="0"/>
              </a:rPr>
              <a:t>The clinical challenge is the uncertainty in the malignant potential of AJMPs which may lead to more excisions than necessary due to lack of clear guidelines.</a:t>
            </a:r>
          </a:p>
          <a:p>
            <a:pPr marL="711969" lvl="1" indent="-273834">
              <a:spcAft>
                <a:spcPct val="50000"/>
              </a:spcAft>
              <a:buClr>
                <a:schemeClr val="bg2">
                  <a:lumMod val="25000"/>
                </a:schemeClr>
              </a:buClr>
              <a:buFontTx/>
              <a:buChar char="•"/>
            </a:pPr>
            <a:r>
              <a:rPr lang="en-US" sz="1800" dirty="0">
                <a:latin typeface="Georgia" panose="02040502050405020303" pitchFamily="18" charset="0"/>
              </a:rPr>
              <a:t>It is prudent to begin to define unique genomic features in order to identify novel diagnostic markers for more accurate diagnosis, and better establish the lesions potential for malignancy.</a:t>
            </a:r>
          </a:p>
          <a:p>
            <a:pPr marL="711969" lvl="1" indent="-273834">
              <a:spcAft>
                <a:spcPct val="50000"/>
              </a:spcAft>
              <a:buClr>
                <a:schemeClr val="bg2">
                  <a:lumMod val="25000"/>
                </a:schemeClr>
              </a:buClr>
              <a:buFontTx/>
              <a:buChar char="•"/>
            </a:pPr>
            <a:r>
              <a:rPr lang="en-US" sz="1800" dirty="0">
                <a:latin typeface="Georgia" panose="02040502050405020303" pitchFamily="18" charset="0"/>
              </a:rPr>
              <a:t>With better diagnostic protocol, clinician guidelines can begin to be established in order to avoid overtreatment, and under treatment. </a:t>
            </a:r>
            <a:endParaRPr lang="en-US" sz="2000" dirty="0"/>
          </a:p>
          <a:p>
            <a:pPr marL="711969" lvl="1" indent="-273834">
              <a:spcAft>
                <a:spcPct val="50000"/>
              </a:spcAft>
              <a:buClr>
                <a:schemeClr val="bg2">
                  <a:lumMod val="25000"/>
                </a:schemeClr>
              </a:buClr>
              <a:buFontTx/>
              <a:buChar char="•"/>
            </a:pPr>
            <a:endParaRPr lang="en-US" sz="2000" dirty="0"/>
          </a:p>
        </p:txBody>
      </p:sp>
      <p:pic>
        <p:nvPicPr>
          <p:cNvPr id="55" name="Picture Placeholder 54">
            <a:extLst>
              <a:ext uri="{FF2B5EF4-FFF2-40B4-BE49-F238E27FC236}">
                <a16:creationId xmlns:a16="http://schemas.microsoft.com/office/drawing/2014/main" id="{6956B9F9-90B5-F346-9CB6-28E6B08E4C0E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41" b="8441"/>
          <a:stretch/>
        </p:blipFill>
        <p:spPr>
          <a:prstGeom prst="rect">
            <a:avLst/>
          </a:prstGeom>
        </p:spPr>
      </p:pic>
      <p:graphicFrame>
        <p:nvGraphicFramePr>
          <p:cNvPr id="57" name="Content Placeholder 3">
            <a:extLst>
              <a:ext uri="{FF2B5EF4-FFF2-40B4-BE49-F238E27FC236}">
                <a16:creationId xmlns:a16="http://schemas.microsoft.com/office/drawing/2014/main" id="{DBA476CB-8FE1-0D45-B70A-3D7B39A6A07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6947018"/>
              </p:ext>
            </p:extLst>
          </p:nvPr>
        </p:nvGraphicFramePr>
        <p:xfrm>
          <a:off x="892453" y="10045900"/>
          <a:ext cx="5841017" cy="22447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8" name="TextBox 57">
            <a:extLst>
              <a:ext uri="{FF2B5EF4-FFF2-40B4-BE49-F238E27FC236}">
                <a16:creationId xmlns:a16="http://schemas.microsoft.com/office/drawing/2014/main" id="{19AE2A40-55C0-D649-AB06-2D5538CA4F75}"/>
              </a:ext>
            </a:extLst>
          </p:cNvPr>
          <p:cNvSpPr txBox="1"/>
          <p:nvPr/>
        </p:nvSpPr>
        <p:spPr>
          <a:xfrm>
            <a:off x="4537244" y="10691715"/>
            <a:ext cx="8233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61" name="Text Placeholder 7">
            <a:extLst>
              <a:ext uri="{FF2B5EF4-FFF2-40B4-BE49-F238E27FC236}">
                <a16:creationId xmlns:a16="http://schemas.microsoft.com/office/drawing/2014/main" id="{0D8CE5A6-3934-B041-9B66-2D11F18C5822}"/>
              </a:ext>
            </a:extLst>
          </p:cNvPr>
          <p:cNvSpPr txBox="1">
            <a:spLocks/>
          </p:cNvSpPr>
          <p:nvPr/>
        </p:nvSpPr>
        <p:spPr>
          <a:xfrm>
            <a:off x="14269790" y="8491710"/>
            <a:ext cx="6286500" cy="479239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marR="0" indent="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3293" marR="0" indent="-342900" algn="l" defTabSz="250794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1175598" indent="-326555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534809" indent="-359211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1796053" indent="-261244" algn="l" defTabSz="250794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6896844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150815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404787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658758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Georgia" panose="02040502050405020303" pitchFamily="18" charset="0"/>
              </a:rPr>
              <a:t>Table 1: Summary of current management by healthcare providers </a:t>
            </a:r>
          </a:p>
        </p:txBody>
      </p:sp>
      <p:sp>
        <p:nvSpPr>
          <p:cNvPr id="64" name="Text Placeholder 11">
            <a:extLst>
              <a:ext uri="{FF2B5EF4-FFF2-40B4-BE49-F238E27FC236}">
                <a16:creationId xmlns:a16="http://schemas.microsoft.com/office/drawing/2014/main" id="{4034F828-D750-7D4E-8E72-23493A4F51DD}"/>
              </a:ext>
            </a:extLst>
          </p:cNvPr>
          <p:cNvSpPr txBox="1">
            <a:spLocks/>
          </p:cNvSpPr>
          <p:nvPr/>
        </p:nvSpPr>
        <p:spPr>
          <a:xfrm>
            <a:off x="20567709" y="12401928"/>
            <a:ext cx="6287661" cy="382517"/>
          </a:xfrm>
          <a:prstGeom prst="rect">
            <a:avLst/>
          </a:prstGeom>
          <a:solidFill>
            <a:srgbClr val="002855"/>
          </a:solidFill>
        </p:spPr>
        <p:txBody>
          <a:bodyPr wrap="square" lIns="52249" tIns="52249" rIns="52249" bIns="52249" anchor="ctr" anchorCtr="0">
            <a:spAutoFit/>
          </a:bodyPr>
          <a:lstStyle>
            <a:lvl1pPr marL="940479" indent="-940479" algn="ctr" defTabSz="2507943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1" u="non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37704" indent="-783732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7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134929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88901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642872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896844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150815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404787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658758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REFERENCES</a:t>
            </a:r>
            <a:endParaRPr lang="en-US" dirty="0"/>
          </a:p>
        </p:txBody>
      </p:sp>
      <p:graphicFrame>
        <p:nvGraphicFramePr>
          <p:cNvPr id="69" name="Content Placeholder 7">
            <a:extLst>
              <a:ext uri="{FF2B5EF4-FFF2-40B4-BE49-F238E27FC236}">
                <a16:creationId xmlns:a16="http://schemas.microsoft.com/office/drawing/2014/main" id="{2FC5A94E-0551-AD4E-8B8D-D9F05CD5F7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5207735"/>
              </p:ext>
            </p:extLst>
          </p:nvPr>
        </p:nvGraphicFramePr>
        <p:xfrm>
          <a:off x="14031030" y="3560021"/>
          <a:ext cx="6016752" cy="4868498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3068250">
                  <a:extLst>
                    <a:ext uri="{9D8B030D-6E8A-4147-A177-3AD203B41FA5}">
                      <a16:colId xmlns:a16="http://schemas.microsoft.com/office/drawing/2014/main" val="1917800993"/>
                    </a:ext>
                  </a:extLst>
                </a:gridCol>
                <a:gridCol w="2948502">
                  <a:extLst>
                    <a:ext uri="{9D8B030D-6E8A-4147-A177-3AD203B41FA5}">
                      <a16:colId xmlns:a16="http://schemas.microsoft.com/office/drawing/2014/main" val="1777520471"/>
                    </a:ext>
                  </a:extLst>
                </a:gridCol>
              </a:tblGrid>
              <a:tr h="5721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cap="all" dirty="0">
                          <a:effectLst/>
                          <a:latin typeface="Georgia" panose="02040502050405020303" pitchFamily="18" charset="0"/>
                        </a:rPr>
                        <a:t>Management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cap="all" dirty="0">
                          <a:effectLst/>
                          <a:latin typeface="Georgia" panose="02040502050405020303" pitchFamily="18" charset="0"/>
                        </a:rPr>
                        <a:t>Frequency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1495674"/>
                  </a:ext>
                </a:extLst>
              </a:tr>
              <a:tr h="5721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cap="all" dirty="0">
                          <a:effectLst/>
                          <a:latin typeface="Georgia" panose="02040502050405020303" pitchFamily="18" charset="0"/>
                        </a:rPr>
                        <a:t>Excision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54.3%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8196613"/>
                  </a:ext>
                </a:extLst>
              </a:tr>
              <a:tr h="5721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cap="all" dirty="0">
                          <a:effectLst/>
                          <a:latin typeface="Georgia" panose="02040502050405020303" pitchFamily="18" charset="0"/>
                        </a:rPr>
                        <a:t>Shave biopsy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6.64%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0102817"/>
                  </a:ext>
                </a:extLst>
              </a:tr>
              <a:tr h="5721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cap="all" dirty="0">
                          <a:effectLst/>
                          <a:latin typeface="Georgia" panose="02040502050405020303" pitchFamily="18" charset="0"/>
                        </a:rPr>
                        <a:t>Punch biopsy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5.08%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4647547"/>
                  </a:ext>
                </a:extLst>
              </a:tr>
              <a:tr h="6014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cap="all" dirty="0">
                          <a:effectLst/>
                          <a:latin typeface="Georgia" panose="02040502050405020303" pitchFamily="18" charset="0"/>
                        </a:rPr>
                        <a:t>Mohs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2.73%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4456897"/>
                  </a:ext>
                </a:extLst>
              </a:tr>
              <a:tr h="8340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cap="all" dirty="0">
                          <a:effectLst/>
                          <a:latin typeface="Georgia" panose="02040502050405020303" pitchFamily="18" charset="0"/>
                        </a:rPr>
                        <a:t>Shave removal, shave excision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1.95%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12752"/>
                  </a:ext>
                </a:extLst>
              </a:tr>
              <a:tr h="5721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cap="all" dirty="0">
                          <a:effectLst/>
                          <a:latin typeface="Georgia" panose="02040502050405020303" pitchFamily="18" charset="0"/>
                        </a:rPr>
                        <a:t>Punch excision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1.95%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6363120"/>
                  </a:ext>
                </a:extLst>
              </a:tr>
              <a:tr h="5721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FOLLOW UP; OTHER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Georgia" panose="02040502050405020303" pitchFamily="18" charset="0"/>
                        </a:rPr>
                        <a:t>27.3%</a:t>
                      </a:r>
                      <a:endParaRPr lang="en-US" sz="18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0468775"/>
                  </a:ext>
                </a:extLst>
              </a:tr>
            </a:tbl>
          </a:graphicData>
        </a:graphic>
      </p:graphicFrame>
      <p:graphicFrame>
        <p:nvGraphicFramePr>
          <p:cNvPr id="70" name="Content Placeholder 13">
            <a:extLst>
              <a:ext uri="{FF2B5EF4-FFF2-40B4-BE49-F238E27FC236}">
                <a16:creationId xmlns:a16="http://schemas.microsoft.com/office/drawing/2014/main" id="{ABCB2F95-39BA-5E4E-91E8-7B6B8E5448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5787873"/>
              </p:ext>
            </p:extLst>
          </p:nvPr>
        </p:nvGraphicFramePr>
        <p:xfrm>
          <a:off x="20959771" y="8710052"/>
          <a:ext cx="5503536" cy="3553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CE74C65-6FE0-824C-8BDD-26F541562A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226675"/>
              </p:ext>
            </p:extLst>
          </p:nvPr>
        </p:nvGraphicFramePr>
        <p:xfrm>
          <a:off x="13963722" y="9043969"/>
          <a:ext cx="6185162" cy="6363090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471350">
                  <a:extLst>
                    <a:ext uri="{9D8B030D-6E8A-4147-A177-3AD203B41FA5}">
                      <a16:colId xmlns:a16="http://schemas.microsoft.com/office/drawing/2014/main" val="2326218964"/>
                    </a:ext>
                  </a:extLst>
                </a:gridCol>
                <a:gridCol w="687244">
                  <a:extLst>
                    <a:ext uri="{9D8B030D-6E8A-4147-A177-3AD203B41FA5}">
                      <a16:colId xmlns:a16="http://schemas.microsoft.com/office/drawing/2014/main" val="1473564623"/>
                    </a:ext>
                  </a:extLst>
                </a:gridCol>
                <a:gridCol w="1068404">
                  <a:extLst>
                    <a:ext uri="{9D8B030D-6E8A-4147-A177-3AD203B41FA5}">
                      <a16:colId xmlns:a16="http://schemas.microsoft.com/office/drawing/2014/main" val="1314358748"/>
                    </a:ext>
                  </a:extLst>
                </a:gridCol>
                <a:gridCol w="997449">
                  <a:extLst>
                    <a:ext uri="{9D8B030D-6E8A-4147-A177-3AD203B41FA5}">
                      <a16:colId xmlns:a16="http://schemas.microsoft.com/office/drawing/2014/main" val="4018265692"/>
                    </a:ext>
                  </a:extLst>
                </a:gridCol>
                <a:gridCol w="922791">
                  <a:extLst>
                    <a:ext uri="{9D8B030D-6E8A-4147-A177-3AD203B41FA5}">
                      <a16:colId xmlns:a16="http://schemas.microsoft.com/office/drawing/2014/main" val="1690991424"/>
                    </a:ext>
                  </a:extLst>
                </a:gridCol>
                <a:gridCol w="1037924">
                  <a:extLst>
                    <a:ext uri="{9D8B030D-6E8A-4147-A177-3AD203B41FA5}">
                      <a16:colId xmlns:a16="http://schemas.microsoft.com/office/drawing/2014/main" val="3483944340"/>
                    </a:ext>
                  </a:extLst>
                </a:gridCol>
              </a:tblGrid>
              <a:tr h="1243820">
                <a:tc grid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eorgia" panose="02040502050405020303" pitchFamily="18" charset="0"/>
                        </a:rPr>
                        <a:t>Phrasing of pathology report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eorgia" panose="02040502050405020303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eorgia" panose="02040502050405020303" pitchFamily="18" charset="0"/>
                        </a:rPr>
                        <a:t>Monitor; unknown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Shave biopsy, removal or excision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eorgia" panose="02040502050405020303" pitchFamily="18" charset="0"/>
                        </a:rPr>
                        <a:t>Punchy biopsy, excision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eorgia" panose="02040502050405020303" pitchFamily="18" charset="0"/>
                        </a:rPr>
                        <a:t>Excision; MOHS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6638375"/>
                  </a:ext>
                </a:extLst>
              </a:tr>
              <a:tr h="513939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eorgia" panose="02040502050405020303" pitchFamily="18" charset="0"/>
                        </a:rPr>
                        <a:t>Note included melanoma in situ </a:t>
                      </a:r>
                      <a:r>
                        <a:rPr lang="en-US" sz="1400" i="1" dirty="0">
                          <a:effectLst/>
                          <a:latin typeface="Georgia" panose="02040502050405020303" pitchFamily="18" charset="0"/>
                        </a:rPr>
                        <a:t>p&lt;0.0001</a:t>
                      </a:r>
                      <a:endParaRPr lang="en-US" sz="1400" i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eorgia" panose="02040502050405020303" pitchFamily="18" charset="0"/>
                        </a:rPr>
                        <a:t>17.19%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4.30%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2.73%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47.66%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7545802"/>
                  </a:ext>
                </a:extLst>
              </a:tr>
              <a:tr h="5623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No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10.16%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4.30%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4.30%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eorgia" panose="02040502050405020303" pitchFamily="18" charset="0"/>
                        </a:rPr>
                        <a:t>9.38%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4336190"/>
                  </a:ext>
                </a:extLst>
              </a:tr>
              <a:tr h="813783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eorgia" panose="02040502050405020303" pitchFamily="18" charset="0"/>
                        </a:rPr>
                        <a:t>Note includes complete removal recommended (only) </a:t>
                      </a:r>
                      <a:r>
                        <a:rPr lang="en-US" sz="1400" i="1" dirty="0">
                          <a:effectLst/>
                          <a:latin typeface="Georgia" panose="02040502050405020303" pitchFamily="18" charset="0"/>
                        </a:rPr>
                        <a:t>p&lt;0.0001</a:t>
                      </a:r>
                      <a:endParaRPr lang="en-US" sz="1400" i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12.92%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0.48%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2.39%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eorgia" panose="02040502050405020303" pitchFamily="18" charset="0"/>
                        </a:rPr>
                        <a:t>37.80%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1540687"/>
                  </a:ext>
                </a:extLst>
              </a:tr>
              <a:tr h="7201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eorgia" panose="02040502050405020303" pitchFamily="18" charset="0"/>
                        </a:rPr>
                        <a:t>No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9.09%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9.09%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5.74%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22.49%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8249495"/>
                  </a:ext>
                </a:extLst>
              </a:tr>
              <a:tr h="310955"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Georgia" panose="02040502050405020303" pitchFamily="18" charset="0"/>
                        </a:rPr>
                        <a:t>Favored diagnosis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p&lt;0.0001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MIS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eorgia" panose="02040502050405020303" pitchFamily="18" charset="0"/>
                        </a:rPr>
                        <a:t>17.28%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0%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0.55%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44.75%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0535760"/>
                  </a:ext>
                </a:extLst>
              </a:tr>
              <a:tr h="3109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eorgia" panose="02040502050405020303" pitchFamily="18" charset="0"/>
                        </a:rPr>
                        <a:t>Nevus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13.36%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3.87%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5.52%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eorgia" panose="02040502050405020303" pitchFamily="18" charset="0"/>
                        </a:rPr>
                        <a:t>5.52%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5533065"/>
                  </a:ext>
                </a:extLst>
              </a:tr>
              <a:tr h="3109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Other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0.55%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1.10%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1.10%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6.08%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86172530"/>
                  </a:ext>
                </a:extLst>
              </a:tr>
              <a:tr h="661719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eorgia" panose="02040502050405020303" pitchFamily="18" charset="0"/>
                        </a:rPr>
                        <a:t>Diagnosis line includes “sparse” or lacks “atypical” </a:t>
                      </a:r>
                      <a:r>
                        <a:rPr lang="en-US" sz="1400" i="1" dirty="0">
                          <a:effectLst/>
                          <a:latin typeface="Georgia" panose="02040502050405020303" pitchFamily="18" charset="0"/>
                        </a:rPr>
                        <a:t>p&lt;0.0001</a:t>
                      </a:r>
                      <a:endParaRPr lang="en-US" sz="1400" i="1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Yes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13.28%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7.03%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6.64%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eorgia" panose="02040502050405020303" pitchFamily="18" charset="0"/>
                        </a:rPr>
                        <a:t>18.75%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5521378"/>
                  </a:ext>
                </a:extLst>
              </a:tr>
              <a:tr h="9145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No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14.06%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eorgia" panose="02040502050405020303" pitchFamily="18" charset="0"/>
                        </a:rPr>
                        <a:t>1.56%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Georgia" panose="02040502050405020303" pitchFamily="18" charset="0"/>
                        </a:rPr>
                        <a:t>0.39%</a:t>
                      </a:r>
                      <a:endParaRPr lang="en-US" sz="140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Georgia" panose="02040502050405020303" pitchFamily="18" charset="0"/>
                        </a:rPr>
                        <a:t>38.28%</a:t>
                      </a:r>
                      <a:endParaRPr lang="en-US" sz="1400" dirty="0">
                        <a:effectLst/>
                        <a:latin typeface="Georgia" panose="0204050205040502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882173"/>
                  </a:ext>
                </a:extLst>
              </a:tr>
            </a:tbl>
          </a:graphicData>
        </a:graphic>
      </p:graphicFrame>
      <p:sp>
        <p:nvSpPr>
          <p:cNvPr id="62" name="Text Placeholder 6">
            <a:extLst>
              <a:ext uri="{FF2B5EF4-FFF2-40B4-BE49-F238E27FC236}">
                <a16:creationId xmlns:a16="http://schemas.microsoft.com/office/drawing/2014/main" id="{C921AC80-50D2-B144-A454-43210CAD63E0}"/>
              </a:ext>
            </a:extLst>
          </p:cNvPr>
          <p:cNvSpPr txBox="1">
            <a:spLocks/>
          </p:cNvSpPr>
          <p:nvPr/>
        </p:nvSpPr>
        <p:spPr>
          <a:xfrm>
            <a:off x="7241977" y="13610565"/>
            <a:ext cx="6280547" cy="382517"/>
          </a:xfrm>
          <a:prstGeom prst="rect">
            <a:avLst/>
          </a:prstGeom>
          <a:solidFill>
            <a:srgbClr val="002855"/>
          </a:solidFill>
        </p:spPr>
        <p:txBody>
          <a:bodyPr lIns="52249" tIns="52249" rIns="52249" bIns="52249" anchor="ctr" anchorCtr="0">
            <a:spAutoFit/>
          </a:bodyPr>
          <a:lstStyle>
            <a:lvl1pPr marL="940479" indent="-940479" algn="ctr" defTabSz="2507943" rtl="0" eaLnBrk="1" latinLnBrk="0" hangingPunct="1">
              <a:spcBef>
                <a:spcPct val="20000"/>
              </a:spcBef>
              <a:buFont typeface="Arial" pitchFamily="34" charset="0"/>
              <a:buNone/>
              <a:defRPr sz="1800" b="1" u="non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37704" indent="-783732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7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134929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388901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642872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896844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150815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404787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658758" indent="-626986" algn="l" defTabSz="250794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5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STATISTICAL ANALYSIS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2EC9F8E-FB77-4C41-B8E0-FF65FEEE2151}"/>
              </a:ext>
            </a:extLst>
          </p:cNvPr>
          <p:cNvSpPr/>
          <p:nvPr/>
        </p:nvSpPr>
        <p:spPr>
          <a:xfrm>
            <a:off x="7299490" y="14118055"/>
            <a:ext cx="6132586" cy="1528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Georgia" panose="02040502050405020303" pitchFamily="18" charset="0"/>
                <a:ea typeface="Calibri" panose="020F0502020204030204" pitchFamily="34" charset="0"/>
                <a:cs typeface="Georgia" panose="02040502050405020303" pitchFamily="18" charset="0"/>
              </a:rPr>
              <a:t>Descriptive statistics were obtained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Georgia" panose="02040502050405020303" pitchFamily="18" charset="0"/>
                <a:ea typeface="Calibri" panose="020F0502020204030204" pitchFamily="34" charset="0"/>
                <a:cs typeface="Georgia" panose="02040502050405020303" pitchFamily="18" charset="0"/>
              </a:rPr>
              <a:t>Chi-squared tests or Fisher’s Exact tests (when any cell size &lt; 5) were used to study the associations of phrasing of pathology report with the current management type.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239451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Presentations.com-36x60-Template-V3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lassic 3 Columns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lassic - Wide Cente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PosterPresentations.com-36x60-Template-V3</Template>
  <TotalTime>4831</TotalTime>
  <Words>891</Words>
  <Application>Microsoft Macintosh PowerPoint</Application>
  <PresentationFormat>Custom</PresentationFormat>
  <Paragraphs>134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Georgia</vt:lpstr>
      <vt:lpstr>Times New Roman</vt:lpstr>
      <vt:lpstr>Trebuchet MS</vt:lpstr>
      <vt:lpstr>PosterPresentations.com-36x60-Template-V3</vt:lpstr>
      <vt:lpstr>1_Classic 3 Columns</vt:lpstr>
      <vt:lpstr>Classic - Wide Center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cp:lastModifiedBy>Microsoft Office User</cp:lastModifiedBy>
  <cp:revision>67</cp:revision>
  <dcterms:created xsi:type="dcterms:W3CDTF">2012-02-06T18:46:22Z</dcterms:created>
  <dcterms:modified xsi:type="dcterms:W3CDTF">2018-02-16T22:24:38Z</dcterms:modified>
</cp:coreProperties>
</file>