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1" autoAdjust="0"/>
    <p:restoredTop sz="94706" autoAdjust="0"/>
  </p:normalViewPr>
  <p:slideViewPr>
    <p:cSldViewPr snapToGrid="0" snapToObjects="1" showGuides="1">
      <p:cViewPr>
        <p:scale>
          <a:sx n="59" d="100"/>
          <a:sy n="59" d="100"/>
        </p:scale>
        <p:origin x="944" y="-96"/>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delinev:Downloads:sextraffexcel_edi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rot="0" vert="horz"/>
          <a:lstStyle/>
          <a:p>
            <a:pPr>
              <a:defRPr/>
            </a:pPr>
            <a:r>
              <a:rPr lang="en-US"/>
              <a:t>Graph 1. Chief Complaints of Positive Screens (%)</a:t>
            </a:r>
          </a:p>
        </c:rich>
      </c:tx>
      <c:layout/>
      <c:overlay val="0"/>
    </c:title>
    <c:autoTitleDeleted val="0"/>
    <c:plotArea>
      <c:layout/>
      <c:pieChart>
        <c:varyColors val="1"/>
        <c:ser>
          <c:idx val="0"/>
          <c:order val="0"/>
          <c:dPt>
            <c:idx val="0"/>
            <c:bubble3D val="0"/>
          </c:dPt>
          <c:dPt>
            <c:idx val="1"/>
            <c:bubble3D val="0"/>
          </c:dPt>
          <c:dPt>
            <c:idx val="2"/>
            <c:bubble3D val="0"/>
          </c:dPt>
          <c:dPt>
            <c:idx val="3"/>
            <c:bubble3D val="0"/>
          </c:dPt>
          <c:dPt>
            <c:idx val="4"/>
            <c:bubble3D val="0"/>
          </c:dPt>
          <c:dPt>
            <c:idx val="5"/>
            <c:bubble3D val="0"/>
          </c:dPt>
          <c:dLbls>
            <c:showLegendKey val="0"/>
            <c:showVal val="0"/>
            <c:showCatName val="1"/>
            <c:showSerName val="0"/>
            <c:showPercent val="1"/>
            <c:showBubbleSize val="0"/>
            <c:showLeaderLines val="1"/>
          </c:dLbls>
          <c:cat>
            <c:strRef>
              <c:f>Sheet2!$H$30:$H$35</c:f>
              <c:strCache>
                <c:ptCount val="6"/>
                <c:pt idx="0">
                  <c:v>GI/GU</c:v>
                </c:pt>
                <c:pt idx="1">
                  <c:v>Trauma/MSK</c:v>
                </c:pt>
                <c:pt idx="2">
                  <c:v>Resp/Cardiac</c:v>
                </c:pt>
                <c:pt idx="3">
                  <c:v>Mental Health/Drug</c:v>
                </c:pt>
                <c:pt idx="4">
                  <c:v>Neuro</c:v>
                </c:pt>
                <c:pt idx="5">
                  <c:v>Other</c:v>
                </c:pt>
              </c:strCache>
            </c:strRef>
          </c:cat>
          <c:val>
            <c:numRef>
              <c:f>Sheet2!$I$30:$I$35</c:f>
              <c:numCache>
                <c:formatCode>General</c:formatCode>
                <c:ptCount val="6"/>
                <c:pt idx="0">
                  <c:v>36.0</c:v>
                </c:pt>
                <c:pt idx="1">
                  <c:v>28.0</c:v>
                </c:pt>
                <c:pt idx="2">
                  <c:v>8.0</c:v>
                </c:pt>
                <c:pt idx="3">
                  <c:v>12.0</c:v>
                </c:pt>
                <c:pt idx="4">
                  <c:v>8.0</c:v>
                </c:pt>
                <c:pt idx="5">
                  <c:v>8.0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2/8/18</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chart" Target="../charts/chart1.xml"/><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 Placeholder 169"/>
          <p:cNvSpPr>
            <a:spLocks noGrp="1"/>
          </p:cNvSpPr>
          <p:nvPr>
            <p:ph type="body" sz="quarter" idx="10"/>
          </p:nvPr>
        </p:nvSpPr>
        <p:spPr>
          <a:xfrm>
            <a:off x="580057" y="3932754"/>
            <a:ext cx="6285508" cy="2806030"/>
          </a:xfrm>
        </p:spPr>
        <p:txBody>
          <a:bodyPr/>
          <a:lstStyle/>
          <a:p>
            <a:r>
              <a:rPr lang="en-US" dirty="0" smtClean="0"/>
              <a:t>The US Department of </a:t>
            </a:r>
            <a:r>
              <a:rPr lang="en-US" dirty="0" smtClean="0"/>
              <a:t>State defines </a:t>
            </a:r>
            <a:r>
              <a:rPr lang="en-US" dirty="0"/>
              <a:t>h</a:t>
            </a:r>
            <a:r>
              <a:rPr lang="en-US" dirty="0" smtClean="0"/>
              <a:t>uman trafficking as: </a:t>
            </a:r>
          </a:p>
          <a:p>
            <a:pPr marL="285750" indent="-285750">
              <a:buFont typeface="Arial"/>
              <a:buChar char="•"/>
            </a:pPr>
            <a:r>
              <a:rPr lang="en-US" dirty="0" smtClean="0"/>
              <a:t>Sex trafficking in which a commercial sex act is induced by force, fraud or coercion, or in which the person induced to perform such an act has not attained 18 years of age; or</a:t>
            </a:r>
          </a:p>
          <a:p>
            <a:pPr marL="285750" indent="-285750">
              <a:buFont typeface="Arial"/>
              <a:buChar char="•"/>
            </a:pPr>
            <a:r>
              <a:rPr lang="en-US" dirty="0" smtClean="0"/>
              <a:t>The recruitment, harboring, transportation, provision, or obtaining of a person for labor or services, through the use of force, fraud or coercion for the purpose of subjection to involuntary servitude, peonage, debt bondage or slavery. </a:t>
            </a:r>
          </a:p>
          <a:p>
            <a:r>
              <a:rPr lang="en-US" dirty="0" smtClean="0"/>
              <a:t>Furthermore, a victim need not be physically transported from one location to another in order for the crime to fall within these definitions</a:t>
            </a:r>
            <a:r>
              <a:rPr lang="en-US" baseline="30000" dirty="0" smtClean="0"/>
              <a:t>1</a:t>
            </a:r>
            <a:r>
              <a:rPr lang="en-US" dirty="0" smtClean="0"/>
              <a:t>. </a:t>
            </a:r>
          </a:p>
          <a:p>
            <a:endParaRPr lang="en-US" dirty="0"/>
          </a:p>
        </p:txBody>
      </p:sp>
      <p:sp>
        <p:nvSpPr>
          <p:cNvPr id="171" name="Text Placeholder 170"/>
          <p:cNvSpPr>
            <a:spLocks noGrp="1"/>
          </p:cNvSpPr>
          <p:nvPr>
            <p:ph type="body" sz="quarter" idx="11"/>
          </p:nvPr>
        </p:nvSpPr>
        <p:spPr>
          <a:xfrm>
            <a:off x="591402" y="3482566"/>
            <a:ext cx="6280547" cy="428684"/>
          </a:xfrm>
        </p:spPr>
        <p:txBody>
          <a:bodyPr/>
          <a:lstStyle/>
          <a:p>
            <a:r>
              <a:rPr lang="en-US" dirty="0" smtClean="0"/>
              <a:t>BACKGROUND</a:t>
            </a:r>
            <a:endParaRPr lang="en-US" dirty="0"/>
          </a:p>
        </p:txBody>
      </p:sp>
      <p:sp>
        <p:nvSpPr>
          <p:cNvPr id="174" name="Text Placeholder 173"/>
          <p:cNvSpPr>
            <a:spLocks noGrp="1"/>
          </p:cNvSpPr>
          <p:nvPr>
            <p:ph type="body" sz="quarter" idx="20"/>
          </p:nvPr>
        </p:nvSpPr>
        <p:spPr>
          <a:xfrm>
            <a:off x="573068" y="12881319"/>
            <a:ext cx="6281539" cy="428684"/>
          </a:xfrm>
        </p:spPr>
        <p:txBody>
          <a:bodyPr/>
          <a:lstStyle/>
          <a:p>
            <a:r>
              <a:rPr lang="en-US" dirty="0" smtClean="0"/>
              <a:t>OBJECTIVES</a:t>
            </a:r>
            <a:endParaRPr lang="en-US" dirty="0"/>
          </a:p>
        </p:txBody>
      </p:sp>
      <p:sp>
        <p:nvSpPr>
          <p:cNvPr id="175" name="Text Placeholder 174"/>
          <p:cNvSpPr>
            <a:spLocks noGrp="1"/>
          </p:cNvSpPr>
          <p:nvPr>
            <p:ph type="body" sz="quarter" idx="21"/>
          </p:nvPr>
        </p:nvSpPr>
        <p:spPr>
          <a:xfrm>
            <a:off x="7241978" y="3327614"/>
            <a:ext cx="6280546" cy="3538538"/>
          </a:xfrm>
        </p:spPr>
        <p:txBody>
          <a:bodyPr/>
          <a:lstStyle/>
          <a:p>
            <a:r>
              <a:rPr lang="en-US" dirty="0"/>
              <a:t>In a convenience sample, patients in the pediatric </a:t>
            </a:r>
            <a:r>
              <a:rPr lang="en-US" dirty="0" smtClean="0"/>
              <a:t>ED at UC Davis </a:t>
            </a:r>
            <a:r>
              <a:rPr lang="en-US" dirty="0"/>
              <a:t>from 12-20 years were screened by trained medical students. After obtaining permission from the patient and family, a previously validated six-question screening </a:t>
            </a:r>
            <a:r>
              <a:rPr lang="en-US" dirty="0" smtClean="0"/>
              <a:t>tool for Commercial Sexual Exploitation of Children (CSEC) </a:t>
            </a:r>
            <a:r>
              <a:rPr lang="en-US" dirty="0"/>
              <a:t>was administered to the patients without family or visitors present. We added a seventh question from our discussion with local experts: “Have you ever used sex as a means to survive?” A positive screen was defined as 1) answering “yes” to two or more questions or 2) answering “yes” to “using sex as a means to survive”. The treatment team was notified of all positive screens and a full social work interview was conducted if deemed necessary. We also worked with agencies/resources to develop an algorithm outlining the next steps after screening positive. True positives were defined as a confirmation during the social worker interview that the patient was a victim of sex trafficking.</a:t>
            </a:r>
          </a:p>
          <a:p>
            <a:endParaRPr lang="en-US" dirty="0"/>
          </a:p>
        </p:txBody>
      </p:sp>
      <p:sp>
        <p:nvSpPr>
          <p:cNvPr id="176" name="Text Placeholder 175"/>
          <p:cNvSpPr>
            <a:spLocks noGrp="1"/>
          </p:cNvSpPr>
          <p:nvPr>
            <p:ph type="body" sz="quarter" idx="22"/>
          </p:nvPr>
        </p:nvSpPr>
        <p:spPr>
          <a:xfrm>
            <a:off x="7241977" y="2902124"/>
            <a:ext cx="6280547" cy="428684"/>
          </a:xfrm>
        </p:spPr>
        <p:txBody>
          <a:bodyPr/>
          <a:lstStyle/>
          <a:p>
            <a:r>
              <a:rPr lang="en-US" dirty="0" smtClean="0"/>
              <a:t>METHODS</a:t>
            </a:r>
            <a:endParaRPr lang="en-US" dirty="0"/>
          </a:p>
        </p:txBody>
      </p:sp>
      <p:sp>
        <p:nvSpPr>
          <p:cNvPr id="178" name="Text Placeholder 177"/>
          <p:cNvSpPr>
            <a:spLocks noGrp="1"/>
          </p:cNvSpPr>
          <p:nvPr>
            <p:ph type="body" sz="quarter" idx="24"/>
          </p:nvPr>
        </p:nvSpPr>
        <p:spPr>
          <a:xfrm>
            <a:off x="13906500" y="2902124"/>
            <a:ext cx="6286500" cy="428684"/>
          </a:xfrm>
        </p:spPr>
        <p:txBody>
          <a:bodyPr/>
          <a:lstStyle/>
          <a:p>
            <a:r>
              <a:rPr lang="en-US" dirty="0" smtClean="0"/>
              <a:t>RESULTS</a:t>
            </a:r>
            <a:endParaRPr lang="en-US" dirty="0"/>
          </a:p>
        </p:txBody>
      </p:sp>
      <p:sp>
        <p:nvSpPr>
          <p:cNvPr id="179" name="Text Placeholder 178"/>
          <p:cNvSpPr>
            <a:spLocks noGrp="1"/>
          </p:cNvSpPr>
          <p:nvPr>
            <p:ph type="body" sz="quarter" idx="25"/>
          </p:nvPr>
        </p:nvSpPr>
        <p:spPr>
          <a:xfrm>
            <a:off x="20537050" y="3696908"/>
            <a:ext cx="6279386" cy="428684"/>
          </a:xfrm>
        </p:spPr>
        <p:txBody>
          <a:bodyPr/>
          <a:lstStyle/>
          <a:p>
            <a:r>
              <a:rPr lang="en-US" dirty="0" smtClean="0"/>
              <a:t>DISCUSSION</a:t>
            </a:r>
            <a:endParaRPr lang="en-US" dirty="0"/>
          </a:p>
        </p:txBody>
      </p:sp>
      <p:sp>
        <p:nvSpPr>
          <p:cNvPr id="180" name="Text Placeholder 179"/>
          <p:cNvSpPr>
            <a:spLocks noGrp="1"/>
          </p:cNvSpPr>
          <p:nvPr>
            <p:ph type="body" sz="quarter" idx="26"/>
          </p:nvPr>
        </p:nvSpPr>
        <p:spPr>
          <a:xfrm>
            <a:off x="20587850" y="4162188"/>
            <a:ext cx="6279386" cy="3797070"/>
          </a:xfrm>
        </p:spPr>
        <p:txBody>
          <a:bodyPr/>
          <a:lstStyle/>
          <a:p>
            <a:r>
              <a:rPr lang="en-US" dirty="0" smtClean="0"/>
              <a:t>Of the true positive screens, we found two patients presenting with abdominal pain and one with syncope. Our results are consistent with previous work that found abdominal pain to be a common symptom among trafficked victims</a:t>
            </a:r>
            <a:r>
              <a:rPr lang="en-US" baseline="30000" dirty="0" smtClean="0"/>
              <a:t>2</a:t>
            </a:r>
            <a:r>
              <a:rPr lang="en-US" dirty="0" smtClean="0"/>
              <a:t>. Complaints other than sexual health problems should not be dismissed when deciding to evaluate a patient for trafficking. </a:t>
            </a:r>
            <a:endParaRPr lang="en-US" dirty="0"/>
          </a:p>
          <a:p>
            <a:endParaRPr lang="en-US" dirty="0" smtClean="0"/>
          </a:p>
          <a:p>
            <a:r>
              <a:rPr lang="en-US" dirty="0" smtClean="0"/>
              <a:t>Some </a:t>
            </a:r>
            <a:r>
              <a:rPr lang="en-US" dirty="0"/>
              <a:t>limitations to this quality improvement project include the method of sampling. Our convenience sample makes it difficult to generalize to pediatric EDs outside of UC Davis Health, or even to the UC Davis adult ED. We were also limited in screening patients with unstable mental health conditions, non-English </a:t>
            </a:r>
            <a:r>
              <a:rPr lang="en-US" dirty="0" smtClean="0"/>
              <a:t>speakers </a:t>
            </a:r>
            <a:r>
              <a:rPr lang="en-US" dirty="0"/>
              <a:t>and those with breathing difficulties. </a:t>
            </a:r>
            <a:r>
              <a:rPr lang="en-US" dirty="0" smtClean="0"/>
              <a:t>Patients </a:t>
            </a:r>
            <a:r>
              <a:rPr lang="en-US" dirty="0"/>
              <a:t>could also elect to refuse the entire survey or specific questions, which may cause selection bias</a:t>
            </a:r>
            <a:r>
              <a:rPr lang="en-US" dirty="0" smtClean="0"/>
              <a:t>. Additionally, of the 26 positive screens, only 3 were true positives. The survey was validated but the questions were nonspecific. Clinical judgment was required to decide whether or not to initiate social work evaluation. </a:t>
            </a:r>
            <a:endParaRPr lang="en-US" dirty="0"/>
          </a:p>
        </p:txBody>
      </p:sp>
      <p:sp>
        <p:nvSpPr>
          <p:cNvPr id="181" name="Text Placeholder 180"/>
          <p:cNvSpPr>
            <a:spLocks noGrp="1"/>
          </p:cNvSpPr>
          <p:nvPr>
            <p:ph type="body" sz="quarter" idx="27"/>
          </p:nvPr>
        </p:nvSpPr>
        <p:spPr>
          <a:xfrm>
            <a:off x="20587850" y="11865237"/>
            <a:ext cx="6279386" cy="428684"/>
          </a:xfrm>
        </p:spPr>
        <p:txBody>
          <a:bodyPr/>
          <a:lstStyle/>
          <a:p>
            <a:r>
              <a:rPr lang="en-US" dirty="0" smtClean="0"/>
              <a:t>REFERENCES</a:t>
            </a:r>
            <a:endParaRPr lang="en-US" dirty="0"/>
          </a:p>
        </p:txBody>
      </p:sp>
      <p:sp>
        <p:nvSpPr>
          <p:cNvPr id="182" name="Text Placeholder 181"/>
          <p:cNvSpPr>
            <a:spLocks noGrp="1"/>
          </p:cNvSpPr>
          <p:nvPr>
            <p:ph type="body" sz="quarter" idx="28"/>
          </p:nvPr>
        </p:nvSpPr>
        <p:spPr>
          <a:xfrm>
            <a:off x="20572839" y="12281378"/>
            <a:ext cx="6282531" cy="2375143"/>
          </a:xfrm>
        </p:spPr>
        <p:txBody>
          <a:bodyPr/>
          <a:lstStyle/>
          <a:p>
            <a:r>
              <a:rPr lang="en-US" dirty="0" smtClean="0"/>
              <a:t>1 Trafficking in Persons Report. United States Department of State. July 2015. </a:t>
            </a:r>
          </a:p>
          <a:p>
            <a:r>
              <a:rPr lang="en-US" dirty="0" smtClean="0"/>
              <a:t>2 </a:t>
            </a:r>
            <a:r>
              <a:rPr lang="en-US" dirty="0" err="1" smtClean="0"/>
              <a:t>Oram</a:t>
            </a:r>
            <a:r>
              <a:rPr lang="en-US" dirty="0" smtClean="0"/>
              <a:t>, S, </a:t>
            </a:r>
            <a:r>
              <a:rPr lang="en-US" dirty="0" err="1" smtClean="0"/>
              <a:t>Stockl</a:t>
            </a:r>
            <a:r>
              <a:rPr lang="en-US" dirty="0" smtClean="0"/>
              <a:t> H, </a:t>
            </a:r>
            <a:r>
              <a:rPr lang="en-US" dirty="0" err="1" smtClean="0"/>
              <a:t>Busza</a:t>
            </a:r>
            <a:r>
              <a:rPr lang="en-US" dirty="0" smtClean="0"/>
              <a:t> J, Howard LM, Zimmerman C (2012) Prevalence and Risk of Violence and the Physical, Mental, and Sexual Health Problems Associated with Human Trafficking: Systematic Review. </a:t>
            </a:r>
            <a:r>
              <a:rPr lang="en-US" dirty="0" err="1" smtClean="0"/>
              <a:t>PLoS</a:t>
            </a:r>
            <a:r>
              <a:rPr lang="en-US" dirty="0" smtClean="0"/>
              <a:t> Med 9(5): e1001224. https://</a:t>
            </a:r>
            <a:r>
              <a:rPr lang="en-US" dirty="0" err="1" smtClean="0"/>
              <a:t>doi.org</a:t>
            </a:r>
            <a:r>
              <a:rPr lang="en-US" dirty="0" smtClean="0"/>
              <a:t>/10.1371/journal.pmed.1001224</a:t>
            </a:r>
            <a:endParaRPr lang="en-US" dirty="0" smtClean="0"/>
          </a:p>
          <a:p>
            <a:endParaRPr lang="en-US" dirty="0"/>
          </a:p>
          <a:p>
            <a:endParaRPr lang="en-US" dirty="0" smtClean="0"/>
          </a:p>
          <a:p>
            <a:endParaRPr lang="en-US" dirty="0"/>
          </a:p>
        </p:txBody>
      </p:sp>
      <p:sp>
        <p:nvSpPr>
          <p:cNvPr id="183" name="Text Placeholder 182"/>
          <p:cNvSpPr>
            <a:spLocks noGrp="1"/>
          </p:cNvSpPr>
          <p:nvPr>
            <p:ph type="body" sz="quarter" idx="29"/>
          </p:nvPr>
        </p:nvSpPr>
        <p:spPr>
          <a:xfrm>
            <a:off x="20572839" y="14018844"/>
            <a:ext cx="6279386" cy="428684"/>
          </a:xfrm>
        </p:spPr>
        <p:txBody>
          <a:bodyPr/>
          <a:lstStyle/>
          <a:p>
            <a:r>
              <a:rPr lang="en-US" dirty="0" smtClean="0"/>
              <a:t>ACKNOWLEDGEMENTS</a:t>
            </a:r>
            <a:endParaRPr lang="en-US" dirty="0"/>
          </a:p>
        </p:txBody>
      </p:sp>
      <p:sp>
        <p:nvSpPr>
          <p:cNvPr id="184" name="Text Placeholder 183"/>
          <p:cNvSpPr>
            <a:spLocks noGrp="1"/>
          </p:cNvSpPr>
          <p:nvPr>
            <p:ph type="body" sz="quarter" idx="30"/>
          </p:nvPr>
        </p:nvSpPr>
        <p:spPr>
          <a:xfrm>
            <a:off x="20574412" y="14447528"/>
            <a:ext cx="6282531" cy="1254836"/>
          </a:xfrm>
        </p:spPr>
        <p:txBody>
          <a:bodyPr/>
          <a:lstStyle/>
          <a:p>
            <a:r>
              <a:rPr lang="en-US" dirty="0" smtClean="0"/>
              <a:t>UC Davis Department of Emergency Medicine</a:t>
            </a:r>
          </a:p>
          <a:p>
            <a:endParaRPr lang="en-US" dirty="0"/>
          </a:p>
          <a:p>
            <a:r>
              <a:rPr lang="en-US" dirty="0" smtClean="0"/>
              <a:t>UC Davis School of Medicine</a:t>
            </a:r>
          </a:p>
          <a:p>
            <a:endParaRPr lang="en-US" dirty="0"/>
          </a:p>
        </p:txBody>
      </p:sp>
      <p:sp>
        <p:nvSpPr>
          <p:cNvPr id="185" name="Text Placeholder 184"/>
          <p:cNvSpPr>
            <a:spLocks noGrp="1"/>
          </p:cNvSpPr>
          <p:nvPr>
            <p:ph type="body" sz="quarter" idx="95"/>
          </p:nvPr>
        </p:nvSpPr>
        <p:spPr/>
        <p:txBody>
          <a:bodyPr/>
          <a:lstStyle/>
          <a:p>
            <a:endParaRPr lang="en-US"/>
          </a:p>
        </p:txBody>
      </p:sp>
      <p:sp>
        <p:nvSpPr>
          <p:cNvPr id="186" name="Text Placeholder 185"/>
          <p:cNvSpPr>
            <a:spLocks noGrp="1"/>
          </p:cNvSpPr>
          <p:nvPr>
            <p:ph type="body" sz="quarter" idx="96"/>
          </p:nvPr>
        </p:nvSpPr>
        <p:spPr>
          <a:xfrm>
            <a:off x="569099" y="13454957"/>
            <a:ext cx="6285508" cy="1556457"/>
          </a:xfrm>
        </p:spPr>
        <p:txBody>
          <a:bodyPr/>
          <a:lstStyle/>
          <a:p>
            <a:r>
              <a:rPr lang="en-US" dirty="0" smtClean="0"/>
              <a:t>The objective of thi</a:t>
            </a:r>
            <a:r>
              <a:rPr lang="en-US" dirty="0" smtClean="0"/>
              <a:t>s project was to test the feasibility of screening for trafficking victims in the pediatric ED. Additionally, we sought to develop an algorithm for assisting patients who screen positive, train social workers in its use and implement it in the pediatric ED. Finally, we hoped to identify high-risk chief complaints among patients that screen positive to inform future care and increase provider suspicion.</a:t>
            </a:r>
            <a:endParaRPr lang="en-US" dirty="0"/>
          </a:p>
        </p:txBody>
      </p:sp>
      <p:sp>
        <p:nvSpPr>
          <p:cNvPr id="187" name="Text Placeholder 186"/>
          <p:cNvSpPr>
            <a:spLocks noGrp="1"/>
          </p:cNvSpPr>
          <p:nvPr>
            <p:ph type="body" sz="quarter" idx="107"/>
          </p:nvPr>
        </p:nvSpPr>
        <p:spPr/>
        <p:txBody>
          <a:bodyPr/>
          <a:lstStyle/>
          <a:p>
            <a:endParaRPr lang="en-US"/>
          </a:p>
        </p:txBody>
      </p:sp>
      <p:sp>
        <p:nvSpPr>
          <p:cNvPr id="189" name="Text Placeholder 188"/>
          <p:cNvSpPr>
            <a:spLocks noGrp="1"/>
          </p:cNvSpPr>
          <p:nvPr>
            <p:ph type="body" sz="quarter" idx="116"/>
          </p:nvPr>
        </p:nvSpPr>
        <p:spPr/>
        <p:txBody>
          <a:bodyPr/>
          <a:lstStyle/>
          <a:p>
            <a:endParaRPr lang="en-US"/>
          </a:p>
        </p:txBody>
      </p:sp>
      <p:sp>
        <p:nvSpPr>
          <p:cNvPr id="190" name="Text Placeholder 189"/>
          <p:cNvSpPr>
            <a:spLocks noGrp="1"/>
          </p:cNvSpPr>
          <p:nvPr>
            <p:ph type="body" sz="quarter" idx="117"/>
          </p:nvPr>
        </p:nvSpPr>
        <p:spPr/>
        <p:txBody>
          <a:bodyPr/>
          <a:lstStyle/>
          <a:p>
            <a:endParaRPr lang="en-US"/>
          </a:p>
        </p:txBody>
      </p:sp>
      <p:sp>
        <p:nvSpPr>
          <p:cNvPr id="191" name="Text Placeholder 190"/>
          <p:cNvSpPr>
            <a:spLocks noGrp="1"/>
          </p:cNvSpPr>
          <p:nvPr>
            <p:ph type="body" sz="quarter" idx="118"/>
          </p:nvPr>
        </p:nvSpPr>
        <p:spPr/>
        <p:txBody>
          <a:bodyPr/>
          <a:lstStyle/>
          <a:p>
            <a:endParaRPr lang="en-US"/>
          </a:p>
        </p:txBody>
      </p:sp>
      <p:sp>
        <p:nvSpPr>
          <p:cNvPr id="192" name="Text Placeholder 191"/>
          <p:cNvSpPr>
            <a:spLocks noGrp="1"/>
          </p:cNvSpPr>
          <p:nvPr>
            <p:ph type="body" sz="quarter" idx="119"/>
          </p:nvPr>
        </p:nvSpPr>
        <p:spPr/>
        <p:txBody>
          <a:bodyPr/>
          <a:lstStyle/>
          <a:p>
            <a:endParaRPr lang="en-US"/>
          </a:p>
        </p:txBody>
      </p:sp>
      <p:sp>
        <p:nvSpPr>
          <p:cNvPr id="193" name="Text Placeholder 192"/>
          <p:cNvSpPr>
            <a:spLocks noGrp="1"/>
          </p:cNvSpPr>
          <p:nvPr>
            <p:ph type="body" sz="quarter" idx="120"/>
          </p:nvPr>
        </p:nvSpPr>
        <p:spPr/>
        <p:txBody>
          <a:bodyPr/>
          <a:lstStyle/>
          <a:p>
            <a:endParaRPr lang="en-US"/>
          </a:p>
        </p:txBody>
      </p:sp>
      <p:sp>
        <p:nvSpPr>
          <p:cNvPr id="194" name="Text Placeholder 193"/>
          <p:cNvSpPr>
            <a:spLocks noGrp="1"/>
          </p:cNvSpPr>
          <p:nvPr>
            <p:ph type="body" sz="quarter" idx="121"/>
          </p:nvPr>
        </p:nvSpPr>
        <p:spPr/>
        <p:txBody>
          <a:bodyPr/>
          <a:lstStyle/>
          <a:p>
            <a:endParaRPr lang="en-US"/>
          </a:p>
        </p:txBody>
      </p:sp>
      <p:sp>
        <p:nvSpPr>
          <p:cNvPr id="195" name="Text Placeholder 194"/>
          <p:cNvSpPr>
            <a:spLocks noGrp="1"/>
          </p:cNvSpPr>
          <p:nvPr>
            <p:ph type="body" sz="quarter" idx="122"/>
          </p:nvPr>
        </p:nvSpPr>
        <p:spPr/>
        <p:txBody>
          <a:bodyPr/>
          <a:lstStyle/>
          <a:p>
            <a:endParaRPr lang="en-US"/>
          </a:p>
        </p:txBody>
      </p:sp>
      <p:sp>
        <p:nvSpPr>
          <p:cNvPr id="196" name="Text Placeholder 195"/>
          <p:cNvSpPr>
            <a:spLocks noGrp="1"/>
          </p:cNvSpPr>
          <p:nvPr>
            <p:ph type="body" sz="quarter" idx="123"/>
          </p:nvPr>
        </p:nvSpPr>
        <p:spPr/>
        <p:txBody>
          <a:bodyPr/>
          <a:lstStyle/>
          <a:p>
            <a:endParaRPr lang="en-US"/>
          </a:p>
        </p:txBody>
      </p:sp>
      <p:sp>
        <p:nvSpPr>
          <p:cNvPr id="197" name="Text Placeholder 196"/>
          <p:cNvSpPr>
            <a:spLocks noGrp="1"/>
          </p:cNvSpPr>
          <p:nvPr>
            <p:ph type="body" sz="quarter" idx="124"/>
          </p:nvPr>
        </p:nvSpPr>
        <p:spPr/>
        <p:txBody>
          <a:bodyPr/>
          <a:lstStyle/>
          <a:p>
            <a:endParaRPr lang="en-US"/>
          </a:p>
        </p:txBody>
      </p:sp>
      <p:sp>
        <p:nvSpPr>
          <p:cNvPr id="198" name="Text Placeholder 197"/>
          <p:cNvSpPr>
            <a:spLocks noGrp="1"/>
          </p:cNvSpPr>
          <p:nvPr>
            <p:ph type="body" sz="quarter" idx="125"/>
          </p:nvPr>
        </p:nvSpPr>
        <p:spPr/>
        <p:txBody>
          <a:bodyPr/>
          <a:lstStyle/>
          <a:p>
            <a:endParaRPr lang="en-US"/>
          </a:p>
        </p:txBody>
      </p:sp>
      <p:pic>
        <p:nvPicPr>
          <p:cNvPr id="15" name="Picture Placeholder 14" descr="pastedImage.png"/>
          <p:cNvPicPr>
            <a:picLocks noGrp="1" noChangeAspect="1"/>
          </p:cNvPicPr>
          <p:nvPr>
            <p:ph type="pic" sz="quarter" idx="115"/>
          </p:nvPr>
        </p:nvPicPr>
        <p:blipFill>
          <a:blip r:embed="rId3">
            <a:extLst>
              <a:ext uri="{28A0092B-C50C-407E-A947-70E740481C1C}">
                <a14:useLocalDpi xmlns:a14="http://schemas.microsoft.com/office/drawing/2010/main" val="0"/>
              </a:ext>
            </a:extLst>
          </a:blip>
          <a:srcRect t="17947" b="17947"/>
          <a:stretch>
            <a:fillRect/>
          </a:stretch>
        </p:blipFill>
        <p:spPr/>
      </p:pic>
      <p:pic>
        <p:nvPicPr>
          <p:cNvPr id="16" name="Picture Placeholder 15" descr="pastedImage.png"/>
          <p:cNvPicPr>
            <a:picLocks noGrp="1" noChangeAspect="1"/>
          </p:cNvPicPr>
          <p:nvPr>
            <p:ph type="pic" sz="quarter" idx="126"/>
          </p:nvPr>
        </p:nvPicPr>
        <p:blipFill>
          <a:blip r:embed="rId3">
            <a:extLst>
              <a:ext uri="{28A0092B-C50C-407E-A947-70E740481C1C}">
                <a14:useLocalDpi xmlns:a14="http://schemas.microsoft.com/office/drawing/2010/main" val="0"/>
              </a:ext>
            </a:extLst>
          </a:blip>
          <a:srcRect t="17947" b="17947"/>
          <a:stretch>
            <a:fillRect/>
          </a:stretch>
        </p:blipFill>
        <p:spPr/>
      </p:pic>
      <p:sp>
        <p:nvSpPr>
          <p:cNvPr id="200" name="Picture Placeholder 199"/>
          <p:cNvSpPr>
            <a:spLocks noGrp="1"/>
          </p:cNvSpPr>
          <p:nvPr>
            <p:ph type="pic" sz="quarter" idx="127"/>
          </p:nvPr>
        </p:nvSpPr>
        <p:spPr/>
      </p:sp>
      <p:sp>
        <p:nvSpPr>
          <p:cNvPr id="201" name="Picture Placeholder 200"/>
          <p:cNvSpPr>
            <a:spLocks noGrp="1"/>
          </p:cNvSpPr>
          <p:nvPr>
            <p:ph type="pic" sz="quarter" idx="128"/>
          </p:nvPr>
        </p:nvSpPr>
        <p:spPr/>
      </p:sp>
      <p:sp>
        <p:nvSpPr>
          <p:cNvPr id="202" name="Picture Placeholder 201"/>
          <p:cNvSpPr>
            <a:spLocks noGrp="1"/>
          </p:cNvSpPr>
          <p:nvPr>
            <p:ph type="pic" sz="quarter" idx="129"/>
          </p:nvPr>
        </p:nvSpPr>
        <p:spPr/>
      </p:sp>
      <p:sp>
        <p:nvSpPr>
          <p:cNvPr id="203" name="Picture Placeholder 202"/>
          <p:cNvSpPr>
            <a:spLocks noGrp="1"/>
          </p:cNvSpPr>
          <p:nvPr>
            <p:ph type="pic" sz="quarter" idx="130"/>
          </p:nvPr>
        </p:nvSpPr>
        <p:spPr/>
      </p:sp>
      <p:sp>
        <p:nvSpPr>
          <p:cNvPr id="204" name="Picture Placeholder 203"/>
          <p:cNvSpPr>
            <a:spLocks noGrp="1"/>
          </p:cNvSpPr>
          <p:nvPr>
            <p:ph type="pic" sz="quarter" idx="131"/>
          </p:nvPr>
        </p:nvSpPr>
        <p:spPr/>
      </p:sp>
      <p:sp>
        <p:nvSpPr>
          <p:cNvPr id="205" name="Picture Placeholder 204"/>
          <p:cNvSpPr>
            <a:spLocks noGrp="1"/>
          </p:cNvSpPr>
          <p:nvPr>
            <p:ph type="pic" sz="quarter" idx="132"/>
          </p:nvPr>
        </p:nvSpPr>
        <p:spPr/>
      </p:sp>
      <p:sp>
        <p:nvSpPr>
          <p:cNvPr id="206" name="Picture Placeholder 205"/>
          <p:cNvSpPr>
            <a:spLocks noGrp="1"/>
          </p:cNvSpPr>
          <p:nvPr>
            <p:ph type="pic" sz="quarter" idx="133"/>
          </p:nvPr>
        </p:nvSpPr>
        <p:spPr/>
      </p:sp>
      <p:sp>
        <p:nvSpPr>
          <p:cNvPr id="207" name="Picture Placeholder 206"/>
          <p:cNvSpPr>
            <a:spLocks noGrp="1"/>
          </p:cNvSpPr>
          <p:nvPr>
            <p:ph type="pic" sz="quarter" idx="134"/>
          </p:nvPr>
        </p:nvSpPr>
        <p:spPr/>
      </p:sp>
      <p:sp>
        <p:nvSpPr>
          <p:cNvPr id="209" name="Text Placeholder 208"/>
          <p:cNvSpPr>
            <a:spLocks noGrp="1"/>
          </p:cNvSpPr>
          <p:nvPr>
            <p:ph type="body" sz="quarter" idx="136"/>
          </p:nvPr>
        </p:nvSpPr>
        <p:spPr/>
        <p:txBody>
          <a:bodyPr/>
          <a:lstStyle/>
          <a:p>
            <a:endParaRPr lang="en-US"/>
          </a:p>
        </p:txBody>
      </p:sp>
      <p:sp>
        <p:nvSpPr>
          <p:cNvPr id="210" name="Text Placeholder 209"/>
          <p:cNvSpPr>
            <a:spLocks noGrp="1"/>
          </p:cNvSpPr>
          <p:nvPr>
            <p:ph type="body" sz="quarter" idx="137"/>
          </p:nvPr>
        </p:nvSpPr>
        <p:spPr/>
        <p:txBody>
          <a:bodyPr/>
          <a:lstStyle/>
          <a:p>
            <a:endParaRPr lang="en-US"/>
          </a:p>
        </p:txBody>
      </p:sp>
      <p:sp>
        <p:nvSpPr>
          <p:cNvPr id="211" name="Text Placeholder 210"/>
          <p:cNvSpPr>
            <a:spLocks noGrp="1"/>
          </p:cNvSpPr>
          <p:nvPr>
            <p:ph type="body" sz="quarter" idx="138"/>
          </p:nvPr>
        </p:nvSpPr>
        <p:spPr/>
        <p:txBody>
          <a:bodyPr/>
          <a:lstStyle/>
          <a:p>
            <a:endParaRPr lang="en-US"/>
          </a:p>
        </p:txBody>
      </p:sp>
      <p:sp>
        <p:nvSpPr>
          <p:cNvPr id="212" name="Text Placeholder 211"/>
          <p:cNvSpPr>
            <a:spLocks noGrp="1"/>
          </p:cNvSpPr>
          <p:nvPr>
            <p:ph type="body" sz="quarter" idx="139"/>
          </p:nvPr>
        </p:nvSpPr>
        <p:spPr/>
        <p:txBody>
          <a:bodyPr/>
          <a:lstStyle/>
          <a:p>
            <a:endParaRPr lang="en-US"/>
          </a:p>
        </p:txBody>
      </p:sp>
      <p:sp>
        <p:nvSpPr>
          <p:cNvPr id="213" name="Text Placeholder 212"/>
          <p:cNvSpPr>
            <a:spLocks noGrp="1"/>
          </p:cNvSpPr>
          <p:nvPr>
            <p:ph type="body" sz="quarter" idx="140"/>
          </p:nvPr>
        </p:nvSpPr>
        <p:spPr/>
        <p:txBody>
          <a:bodyPr/>
          <a:lstStyle/>
          <a:p>
            <a:endParaRPr lang="en-US"/>
          </a:p>
        </p:txBody>
      </p:sp>
      <p:sp>
        <p:nvSpPr>
          <p:cNvPr id="214" name="Text Placeholder 213"/>
          <p:cNvSpPr>
            <a:spLocks noGrp="1"/>
          </p:cNvSpPr>
          <p:nvPr>
            <p:ph type="body" sz="quarter" idx="141"/>
          </p:nvPr>
        </p:nvSpPr>
        <p:spPr/>
        <p:txBody>
          <a:bodyPr/>
          <a:lstStyle/>
          <a:p>
            <a:endParaRPr lang="en-US"/>
          </a:p>
        </p:txBody>
      </p:sp>
      <p:sp>
        <p:nvSpPr>
          <p:cNvPr id="215" name="Text Placeholder 214"/>
          <p:cNvSpPr>
            <a:spLocks noGrp="1"/>
          </p:cNvSpPr>
          <p:nvPr>
            <p:ph type="body" sz="quarter" idx="142"/>
          </p:nvPr>
        </p:nvSpPr>
        <p:spPr/>
        <p:txBody>
          <a:bodyPr/>
          <a:lstStyle/>
          <a:p>
            <a:endParaRPr lang="en-US"/>
          </a:p>
        </p:txBody>
      </p:sp>
      <p:sp>
        <p:nvSpPr>
          <p:cNvPr id="216" name="Text Placeholder 215"/>
          <p:cNvSpPr>
            <a:spLocks noGrp="1"/>
          </p:cNvSpPr>
          <p:nvPr>
            <p:ph type="body" sz="quarter" idx="143"/>
          </p:nvPr>
        </p:nvSpPr>
        <p:spPr/>
        <p:txBody>
          <a:bodyPr/>
          <a:lstStyle/>
          <a:p>
            <a:endParaRPr lang="en-US"/>
          </a:p>
        </p:txBody>
      </p:sp>
      <p:sp>
        <p:nvSpPr>
          <p:cNvPr id="217" name="Text Placeholder 216"/>
          <p:cNvSpPr>
            <a:spLocks noGrp="1"/>
          </p:cNvSpPr>
          <p:nvPr>
            <p:ph type="body" sz="quarter" idx="144"/>
          </p:nvPr>
        </p:nvSpPr>
        <p:spPr/>
        <p:txBody>
          <a:bodyPr/>
          <a:lstStyle/>
          <a:p>
            <a:endParaRPr lang="en-US"/>
          </a:p>
        </p:txBody>
      </p:sp>
      <p:sp>
        <p:nvSpPr>
          <p:cNvPr id="218" name="Text Placeholder 217"/>
          <p:cNvSpPr>
            <a:spLocks noGrp="1"/>
          </p:cNvSpPr>
          <p:nvPr>
            <p:ph type="body" sz="quarter" idx="145"/>
          </p:nvPr>
        </p:nvSpPr>
        <p:spPr/>
        <p:txBody>
          <a:bodyPr/>
          <a:lstStyle/>
          <a:p>
            <a:endParaRPr lang="en-US"/>
          </a:p>
        </p:txBody>
      </p:sp>
      <p:sp>
        <p:nvSpPr>
          <p:cNvPr id="219" name="Text Placeholder 218"/>
          <p:cNvSpPr>
            <a:spLocks noGrp="1"/>
          </p:cNvSpPr>
          <p:nvPr>
            <p:ph type="body" sz="quarter" idx="146"/>
          </p:nvPr>
        </p:nvSpPr>
        <p:spPr/>
        <p:txBody>
          <a:bodyPr/>
          <a:lstStyle/>
          <a:p>
            <a:endParaRPr lang="en-US"/>
          </a:p>
        </p:txBody>
      </p:sp>
      <p:sp>
        <p:nvSpPr>
          <p:cNvPr id="220" name="Text Placeholder 219"/>
          <p:cNvSpPr>
            <a:spLocks noGrp="1"/>
          </p:cNvSpPr>
          <p:nvPr>
            <p:ph type="body" sz="quarter" idx="147"/>
          </p:nvPr>
        </p:nvSpPr>
        <p:spPr/>
        <p:txBody>
          <a:bodyPr/>
          <a:lstStyle/>
          <a:p>
            <a:endParaRPr lang="en-US"/>
          </a:p>
        </p:txBody>
      </p:sp>
      <p:sp>
        <p:nvSpPr>
          <p:cNvPr id="221" name="Text Placeholder 220"/>
          <p:cNvSpPr>
            <a:spLocks noGrp="1"/>
          </p:cNvSpPr>
          <p:nvPr>
            <p:ph type="body" sz="quarter" idx="148"/>
          </p:nvPr>
        </p:nvSpPr>
        <p:spPr/>
        <p:txBody>
          <a:bodyPr/>
          <a:lstStyle/>
          <a:p>
            <a:endParaRPr lang="en-US"/>
          </a:p>
        </p:txBody>
      </p:sp>
      <p:sp>
        <p:nvSpPr>
          <p:cNvPr id="222" name="Text Placeholder 221"/>
          <p:cNvSpPr>
            <a:spLocks noGrp="1"/>
          </p:cNvSpPr>
          <p:nvPr>
            <p:ph type="body" sz="quarter" idx="149"/>
          </p:nvPr>
        </p:nvSpPr>
        <p:spPr/>
        <p:txBody>
          <a:bodyPr/>
          <a:lstStyle/>
          <a:p>
            <a:endParaRPr lang="en-US"/>
          </a:p>
        </p:txBody>
      </p:sp>
      <p:sp>
        <p:nvSpPr>
          <p:cNvPr id="223" name="Text Placeholder 222"/>
          <p:cNvSpPr>
            <a:spLocks noGrp="1"/>
          </p:cNvSpPr>
          <p:nvPr>
            <p:ph type="body" sz="quarter" idx="150"/>
          </p:nvPr>
        </p:nvSpPr>
        <p:spPr/>
        <p:txBody>
          <a:bodyPr>
            <a:normAutofit lnSpcReduction="10000"/>
          </a:bodyPr>
          <a:lstStyle/>
          <a:p>
            <a:r>
              <a:rPr lang="en-US" dirty="0" smtClean="0"/>
              <a:t>Bjork </a:t>
            </a:r>
            <a:r>
              <a:rPr lang="en-US" dirty="0" err="1" smtClean="0"/>
              <a:t>Olafsdottir-Gardali</a:t>
            </a:r>
            <a:r>
              <a:rPr lang="en-US" dirty="0"/>
              <a:t> </a:t>
            </a:r>
            <a:r>
              <a:rPr lang="en-US" dirty="0" smtClean="0"/>
              <a:t>MD, Madeline Venturino, Leah </a:t>
            </a:r>
            <a:r>
              <a:rPr lang="en-US" dirty="0" err="1" smtClean="0"/>
              <a:t>Timbang</a:t>
            </a:r>
            <a:r>
              <a:rPr lang="en-US" dirty="0" smtClean="0"/>
              <a:t>,</a:t>
            </a:r>
            <a:r>
              <a:rPr lang="en-US" dirty="0"/>
              <a:t> </a:t>
            </a:r>
            <a:r>
              <a:rPr lang="en-US" dirty="0" smtClean="0"/>
              <a:t>Bryn </a:t>
            </a:r>
            <a:r>
              <a:rPr lang="en-US" dirty="0" err="1" smtClean="0"/>
              <a:t>Mumma</a:t>
            </a:r>
            <a:r>
              <a:rPr lang="en-US" dirty="0" smtClean="0"/>
              <a:t> MD, MAS</a:t>
            </a:r>
            <a:endParaRPr lang="en-US" dirty="0"/>
          </a:p>
        </p:txBody>
      </p:sp>
      <p:sp>
        <p:nvSpPr>
          <p:cNvPr id="224" name="Text Placeholder 223"/>
          <p:cNvSpPr>
            <a:spLocks noGrp="1"/>
          </p:cNvSpPr>
          <p:nvPr>
            <p:ph type="body" sz="quarter" idx="184"/>
          </p:nvPr>
        </p:nvSpPr>
        <p:spPr/>
        <p:txBody>
          <a:bodyPr/>
          <a:lstStyle/>
          <a:p>
            <a:r>
              <a:rPr lang="en-US" dirty="0" smtClean="0"/>
              <a:t>UC Davis Department of Emergency Medicine, UC Davis School of Medicine</a:t>
            </a:r>
            <a:endParaRPr lang="en-US" dirty="0"/>
          </a:p>
        </p:txBody>
      </p:sp>
      <p:sp>
        <p:nvSpPr>
          <p:cNvPr id="225" name="Text Placeholder 224"/>
          <p:cNvSpPr>
            <a:spLocks noGrp="1"/>
          </p:cNvSpPr>
          <p:nvPr>
            <p:ph type="body" sz="quarter" idx="185"/>
          </p:nvPr>
        </p:nvSpPr>
        <p:spPr/>
        <p:txBody>
          <a:bodyPr/>
          <a:lstStyle/>
          <a:p>
            <a:r>
              <a:rPr lang="en-US" dirty="0" smtClean="0"/>
              <a:t>Screening for Victims of Trafficking in the Pediatric ED</a:t>
            </a:r>
            <a:endParaRPr lang="en-US" dirty="0"/>
          </a:p>
        </p:txBody>
      </p:sp>
      <p:pic>
        <p:nvPicPr>
          <p:cNvPr id="2" name="Picture 1"/>
          <p:cNvPicPr>
            <a:picLocks noChangeAspect="1"/>
          </p:cNvPicPr>
          <p:nvPr/>
        </p:nvPicPr>
        <p:blipFill>
          <a:blip r:embed="rId4"/>
          <a:stretch>
            <a:fillRect/>
          </a:stretch>
        </p:blipFill>
        <p:spPr>
          <a:xfrm>
            <a:off x="569099" y="6652606"/>
            <a:ext cx="6314104" cy="3529584"/>
          </a:xfrm>
          <a:prstGeom prst="rect">
            <a:avLst/>
          </a:prstGeom>
        </p:spPr>
      </p:pic>
      <p:sp>
        <p:nvSpPr>
          <p:cNvPr id="59" name="Text Placeholder 169"/>
          <p:cNvSpPr txBox="1">
            <a:spLocks/>
          </p:cNvSpPr>
          <p:nvPr/>
        </p:nvSpPr>
        <p:spPr>
          <a:xfrm>
            <a:off x="591402" y="10480034"/>
            <a:ext cx="6285508" cy="1599545"/>
          </a:xfrm>
          <a:prstGeom prst="rect">
            <a:avLst/>
          </a:prstGeom>
        </p:spPr>
        <p:txBody>
          <a:bodyPr wrap="square" lIns="130622" tIns="130622" rIns="130622" bIns="13062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endParaRPr lang="en-US" dirty="0" smtClean="0"/>
          </a:p>
          <a:p>
            <a:r>
              <a:rPr lang="en-US" dirty="0" smtClean="0"/>
              <a:t>Sacramento is a hub for sex trafficking. Sex trafficking victims tend to seek medical care in emergency departments (EDs), making this an ideal venue to identify vulnerable patients. As the median age of entry into sex trafficking is 14, the pediatric ED may provide an opportunity to identify these victims.</a:t>
            </a:r>
            <a:endParaRPr lang="en-US" dirty="0"/>
          </a:p>
        </p:txBody>
      </p:sp>
      <p:sp>
        <p:nvSpPr>
          <p:cNvPr id="3" name="TextBox 2"/>
          <p:cNvSpPr txBox="1"/>
          <p:nvPr/>
        </p:nvSpPr>
        <p:spPr>
          <a:xfrm>
            <a:off x="602631" y="10197127"/>
            <a:ext cx="6280572" cy="307777"/>
          </a:xfrm>
          <a:prstGeom prst="rect">
            <a:avLst/>
          </a:prstGeom>
          <a:noFill/>
        </p:spPr>
        <p:txBody>
          <a:bodyPr wrap="square" rtlCol="0">
            <a:spAutoFit/>
          </a:bodyPr>
          <a:lstStyle/>
          <a:p>
            <a:r>
              <a:rPr lang="en-US" sz="1400" dirty="0" smtClean="0">
                <a:latin typeface="Trebuchet MS"/>
                <a:cs typeface="Trebuchet MS"/>
              </a:rPr>
              <a:t>Hotspots for trafficking based on survivor data (Polaris Project, 2016)</a:t>
            </a:r>
            <a:endParaRPr lang="en-US" sz="1400" dirty="0">
              <a:latin typeface="Trebuchet MS"/>
              <a:cs typeface="Trebuchet MS"/>
            </a:endParaRPr>
          </a:p>
        </p:txBody>
      </p:sp>
      <p:grpSp>
        <p:nvGrpSpPr>
          <p:cNvPr id="61" name="Group 60"/>
          <p:cNvGrpSpPr/>
          <p:nvPr/>
        </p:nvGrpSpPr>
        <p:grpSpPr>
          <a:xfrm>
            <a:off x="7398767" y="6689693"/>
            <a:ext cx="6049777" cy="8608405"/>
            <a:chOff x="277043" y="0"/>
            <a:chExt cx="6049777" cy="8608405"/>
          </a:xfrm>
          <a:solidFill>
            <a:schemeClr val="bg2"/>
          </a:solidFill>
        </p:grpSpPr>
        <p:sp>
          <p:nvSpPr>
            <p:cNvPr id="62" name="Rectangle 61"/>
            <p:cNvSpPr/>
            <p:nvPr/>
          </p:nvSpPr>
          <p:spPr>
            <a:xfrm>
              <a:off x="277044" y="2232452"/>
              <a:ext cx="2237556" cy="4095798"/>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200" dirty="0">
                  <a:solidFill>
                    <a:schemeClr val="tx1"/>
                  </a:solidFill>
                  <a:effectLst/>
                  <a:latin typeface="Trebuchet MS"/>
                  <a:ea typeface="ＭＳ 明朝"/>
                  <a:cs typeface="Trebuchet MS"/>
                </a:rPr>
                <a:t>Screening Questions:</a:t>
              </a:r>
            </a:p>
            <a:p>
              <a:pPr marL="342900" marR="0" lvl="0" indent="-342900">
                <a:spcBef>
                  <a:spcPts val="0"/>
                </a:spcBef>
                <a:spcAft>
                  <a:spcPts val="0"/>
                </a:spcAft>
                <a:buFont typeface="+mj-lt"/>
                <a:buAutoNum type="arabicPeriod"/>
              </a:pPr>
              <a:r>
                <a:rPr lang="en-US" sz="1200" dirty="0">
                  <a:solidFill>
                    <a:schemeClr val="tx1"/>
                  </a:solidFill>
                  <a:effectLst/>
                  <a:latin typeface="Trebuchet MS"/>
                  <a:ea typeface="ＭＳ 明朝"/>
                  <a:cs typeface="Trebuchet MS"/>
                </a:rPr>
                <a:t>Have you used drugs or alcohol in the past?</a:t>
              </a:r>
            </a:p>
            <a:p>
              <a:pPr marL="342900" marR="0" lvl="0" indent="-342900">
                <a:spcBef>
                  <a:spcPts val="0"/>
                </a:spcBef>
                <a:spcAft>
                  <a:spcPts val="0"/>
                </a:spcAft>
                <a:buFont typeface="+mj-lt"/>
                <a:buAutoNum type="arabicPeriod"/>
              </a:pPr>
              <a:r>
                <a:rPr lang="en-US" sz="1200" dirty="0">
                  <a:solidFill>
                    <a:schemeClr val="tx1"/>
                  </a:solidFill>
                  <a:effectLst/>
                  <a:latin typeface="Trebuchet MS"/>
                  <a:ea typeface="ＭＳ 明朝"/>
                  <a:cs typeface="Trebuchet MS"/>
                </a:rPr>
                <a:t>Have you ever run away from home? </a:t>
              </a:r>
            </a:p>
            <a:p>
              <a:pPr marL="342900" marR="0" lvl="0" indent="-342900">
                <a:spcBef>
                  <a:spcPts val="0"/>
                </a:spcBef>
                <a:spcAft>
                  <a:spcPts val="0"/>
                </a:spcAft>
                <a:buFont typeface="+mj-lt"/>
                <a:buAutoNum type="arabicPeriod"/>
              </a:pPr>
              <a:r>
                <a:rPr lang="en-US" sz="1200" dirty="0">
                  <a:solidFill>
                    <a:schemeClr val="tx1"/>
                  </a:solidFill>
                  <a:effectLst/>
                  <a:latin typeface="Trebuchet MS"/>
                  <a:ea typeface="ＭＳ 明朝"/>
                  <a:cs typeface="Trebuchet MS"/>
                </a:rPr>
                <a:t>Have your ever been involved with law enforcement?</a:t>
              </a:r>
            </a:p>
            <a:p>
              <a:pPr marL="342900" marR="0" lvl="0" indent="-342900">
                <a:spcBef>
                  <a:spcPts val="0"/>
                </a:spcBef>
                <a:spcAft>
                  <a:spcPts val="0"/>
                </a:spcAft>
                <a:buFont typeface="+mj-lt"/>
                <a:buAutoNum type="arabicPeriod"/>
              </a:pPr>
              <a:r>
                <a:rPr lang="en-US" sz="1200" dirty="0">
                  <a:solidFill>
                    <a:schemeClr val="tx1"/>
                  </a:solidFill>
                  <a:effectLst/>
                  <a:latin typeface="Trebuchet MS"/>
                  <a:ea typeface="ＭＳ 明朝"/>
                  <a:cs typeface="Trebuchet MS"/>
                </a:rPr>
                <a:t>Have you ever had a sexually transmitted infection?</a:t>
              </a:r>
            </a:p>
            <a:p>
              <a:pPr marL="342900" marR="0" lvl="0" indent="-342900">
                <a:spcBef>
                  <a:spcPts val="0"/>
                </a:spcBef>
                <a:spcAft>
                  <a:spcPts val="0"/>
                </a:spcAft>
                <a:buFont typeface="+mj-lt"/>
                <a:buAutoNum type="arabicPeriod"/>
              </a:pPr>
              <a:r>
                <a:rPr lang="en-US" sz="1200" dirty="0">
                  <a:solidFill>
                    <a:schemeClr val="tx1"/>
                  </a:solidFill>
                  <a:effectLst/>
                  <a:latin typeface="Trebuchet MS"/>
                  <a:ea typeface="ＭＳ 明朝"/>
                  <a:cs typeface="Trebuchet MS"/>
                </a:rPr>
                <a:t>Have you had sexual activity with more than 5 partners?</a:t>
              </a:r>
            </a:p>
            <a:p>
              <a:pPr marL="342900" marR="0" lvl="0" indent="-342900">
                <a:spcBef>
                  <a:spcPts val="0"/>
                </a:spcBef>
                <a:spcAft>
                  <a:spcPts val="0"/>
                </a:spcAft>
                <a:buFont typeface="+mj-lt"/>
                <a:buAutoNum type="arabicPeriod"/>
              </a:pPr>
              <a:r>
                <a:rPr lang="en-US" sz="1200" dirty="0">
                  <a:solidFill>
                    <a:schemeClr val="tx1"/>
                  </a:solidFill>
                  <a:effectLst/>
                  <a:latin typeface="Trebuchet MS"/>
                  <a:ea typeface="ＭＳ 明朝"/>
                  <a:cs typeface="Trebuchet MS"/>
                </a:rPr>
                <a:t>Have you ever used sex as a means to survive?</a:t>
              </a:r>
              <a:r>
                <a:rPr lang="en-US" sz="1400" dirty="0">
                  <a:solidFill>
                    <a:schemeClr val="tx1"/>
                  </a:solidFill>
                  <a:effectLst/>
                  <a:latin typeface="Trebuchet MS"/>
                  <a:ea typeface="ＭＳ 明朝"/>
                  <a:cs typeface="Trebuchet MS"/>
                </a:rPr>
                <a:t>*</a:t>
              </a:r>
            </a:p>
            <a:p>
              <a:pPr marL="342900" marR="0" lvl="0" indent="-342900">
                <a:spcBef>
                  <a:spcPts val="0"/>
                </a:spcBef>
                <a:spcAft>
                  <a:spcPts val="1000"/>
                </a:spcAft>
                <a:buFont typeface="+mj-lt"/>
                <a:buAutoNum type="arabicPeriod"/>
              </a:pPr>
              <a:r>
                <a:rPr lang="en-US" sz="1200" dirty="0">
                  <a:solidFill>
                    <a:schemeClr val="tx1"/>
                  </a:solidFill>
                  <a:effectLst/>
                  <a:latin typeface="Trebuchet MS"/>
                  <a:ea typeface="ＭＳ 明朝"/>
                  <a:cs typeface="Trebuchet MS"/>
                </a:rPr>
                <a:t>Have you ever broken a bone, had traumatic loss of consciousness or sustained a significant wound?</a:t>
              </a:r>
            </a:p>
          </p:txBody>
        </p:sp>
        <p:sp>
          <p:nvSpPr>
            <p:cNvPr id="63" name="Rectangle 62"/>
            <p:cNvSpPr/>
            <p:nvPr/>
          </p:nvSpPr>
          <p:spPr>
            <a:xfrm>
              <a:off x="1828800" y="0"/>
              <a:ext cx="2971800" cy="4572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dirty="0">
                  <a:solidFill>
                    <a:schemeClr val="tx1"/>
                  </a:solidFill>
                  <a:effectLst/>
                  <a:latin typeface="Trebuchet MS"/>
                  <a:ea typeface="ＭＳ 明朝"/>
                  <a:cs typeface="Trebuchet MS"/>
                </a:rPr>
                <a:t>Surveyor screens patients age </a:t>
              </a:r>
              <a:r>
                <a:rPr lang="en-US" sz="1200" dirty="0" smtClean="0">
                  <a:solidFill>
                    <a:schemeClr val="tx1"/>
                  </a:solidFill>
                  <a:effectLst/>
                  <a:latin typeface="Trebuchet MS"/>
                  <a:ea typeface="ＭＳ 明朝"/>
                  <a:cs typeface="Trebuchet MS"/>
                </a:rPr>
                <a:t>12-</a:t>
              </a:r>
              <a:r>
                <a:rPr lang="en-US" sz="1200" dirty="0">
                  <a:solidFill>
                    <a:schemeClr val="tx1"/>
                  </a:solidFill>
                  <a:effectLst/>
                  <a:latin typeface="Trebuchet MS"/>
                  <a:ea typeface="ＭＳ 明朝"/>
                  <a:cs typeface="Trebuchet MS"/>
                </a:rPr>
                <a:t>20</a:t>
              </a:r>
            </a:p>
          </p:txBody>
        </p:sp>
        <p:sp>
          <p:nvSpPr>
            <p:cNvPr id="65" name="Rectangle 64"/>
            <p:cNvSpPr/>
            <p:nvPr/>
          </p:nvSpPr>
          <p:spPr>
            <a:xfrm>
              <a:off x="1143000" y="1371600"/>
              <a:ext cx="1371600" cy="4572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a:solidFill>
                    <a:schemeClr val="tx1"/>
                  </a:solidFill>
                  <a:effectLst/>
                  <a:latin typeface="Trebuchet MS"/>
                  <a:ea typeface="ＭＳ 明朝"/>
                  <a:cs typeface="Trebuchet MS"/>
                </a:rPr>
                <a:t>Usual care continues</a:t>
              </a:r>
            </a:p>
          </p:txBody>
        </p:sp>
        <p:sp>
          <p:nvSpPr>
            <p:cNvPr id="67" name="Rectangle 66"/>
            <p:cNvSpPr/>
            <p:nvPr/>
          </p:nvSpPr>
          <p:spPr>
            <a:xfrm>
              <a:off x="3394633" y="1371600"/>
              <a:ext cx="2212020" cy="4572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dirty="0">
                  <a:solidFill>
                    <a:schemeClr val="tx1"/>
                  </a:solidFill>
                  <a:effectLst/>
                  <a:latin typeface="Trebuchet MS"/>
                  <a:ea typeface="ＭＳ 明朝"/>
                  <a:cs typeface="Trebuchet MS"/>
                </a:rPr>
                <a:t>Surveyor notifies treatment team and social work</a:t>
              </a:r>
            </a:p>
          </p:txBody>
        </p:sp>
        <p:sp>
          <p:nvSpPr>
            <p:cNvPr id="68" name="Rectangle 67"/>
            <p:cNvSpPr/>
            <p:nvPr/>
          </p:nvSpPr>
          <p:spPr>
            <a:xfrm>
              <a:off x="3355020" y="2057400"/>
              <a:ext cx="2286000" cy="6858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dirty="0">
                  <a:solidFill>
                    <a:schemeClr val="tx1"/>
                  </a:solidFill>
                  <a:effectLst/>
                  <a:latin typeface="Trebuchet MS"/>
                  <a:ea typeface="ＭＳ 明朝"/>
                  <a:cs typeface="Trebuchet MS"/>
                </a:rPr>
                <a:t>Social worker performs full interview of patient to determine risk of </a:t>
              </a:r>
              <a:r>
                <a:rPr lang="en-US" sz="1200" dirty="0" smtClean="0">
                  <a:solidFill>
                    <a:schemeClr val="tx1"/>
                  </a:solidFill>
                  <a:latin typeface="Trebuchet MS"/>
                  <a:ea typeface="ＭＳ 明朝"/>
                  <a:cs typeface="Trebuchet MS"/>
                </a:rPr>
                <a:t>CSEC</a:t>
              </a:r>
              <a:endParaRPr lang="en-US" sz="1200" dirty="0">
                <a:solidFill>
                  <a:schemeClr val="tx1"/>
                </a:solidFill>
                <a:effectLst/>
                <a:latin typeface="Trebuchet MS"/>
                <a:ea typeface="ＭＳ 明朝"/>
                <a:cs typeface="Trebuchet MS"/>
              </a:endParaRPr>
            </a:p>
          </p:txBody>
        </p:sp>
        <p:sp>
          <p:nvSpPr>
            <p:cNvPr id="69" name="Rectangle 68"/>
            <p:cNvSpPr/>
            <p:nvPr/>
          </p:nvSpPr>
          <p:spPr>
            <a:xfrm>
              <a:off x="2637862" y="2971800"/>
              <a:ext cx="3657600" cy="11430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dirty="0">
                  <a:solidFill>
                    <a:schemeClr val="tx1"/>
                  </a:solidFill>
                  <a:effectLst/>
                  <a:latin typeface="Trebuchet MS"/>
                  <a:ea typeface="ＭＳ 明朝"/>
                  <a:cs typeface="Trebuchet MS"/>
                </a:rPr>
                <a:t>If </a:t>
              </a:r>
              <a:r>
                <a:rPr lang="en-US" sz="1200" dirty="0" smtClean="0">
                  <a:solidFill>
                    <a:schemeClr val="tx1"/>
                  </a:solidFill>
                  <a:effectLst/>
                  <a:latin typeface="Trebuchet MS"/>
                  <a:ea typeface="ＭＳ 明朝"/>
                  <a:cs typeface="Trebuchet MS"/>
                </a:rPr>
                <a:t>CSEC suspected</a:t>
              </a:r>
              <a:r>
                <a:rPr lang="en-US" sz="1200" dirty="0">
                  <a:solidFill>
                    <a:schemeClr val="tx1"/>
                  </a:solidFill>
                  <a:effectLst/>
                  <a:latin typeface="Trebuchet MS"/>
                  <a:ea typeface="ＭＳ 明朝"/>
                  <a:cs typeface="Trebuchet MS"/>
                </a:rPr>
                <a:t>, Social Worker notifies Child Protective Services Abuse Hotline (916-875-5437) </a:t>
              </a:r>
            </a:p>
            <a:p>
              <a:pPr marR="0" lvl="0" algn="ctr">
                <a:spcBef>
                  <a:spcPts val="0"/>
                </a:spcBef>
                <a:spcAft>
                  <a:spcPts val="1000"/>
                </a:spcAft>
              </a:pPr>
              <a:r>
                <a:rPr lang="en-US" sz="1200" dirty="0">
                  <a:solidFill>
                    <a:schemeClr val="tx1"/>
                  </a:solidFill>
                  <a:effectLst/>
                  <a:latin typeface="Trebuchet MS"/>
                  <a:ea typeface="ＭＳ 明朝"/>
                  <a:cs typeface="Trebuchet MS"/>
                </a:rPr>
                <a:t>If sexual assault/contact in last 7 days, contact law enforcement for possible evidentiary exam at BEAR</a:t>
              </a:r>
            </a:p>
          </p:txBody>
        </p:sp>
        <p:sp>
          <p:nvSpPr>
            <p:cNvPr id="72" name="Rectangle 71"/>
            <p:cNvSpPr/>
            <p:nvPr/>
          </p:nvSpPr>
          <p:spPr>
            <a:xfrm>
              <a:off x="4726620" y="5715000"/>
              <a:ext cx="1371600" cy="11430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a:solidFill>
                    <a:schemeClr val="tx1"/>
                  </a:solidFill>
                  <a:effectLst/>
                  <a:latin typeface="Trebuchet MS"/>
                  <a:ea typeface="ＭＳ 明朝"/>
                  <a:cs typeface="Trebuchet MS"/>
                </a:rPr>
                <a:t>Home with non-offending adult vs. CPS intake facility vs. youth detention</a:t>
              </a:r>
            </a:p>
          </p:txBody>
        </p:sp>
        <p:sp>
          <p:nvSpPr>
            <p:cNvPr id="73" name="Rectangle 72"/>
            <p:cNvSpPr/>
            <p:nvPr/>
          </p:nvSpPr>
          <p:spPr>
            <a:xfrm>
              <a:off x="2669220" y="5715000"/>
              <a:ext cx="1371600" cy="11430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dirty="0">
                  <a:solidFill>
                    <a:schemeClr val="tx1"/>
                  </a:solidFill>
                  <a:effectLst/>
                  <a:latin typeface="Trebuchet MS"/>
                  <a:ea typeface="ＭＳ 明朝"/>
                  <a:cs typeface="Trebuchet MS"/>
                </a:rPr>
                <a:t>Provide resource card: WIND, CARES, Weave, Planned Parenthood, etc.</a:t>
              </a:r>
            </a:p>
          </p:txBody>
        </p:sp>
        <p:sp>
          <p:nvSpPr>
            <p:cNvPr id="74" name="Rectangle 73"/>
            <p:cNvSpPr/>
            <p:nvPr/>
          </p:nvSpPr>
          <p:spPr>
            <a:xfrm>
              <a:off x="277043" y="7008205"/>
              <a:ext cx="5989231" cy="16002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200" dirty="0">
                  <a:solidFill>
                    <a:schemeClr val="tx1"/>
                  </a:solidFill>
                  <a:effectLst/>
                  <a:latin typeface="Trebuchet MS"/>
                  <a:ea typeface="ＭＳ 明朝"/>
                  <a:cs typeface="Trebuchet MS"/>
                </a:rPr>
                <a:t>If CSEC is suspected, treatment team can consider ordering:</a:t>
              </a:r>
            </a:p>
            <a:p>
              <a:pPr marL="342900" marR="0" lvl="0" indent="-342900">
                <a:spcBef>
                  <a:spcPts val="0"/>
                </a:spcBef>
                <a:spcAft>
                  <a:spcPts val="0"/>
                </a:spcAft>
                <a:buFont typeface="Symbol"/>
                <a:buChar char=""/>
              </a:pPr>
              <a:r>
                <a:rPr lang="en-US" sz="1200" dirty="0">
                  <a:solidFill>
                    <a:schemeClr val="tx1"/>
                  </a:solidFill>
                  <a:effectLst/>
                  <a:latin typeface="Trebuchet MS"/>
                  <a:ea typeface="ＭＳ 明朝"/>
                  <a:cs typeface="Trebuchet MS"/>
                </a:rPr>
                <a:t>Pregnancy test</a:t>
              </a:r>
            </a:p>
            <a:p>
              <a:pPr marL="342900" marR="0" lvl="0" indent="-342900">
                <a:spcBef>
                  <a:spcPts val="0"/>
                </a:spcBef>
                <a:spcAft>
                  <a:spcPts val="0"/>
                </a:spcAft>
                <a:buFont typeface="Symbol"/>
                <a:buChar char=""/>
              </a:pPr>
              <a:r>
                <a:rPr lang="en-US" sz="1200" dirty="0">
                  <a:solidFill>
                    <a:schemeClr val="tx1"/>
                  </a:solidFill>
                  <a:effectLst/>
                  <a:latin typeface="Trebuchet MS"/>
                  <a:ea typeface="ＭＳ 明朝"/>
                  <a:cs typeface="Trebuchet MS"/>
                </a:rPr>
                <a:t>Urine gonorrhea/chlamydia PCR</a:t>
              </a:r>
            </a:p>
            <a:p>
              <a:pPr marL="342900" marR="0" lvl="0" indent="-342900">
                <a:spcBef>
                  <a:spcPts val="0"/>
                </a:spcBef>
                <a:spcAft>
                  <a:spcPts val="0"/>
                </a:spcAft>
                <a:buFont typeface="Symbol"/>
                <a:buChar char=""/>
              </a:pPr>
              <a:r>
                <a:rPr lang="en-US" sz="1200" dirty="0">
                  <a:solidFill>
                    <a:schemeClr val="tx1"/>
                  </a:solidFill>
                  <a:effectLst/>
                  <a:latin typeface="Trebuchet MS"/>
                  <a:ea typeface="ＭＳ 明朝"/>
                  <a:cs typeface="Trebuchet MS"/>
                </a:rPr>
                <a:t>Other diagnostic testing as indicated (e.g., for suspected trauma or other infection)</a:t>
              </a:r>
            </a:p>
            <a:p>
              <a:pPr marL="342900" marR="0" lvl="0" indent="-342900">
                <a:spcBef>
                  <a:spcPts val="0"/>
                </a:spcBef>
                <a:spcAft>
                  <a:spcPts val="0"/>
                </a:spcAft>
                <a:buFont typeface="Symbol"/>
                <a:buChar char=""/>
              </a:pPr>
              <a:r>
                <a:rPr lang="en-US" sz="1200" dirty="0">
                  <a:solidFill>
                    <a:schemeClr val="tx1"/>
                  </a:solidFill>
                  <a:effectLst/>
                  <a:latin typeface="Trebuchet MS"/>
                  <a:ea typeface="ＭＳ 明朝"/>
                  <a:cs typeface="Trebuchet MS"/>
                </a:rPr>
                <a:t>Offer STI and pregnancy prophylaxis</a:t>
              </a:r>
            </a:p>
            <a:p>
              <a:pPr marL="342900" marR="0" lvl="0" indent="-342900">
                <a:spcBef>
                  <a:spcPts val="0"/>
                </a:spcBef>
                <a:spcAft>
                  <a:spcPts val="1000"/>
                </a:spcAft>
                <a:buFont typeface="Symbol"/>
                <a:buChar char=""/>
              </a:pPr>
              <a:r>
                <a:rPr lang="en-US" sz="1200" dirty="0">
                  <a:solidFill>
                    <a:schemeClr val="tx1"/>
                  </a:solidFill>
                  <a:effectLst/>
                  <a:latin typeface="Trebuchet MS"/>
                  <a:ea typeface="ＭＳ 明朝"/>
                  <a:cs typeface="Trebuchet MS"/>
                </a:rPr>
                <a:t>Upon discharge, can provide contact info for Planned Parenthood: 916-452-7305, 5385 Franklin Blvd. </a:t>
              </a:r>
            </a:p>
          </p:txBody>
        </p:sp>
        <p:cxnSp>
          <p:nvCxnSpPr>
            <p:cNvPr id="75" name="Straight Connector 74"/>
            <p:cNvCxnSpPr/>
            <p:nvPr/>
          </p:nvCxnSpPr>
          <p:spPr>
            <a:xfrm flipH="1">
              <a:off x="1828800" y="457200"/>
              <a:ext cx="1371600" cy="22860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76" name="Straight Connector 75"/>
            <p:cNvCxnSpPr>
              <a:endCxn id="66" idx="0"/>
            </p:cNvCxnSpPr>
            <p:nvPr/>
          </p:nvCxnSpPr>
          <p:spPr>
            <a:xfrm>
              <a:off x="3200400" y="457200"/>
              <a:ext cx="1297620" cy="22860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77" name="Straight Connector 76"/>
            <p:cNvCxnSpPr/>
            <p:nvPr/>
          </p:nvCxnSpPr>
          <p:spPr>
            <a:xfrm>
              <a:off x="4498020" y="1143000"/>
              <a:ext cx="0" cy="22860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78" name="Straight Connector 77"/>
            <p:cNvCxnSpPr/>
            <p:nvPr/>
          </p:nvCxnSpPr>
          <p:spPr>
            <a:xfrm>
              <a:off x="1828800" y="1143000"/>
              <a:ext cx="0" cy="22860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79" name="Straight Connector 78"/>
            <p:cNvCxnSpPr/>
            <p:nvPr/>
          </p:nvCxnSpPr>
          <p:spPr>
            <a:xfrm>
              <a:off x="4498020" y="1828800"/>
              <a:ext cx="0" cy="22860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80" name="Straight Connector 79"/>
            <p:cNvCxnSpPr/>
            <p:nvPr/>
          </p:nvCxnSpPr>
          <p:spPr>
            <a:xfrm>
              <a:off x="4498020" y="2743200"/>
              <a:ext cx="0" cy="22860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81" name="Straight Connector 80"/>
            <p:cNvCxnSpPr/>
            <p:nvPr/>
          </p:nvCxnSpPr>
          <p:spPr>
            <a:xfrm>
              <a:off x="4498020" y="4114800"/>
              <a:ext cx="914400" cy="22860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82" name="Straight Connector 81"/>
            <p:cNvCxnSpPr/>
            <p:nvPr/>
          </p:nvCxnSpPr>
          <p:spPr>
            <a:xfrm flipH="1">
              <a:off x="3355020" y="4114800"/>
              <a:ext cx="1143000" cy="22860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83" name="Straight Connector 82"/>
            <p:cNvCxnSpPr/>
            <p:nvPr/>
          </p:nvCxnSpPr>
          <p:spPr>
            <a:xfrm>
              <a:off x="3355020" y="5486400"/>
              <a:ext cx="0" cy="22860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84" name="Straight Connector 83"/>
            <p:cNvCxnSpPr/>
            <p:nvPr/>
          </p:nvCxnSpPr>
          <p:spPr>
            <a:xfrm>
              <a:off x="5412420" y="5486400"/>
              <a:ext cx="0" cy="22860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85" name="Straight Connector 84"/>
            <p:cNvCxnSpPr/>
            <p:nvPr/>
          </p:nvCxnSpPr>
          <p:spPr>
            <a:xfrm flipH="1">
              <a:off x="4040820" y="6172200"/>
              <a:ext cx="685800" cy="0"/>
            </a:xfrm>
            <a:prstGeom prst="line">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cxnSp>
        <p:sp>
          <p:nvSpPr>
            <p:cNvPr id="66" name="Rectangle 65"/>
            <p:cNvSpPr/>
            <p:nvPr/>
          </p:nvSpPr>
          <p:spPr>
            <a:xfrm>
              <a:off x="3812220" y="685800"/>
              <a:ext cx="1371600" cy="4572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dirty="0">
                  <a:solidFill>
                    <a:schemeClr val="tx1"/>
                  </a:solidFill>
                  <a:effectLst/>
                  <a:latin typeface="Trebuchet MS"/>
                  <a:ea typeface="ＭＳ 明朝"/>
                  <a:cs typeface="Trebuchet MS"/>
                </a:rPr>
                <a:t>Screen </a:t>
              </a:r>
              <a:r>
                <a:rPr lang="en-US" sz="1200" dirty="0" smtClean="0">
                  <a:solidFill>
                    <a:schemeClr val="tx1"/>
                  </a:solidFill>
                  <a:effectLst/>
                  <a:latin typeface="Trebuchet MS"/>
                  <a:ea typeface="ＭＳ 明朝"/>
                  <a:cs typeface="Trebuchet MS"/>
                </a:rPr>
                <a:t>positive</a:t>
              </a:r>
              <a:endParaRPr lang="en-US" sz="1200" dirty="0">
                <a:solidFill>
                  <a:schemeClr val="tx1"/>
                </a:solidFill>
                <a:effectLst/>
                <a:latin typeface="Trebuchet MS"/>
                <a:ea typeface="ＭＳ 明朝"/>
                <a:cs typeface="Trebuchet MS"/>
              </a:endParaRPr>
            </a:p>
          </p:txBody>
        </p:sp>
        <p:sp>
          <p:nvSpPr>
            <p:cNvPr id="64" name="Rectangle 63"/>
            <p:cNvSpPr/>
            <p:nvPr/>
          </p:nvSpPr>
          <p:spPr>
            <a:xfrm>
              <a:off x="1143000" y="685800"/>
              <a:ext cx="1371600" cy="4572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dirty="0">
                  <a:solidFill>
                    <a:schemeClr val="tx1"/>
                  </a:solidFill>
                  <a:effectLst/>
                  <a:latin typeface="Trebuchet MS"/>
                  <a:ea typeface="ＭＳ 明朝"/>
                  <a:cs typeface="Trebuchet MS"/>
                </a:rPr>
                <a:t>Screen negative</a:t>
              </a:r>
            </a:p>
          </p:txBody>
        </p:sp>
        <p:sp>
          <p:nvSpPr>
            <p:cNvPr id="70" name="Rectangle 69"/>
            <p:cNvSpPr/>
            <p:nvPr/>
          </p:nvSpPr>
          <p:spPr>
            <a:xfrm>
              <a:off x="2669220" y="4343400"/>
              <a:ext cx="1371600" cy="11430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dirty="0">
                  <a:solidFill>
                    <a:schemeClr val="tx1"/>
                  </a:solidFill>
                  <a:effectLst/>
                  <a:latin typeface="Trebuchet MS"/>
                  <a:ea typeface="ＭＳ 明朝"/>
                  <a:cs typeface="Trebuchet MS"/>
                </a:rPr>
                <a:t>Over the phone CPS determines if patient safe to go home with close follow-up</a:t>
              </a:r>
            </a:p>
          </p:txBody>
        </p:sp>
        <p:sp>
          <p:nvSpPr>
            <p:cNvPr id="71" name="Rectangle 70"/>
            <p:cNvSpPr/>
            <p:nvPr/>
          </p:nvSpPr>
          <p:spPr>
            <a:xfrm>
              <a:off x="4498020" y="4343400"/>
              <a:ext cx="1828800" cy="1143000"/>
            </a:xfrm>
            <a:prstGeom prst="rect">
              <a:avLst/>
            </a:prstGeom>
            <a:grp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sz="1200" dirty="0">
                  <a:solidFill>
                    <a:schemeClr val="tx1"/>
                  </a:solidFill>
                  <a:effectLst/>
                  <a:latin typeface="Trebuchet MS"/>
                  <a:ea typeface="ＭＳ 明朝"/>
                  <a:cs typeface="Trebuchet MS"/>
                </a:rPr>
                <a:t>CPS responds to hospital to help with disposition while patient is kept in care area to monitor for safety</a:t>
              </a:r>
            </a:p>
          </p:txBody>
        </p:sp>
      </p:grpSp>
      <p:graphicFrame>
        <p:nvGraphicFramePr>
          <p:cNvPr id="11" name="Picture Placeholder 10"/>
          <p:cNvGraphicFramePr>
            <a:graphicFrameLocks noGrp="1"/>
          </p:cNvGraphicFramePr>
          <p:nvPr>
            <p:ph type="pic" sz="quarter" idx="15"/>
            <p:extLst>
              <p:ext uri="{D42A27DB-BD31-4B8C-83A1-F6EECF244321}">
                <p14:modId xmlns:p14="http://schemas.microsoft.com/office/powerpoint/2010/main" val="1384255387"/>
              </p:ext>
            </p:extLst>
          </p:nvPr>
        </p:nvGraphicFramePr>
        <p:xfrm>
          <a:off x="15064442" y="3446467"/>
          <a:ext cx="3981824" cy="5669280"/>
        </p:xfrm>
        <a:graphic>
          <a:graphicData uri="http://schemas.openxmlformats.org/drawingml/2006/table">
            <a:tbl>
              <a:tblPr firstRow="1" bandRow="1">
                <a:tableStyleId>{C4B1156A-380E-4F78-BDF5-A606A8083BF9}</a:tableStyleId>
              </a:tblPr>
              <a:tblGrid>
                <a:gridCol w="1990912"/>
                <a:gridCol w="1990912"/>
              </a:tblGrid>
              <a:tr h="250010">
                <a:tc gridSpan="2">
                  <a:txBody>
                    <a:bodyPr/>
                    <a:lstStyle/>
                    <a:p>
                      <a:r>
                        <a:rPr lang="en-US" sz="1200" dirty="0" smtClean="0">
                          <a:latin typeface="Trebuchet MS"/>
                          <a:cs typeface="Trebuchet MS"/>
                        </a:rPr>
                        <a:t>Table 1.</a:t>
                      </a:r>
                      <a:r>
                        <a:rPr lang="en-US" sz="1200" baseline="0" dirty="0" smtClean="0">
                          <a:latin typeface="Trebuchet MS"/>
                          <a:cs typeface="Trebuchet MS"/>
                        </a:rPr>
                        <a:t> Patient demographic information</a:t>
                      </a:r>
                      <a:endParaRPr lang="en-US" sz="1200" dirty="0">
                        <a:latin typeface="Trebuchet MS"/>
                        <a:cs typeface="Trebuchet MS"/>
                      </a:endParaRPr>
                    </a:p>
                  </a:txBody>
                  <a:tcPr/>
                </a:tc>
                <a:tc hMerge="1">
                  <a:txBody>
                    <a:bodyPr/>
                    <a:lstStyle/>
                    <a:p>
                      <a:endParaRPr lang="en-US" sz="1400" dirty="0"/>
                    </a:p>
                  </a:txBody>
                  <a:tcPr/>
                </a:tc>
              </a:tr>
              <a:tr h="250010">
                <a:tc>
                  <a:txBody>
                    <a:bodyPr/>
                    <a:lstStyle/>
                    <a:p>
                      <a:r>
                        <a:rPr lang="en-US" sz="1200" dirty="0" smtClean="0">
                          <a:latin typeface="Trebuchet MS"/>
                          <a:cs typeface="Trebuchet MS"/>
                        </a:rPr>
                        <a:t>Age – median (range)</a:t>
                      </a:r>
                      <a:endParaRPr lang="en-US" sz="1200" dirty="0">
                        <a:latin typeface="Trebuchet MS"/>
                        <a:cs typeface="Trebuchet MS"/>
                      </a:endParaRPr>
                    </a:p>
                  </a:txBody>
                  <a:tcPr/>
                </a:tc>
                <a:tc>
                  <a:txBody>
                    <a:bodyPr/>
                    <a:lstStyle/>
                    <a:p>
                      <a:pPr algn="ctr"/>
                      <a:r>
                        <a:rPr lang="en-US" sz="1200" dirty="0" smtClean="0">
                          <a:latin typeface="Trebuchet MS"/>
                          <a:cs typeface="Trebuchet MS"/>
                        </a:rPr>
                        <a:t>17</a:t>
                      </a:r>
                      <a:r>
                        <a:rPr lang="en-US" sz="1200" baseline="0" dirty="0" smtClean="0">
                          <a:latin typeface="Trebuchet MS"/>
                          <a:cs typeface="Trebuchet MS"/>
                        </a:rPr>
                        <a:t> (12-20)</a:t>
                      </a:r>
                      <a:endParaRPr lang="en-US" sz="1200" dirty="0">
                        <a:latin typeface="Trebuchet MS"/>
                        <a:cs typeface="Trebuchet MS"/>
                      </a:endParaRPr>
                    </a:p>
                  </a:txBody>
                  <a:tcPr/>
                </a:tc>
              </a:tr>
              <a:tr h="250010">
                <a:tc>
                  <a:txBody>
                    <a:bodyPr/>
                    <a:lstStyle/>
                    <a:p>
                      <a:r>
                        <a:rPr lang="en-US" sz="1200" dirty="0" smtClean="0">
                          <a:latin typeface="Trebuchet MS"/>
                          <a:cs typeface="Trebuchet MS"/>
                        </a:rPr>
                        <a:t>Gender (%)</a:t>
                      </a:r>
                      <a:endParaRPr lang="en-US" sz="1200" dirty="0">
                        <a:latin typeface="Trebuchet MS"/>
                        <a:cs typeface="Trebuchet MS"/>
                      </a:endParaRPr>
                    </a:p>
                  </a:txBody>
                  <a:tcPr/>
                </a:tc>
                <a:tc>
                  <a:txBody>
                    <a:bodyPr/>
                    <a:lstStyle/>
                    <a:p>
                      <a:pPr algn="ctr"/>
                      <a:endParaRPr lang="en-US" sz="1200" dirty="0">
                        <a:latin typeface="Trebuchet MS"/>
                        <a:cs typeface="Trebuchet MS"/>
                      </a:endParaRPr>
                    </a:p>
                  </a:txBody>
                  <a:tcPr/>
                </a:tc>
              </a:tr>
              <a:tr h="250010">
                <a:tc>
                  <a:txBody>
                    <a:bodyPr/>
                    <a:lstStyle/>
                    <a:p>
                      <a:pPr marL="0" marR="0" indent="0" algn="l" defTabSz="2507943" rtl="0" eaLnBrk="1" fontAlgn="auto" latinLnBrk="0" hangingPunct="1">
                        <a:lnSpc>
                          <a:spcPct val="100000"/>
                        </a:lnSpc>
                        <a:spcBef>
                          <a:spcPts val="0"/>
                        </a:spcBef>
                        <a:spcAft>
                          <a:spcPts val="0"/>
                        </a:spcAft>
                        <a:buClrTx/>
                        <a:buSzTx/>
                        <a:buFontTx/>
                        <a:buNone/>
                        <a:tabLst/>
                        <a:defRPr/>
                      </a:pPr>
                      <a:r>
                        <a:rPr lang="en-US" sz="1200" dirty="0" smtClean="0">
                          <a:latin typeface="Trebuchet MS"/>
                          <a:cs typeface="Trebuchet MS"/>
                        </a:rPr>
                        <a:t>   Female</a:t>
                      </a:r>
                    </a:p>
                  </a:txBody>
                  <a:tcPr/>
                </a:tc>
                <a:tc>
                  <a:txBody>
                    <a:bodyPr/>
                    <a:lstStyle/>
                    <a:p>
                      <a:pPr algn="ctr"/>
                      <a:r>
                        <a:rPr lang="en-US" sz="1200" dirty="0" smtClean="0">
                          <a:latin typeface="Trebuchet MS"/>
                          <a:cs typeface="Trebuchet MS"/>
                        </a:rPr>
                        <a:t>75</a:t>
                      </a:r>
                      <a:endParaRPr lang="en-US" sz="1200" dirty="0">
                        <a:latin typeface="Trebuchet MS"/>
                        <a:cs typeface="Trebuchet MS"/>
                      </a:endParaRPr>
                    </a:p>
                  </a:txBody>
                  <a:tcPr/>
                </a:tc>
              </a:tr>
              <a:tr h="250010">
                <a:tc>
                  <a:txBody>
                    <a:bodyPr/>
                    <a:lstStyle/>
                    <a:p>
                      <a:r>
                        <a:rPr lang="en-US" sz="1200" dirty="0" smtClean="0">
                          <a:latin typeface="Trebuchet MS"/>
                          <a:cs typeface="Trebuchet MS"/>
                        </a:rPr>
                        <a:t>   Male </a:t>
                      </a:r>
                      <a:endParaRPr lang="en-US" sz="1200" dirty="0">
                        <a:latin typeface="Trebuchet MS"/>
                        <a:cs typeface="Trebuchet MS"/>
                      </a:endParaRPr>
                    </a:p>
                  </a:txBody>
                  <a:tcPr/>
                </a:tc>
                <a:tc>
                  <a:txBody>
                    <a:bodyPr/>
                    <a:lstStyle/>
                    <a:p>
                      <a:pPr algn="ctr"/>
                      <a:r>
                        <a:rPr lang="en-US" sz="1200" dirty="0" smtClean="0">
                          <a:latin typeface="Trebuchet MS"/>
                          <a:cs typeface="Trebuchet MS"/>
                        </a:rPr>
                        <a:t>25</a:t>
                      </a:r>
                      <a:endParaRPr lang="en-US" sz="1200" dirty="0">
                        <a:latin typeface="Trebuchet MS"/>
                        <a:cs typeface="Trebuchet MS"/>
                      </a:endParaRPr>
                    </a:p>
                  </a:txBody>
                  <a:tcPr/>
                </a:tc>
              </a:tr>
              <a:tr h="250010">
                <a:tc>
                  <a:txBody>
                    <a:bodyPr/>
                    <a:lstStyle/>
                    <a:p>
                      <a:pPr marL="0" marR="0" indent="0" algn="l" defTabSz="2507943" rtl="0" eaLnBrk="1" fontAlgn="auto" latinLnBrk="0" hangingPunct="1">
                        <a:lnSpc>
                          <a:spcPct val="100000"/>
                        </a:lnSpc>
                        <a:spcBef>
                          <a:spcPts val="0"/>
                        </a:spcBef>
                        <a:spcAft>
                          <a:spcPts val="0"/>
                        </a:spcAft>
                        <a:buClrTx/>
                        <a:buSzTx/>
                        <a:buFontTx/>
                        <a:buNone/>
                        <a:tabLst/>
                        <a:defRPr/>
                      </a:pPr>
                      <a:r>
                        <a:rPr lang="en-US" sz="1200" dirty="0" smtClean="0">
                          <a:latin typeface="Trebuchet MS"/>
                          <a:cs typeface="Trebuchet MS"/>
                        </a:rPr>
                        <a:t>Race (%)</a:t>
                      </a:r>
                    </a:p>
                  </a:txBody>
                  <a:tcPr/>
                </a:tc>
                <a:tc>
                  <a:txBody>
                    <a:bodyPr/>
                    <a:lstStyle/>
                    <a:p>
                      <a:pPr algn="ctr"/>
                      <a:endParaRPr lang="en-US" sz="1200" dirty="0">
                        <a:latin typeface="Trebuchet MS"/>
                        <a:cs typeface="Trebuchet MS"/>
                      </a:endParaRPr>
                    </a:p>
                  </a:txBody>
                  <a:tcPr/>
                </a:tc>
              </a:tr>
              <a:tr h="250010">
                <a:tc>
                  <a:txBody>
                    <a:bodyPr/>
                    <a:lstStyle/>
                    <a:p>
                      <a:r>
                        <a:rPr lang="en-US" sz="1200" dirty="0" smtClean="0">
                          <a:latin typeface="Trebuchet MS"/>
                          <a:cs typeface="Trebuchet MS"/>
                        </a:rPr>
                        <a:t>   Caucasian</a:t>
                      </a:r>
                      <a:endParaRPr lang="en-US" sz="1200" dirty="0">
                        <a:latin typeface="Trebuchet MS"/>
                        <a:cs typeface="Trebuchet MS"/>
                      </a:endParaRPr>
                    </a:p>
                  </a:txBody>
                  <a:tcPr/>
                </a:tc>
                <a:tc>
                  <a:txBody>
                    <a:bodyPr/>
                    <a:lstStyle/>
                    <a:p>
                      <a:pPr algn="ctr"/>
                      <a:r>
                        <a:rPr lang="en-US" sz="1200" dirty="0" smtClean="0">
                          <a:latin typeface="Trebuchet MS"/>
                          <a:cs typeface="Trebuchet MS"/>
                        </a:rPr>
                        <a:t>34</a:t>
                      </a:r>
                      <a:endParaRPr lang="en-US" sz="1200" dirty="0">
                        <a:latin typeface="Trebuchet MS"/>
                        <a:cs typeface="Trebuchet MS"/>
                      </a:endParaRPr>
                    </a:p>
                  </a:txBody>
                  <a:tcPr/>
                </a:tc>
              </a:tr>
              <a:tr h="250010">
                <a:tc>
                  <a:txBody>
                    <a:bodyPr/>
                    <a:lstStyle/>
                    <a:p>
                      <a:r>
                        <a:rPr lang="en-US" sz="1200" dirty="0" smtClean="0">
                          <a:latin typeface="Trebuchet MS"/>
                          <a:cs typeface="Trebuchet MS"/>
                        </a:rPr>
                        <a:t>   Hispanic</a:t>
                      </a:r>
                      <a:endParaRPr lang="en-US" sz="1200" dirty="0">
                        <a:latin typeface="Trebuchet MS"/>
                        <a:cs typeface="Trebuchet MS"/>
                      </a:endParaRPr>
                    </a:p>
                  </a:txBody>
                  <a:tcPr/>
                </a:tc>
                <a:tc>
                  <a:txBody>
                    <a:bodyPr/>
                    <a:lstStyle/>
                    <a:p>
                      <a:pPr algn="ctr"/>
                      <a:r>
                        <a:rPr lang="en-US" sz="1200" dirty="0" smtClean="0">
                          <a:latin typeface="Trebuchet MS"/>
                          <a:cs typeface="Trebuchet MS"/>
                        </a:rPr>
                        <a:t>30</a:t>
                      </a:r>
                      <a:endParaRPr lang="en-US" sz="1200" dirty="0">
                        <a:latin typeface="Trebuchet MS"/>
                        <a:cs typeface="Trebuchet MS"/>
                      </a:endParaRPr>
                    </a:p>
                  </a:txBody>
                  <a:tcPr/>
                </a:tc>
              </a:tr>
              <a:tr h="250010">
                <a:tc>
                  <a:txBody>
                    <a:bodyPr/>
                    <a:lstStyle/>
                    <a:p>
                      <a:r>
                        <a:rPr lang="en-US" sz="1200" dirty="0" smtClean="0">
                          <a:latin typeface="Trebuchet MS"/>
                          <a:cs typeface="Trebuchet MS"/>
                        </a:rPr>
                        <a:t>   African</a:t>
                      </a:r>
                      <a:r>
                        <a:rPr lang="en-US" sz="1200" baseline="0" dirty="0" smtClean="0">
                          <a:latin typeface="Trebuchet MS"/>
                          <a:cs typeface="Trebuchet MS"/>
                        </a:rPr>
                        <a:t> American</a:t>
                      </a:r>
                      <a:endParaRPr lang="en-US" sz="1200" dirty="0">
                        <a:latin typeface="Trebuchet MS"/>
                        <a:cs typeface="Trebuchet MS"/>
                      </a:endParaRPr>
                    </a:p>
                  </a:txBody>
                  <a:tcPr/>
                </a:tc>
                <a:tc>
                  <a:txBody>
                    <a:bodyPr/>
                    <a:lstStyle/>
                    <a:p>
                      <a:pPr algn="ctr"/>
                      <a:r>
                        <a:rPr lang="en-US" sz="1200" dirty="0" smtClean="0">
                          <a:latin typeface="Trebuchet MS"/>
                          <a:cs typeface="Trebuchet MS"/>
                        </a:rPr>
                        <a:t>25</a:t>
                      </a:r>
                      <a:endParaRPr lang="en-US" sz="1200" dirty="0">
                        <a:latin typeface="Trebuchet MS"/>
                        <a:cs typeface="Trebuchet MS"/>
                      </a:endParaRPr>
                    </a:p>
                  </a:txBody>
                  <a:tcPr/>
                </a:tc>
              </a:tr>
              <a:tr h="250010">
                <a:tc>
                  <a:txBody>
                    <a:bodyPr/>
                    <a:lstStyle/>
                    <a:p>
                      <a:r>
                        <a:rPr lang="en-US" sz="1200" dirty="0" smtClean="0">
                          <a:latin typeface="Trebuchet MS"/>
                          <a:cs typeface="Trebuchet MS"/>
                        </a:rPr>
                        <a:t>   Other</a:t>
                      </a:r>
                      <a:endParaRPr lang="en-US" sz="1200" dirty="0">
                        <a:latin typeface="Trebuchet MS"/>
                        <a:cs typeface="Trebuchet MS"/>
                      </a:endParaRPr>
                    </a:p>
                  </a:txBody>
                  <a:tcPr/>
                </a:tc>
                <a:tc>
                  <a:txBody>
                    <a:bodyPr/>
                    <a:lstStyle/>
                    <a:p>
                      <a:pPr algn="ctr"/>
                      <a:r>
                        <a:rPr lang="en-US" sz="1200" dirty="0" smtClean="0">
                          <a:latin typeface="Trebuchet MS"/>
                          <a:cs typeface="Trebuchet MS"/>
                        </a:rPr>
                        <a:t>11</a:t>
                      </a:r>
                      <a:endParaRPr lang="en-US" sz="1200" dirty="0">
                        <a:latin typeface="Trebuchet MS"/>
                        <a:cs typeface="Trebuchet MS"/>
                      </a:endParaRPr>
                    </a:p>
                  </a:txBody>
                  <a:tcPr/>
                </a:tc>
              </a:tr>
              <a:tr h="250010">
                <a:tc>
                  <a:txBody>
                    <a:bodyPr/>
                    <a:lstStyle/>
                    <a:p>
                      <a:r>
                        <a:rPr lang="en-US" sz="1200" dirty="0" smtClean="0">
                          <a:latin typeface="Trebuchet MS"/>
                          <a:cs typeface="Trebuchet MS"/>
                        </a:rPr>
                        <a:t>Chief Complaint</a:t>
                      </a:r>
                      <a:r>
                        <a:rPr lang="en-US" sz="1200" baseline="0" dirty="0" smtClean="0">
                          <a:latin typeface="Trebuchet MS"/>
                          <a:cs typeface="Trebuchet MS"/>
                        </a:rPr>
                        <a:t> (%)</a:t>
                      </a:r>
                      <a:endParaRPr lang="en-US" sz="1200" dirty="0">
                        <a:latin typeface="Trebuchet MS"/>
                        <a:cs typeface="Trebuchet MS"/>
                      </a:endParaRPr>
                    </a:p>
                  </a:txBody>
                  <a:tcPr/>
                </a:tc>
                <a:tc>
                  <a:txBody>
                    <a:bodyPr/>
                    <a:lstStyle/>
                    <a:p>
                      <a:pPr algn="ctr"/>
                      <a:endParaRPr lang="en-US" sz="1200" dirty="0">
                        <a:latin typeface="Trebuchet MS"/>
                        <a:cs typeface="Trebuchet MS"/>
                      </a:endParaRPr>
                    </a:p>
                  </a:txBody>
                  <a:tcPr/>
                </a:tc>
              </a:tr>
              <a:tr h="250010">
                <a:tc>
                  <a:txBody>
                    <a:bodyPr/>
                    <a:lstStyle/>
                    <a:p>
                      <a:r>
                        <a:rPr lang="en-US" sz="1200" dirty="0" smtClean="0">
                          <a:latin typeface="Trebuchet MS"/>
                          <a:cs typeface="Trebuchet MS"/>
                        </a:rPr>
                        <a:t>   Abdominal</a:t>
                      </a:r>
                      <a:r>
                        <a:rPr lang="en-US" sz="1200" baseline="0" dirty="0" smtClean="0">
                          <a:latin typeface="Trebuchet MS"/>
                          <a:cs typeface="Trebuchet MS"/>
                        </a:rPr>
                        <a:t> Pain/GI/GU</a:t>
                      </a:r>
                      <a:endParaRPr lang="en-US" sz="1200" dirty="0">
                        <a:latin typeface="Trebuchet MS"/>
                        <a:cs typeface="Trebuchet MS"/>
                      </a:endParaRPr>
                    </a:p>
                  </a:txBody>
                  <a:tcPr/>
                </a:tc>
                <a:tc>
                  <a:txBody>
                    <a:bodyPr/>
                    <a:lstStyle/>
                    <a:p>
                      <a:pPr algn="ctr"/>
                      <a:r>
                        <a:rPr lang="en-US" sz="1200" dirty="0" smtClean="0">
                          <a:latin typeface="Trebuchet MS"/>
                          <a:cs typeface="Trebuchet MS"/>
                        </a:rPr>
                        <a:t>36</a:t>
                      </a:r>
                      <a:endParaRPr lang="en-US" sz="1200" dirty="0">
                        <a:latin typeface="Trebuchet MS"/>
                        <a:cs typeface="Trebuchet MS"/>
                      </a:endParaRPr>
                    </a:p>
                  </a:txBody>
                  <a:tcPr/>
                </a:tc>
              </a:tr>
              <a:tr h="250010">
                <a:tc>
                  <a:txBody>
                    <a:bodyPr/>
                    <a:lstStyle/>
                    <a:p>
                      <a:r>
                        <a:rPr lang="en-US" sz="1200" dirty="0" smtClean="0">
                          <a:latin typeface="Trebuchet MS"/>
                          <a:cs typeface="Trebuchet MS"/>
                        </a:rPr>
                        <a:t>   Trauma/MSK</a:t>
                      </a:r>
                      <a:endParaRPr lang="en-US" sz="1200" dirty="0">
                        <a:latin typeface="Trebuchet MS"/>
                        <a:cs typeface="Trebuchet MS"/>
                      </a:endParaRPr>
                    </a:p>
                  </a:txBody>
                  <a:tcPr/>
                </a:tc>
                <a:tc>
                  <a:txBody>
                    <a:bodyPr/>
                    <a:lstStyle/>
                    <a:p>
                      <a:pPr algn="ctr"/>
                      <a:r>
                        <a:rPr lang="en-US" sz="1200" dirty="0" smtClean="0">
                          <a:latin typeface="Trebuchet MS"/>
                          <a:cs typeface="Trebuchet MS"/>
                        </a:rPr>
                        <a:t>22</a:t>
                      </a:r>
                      <a:endParaRPr lang="en-US" sz="1200" dirty="0">
                        <a:latin typeface="Trebuchet MS"/>
                        <a:cs typeface="Trebuchet MS"/>
                      </a:endParaRPr>
                    </a:p>
                  </a:txBody>
                  <a:tcPr/>
                </a:tc>
              </a:tr>
              <a:tr h="250010">
                <a:tc>
                  <a:txBody>
                    <a:bodyPr/>
                    <a:lstStyle/>
                    <a:p>
                      <a:r>
                        <a:rPr lang="en-US" sz="1200" dirty="0" smtClean="0">
                          <a:latin typeface="Trebuchet MS"/>
                          <a:cs typeface="Trebuchet MS"/>
                        </a:rPr>
                        <a:t>   Neurologic</a:t>
                      </a:r>
                      <a:endParaRPr lang="en-US" sz="1200" dirty="0">
                        <a:latin typeface="Trebuchet MS"/>
                        <a:cs typeface="Trebuchet MS"/>
                      </a:endParaRPr>
                    </a:p>
                  </a:txBody>
                  <a:tcPr/>
                </a:tc>
                <a:tc>
                  <a:txBody>
                    <a:bodyPr/>
                    <a:lstStyle/>
                    <a:p>
                      <a:pPr algn="ctr"/>
                      <a:r>
                        <a:rPr lang="en-US" sz="1200" dirty="0" smtClean="0">
                          <a:latin typeface="Trebuchet MS"/>
                          <a:cs typeface="Trebuchet MS"/>
                        </a:rPr>
                        <a:t>16</a:t>
                      </a:r>
                      <a:endParaRPr lang="en-US" sz="1200" dirty="0">
                        <a:latin typeface="Trebuchet MS"/>
                        <a:cs typeface="Trebuchet MS"/>
                      </a:endParaRPr>
                    </a:p>
                  </a:txBody>
                  <a:tcPr/>
                </a:tc>
              </a:tr>
              <a:tr h="250010">
                <a:tc>
                  <a:txBody>
                    <a:bodyPr/>
                    <a:lstStyle/>
                    <a:p>
                      <a:pPr marL="0" marR="0" indent="0" algn="l" defTabSz="2507943" rtl="0" eaLnBrk="1" fontAlgn="auto" latinLnBrk="0" hangingPunct="1">
                        <a:lnSpc>
                          <a:spcPct val="100000"/>
                        </a:lnSpc>
                        <a:spcBef>
                          <a:spcPts val="0"/>
                        </a:spcBef>
                        <a:spcAft>
                          <a:spcPts val="0"/>
                        </a:spcAft>
                        <a:buClrTx/>
                        <a:buSzTx/>
                        <a:buFontTx/>
                        <a:buNone/>
                        <a:tabLst/>
                        <a:defRPr/>
                      </a:pPr>
                      <a:r>
                        <a:rPr lang="en-US" sz="1200" dirty="0" smtClean="0">
                          <a:latin typeface="Trebuchet MS"/>
                          <a:cs typeface="Trebuchet MS"/>
                        </a:rPr>
                        <a:t>   Respiratory/Cardiac</a:t>
                      </a:r>
                    </a:p>
                  </a:txBody>
                  <a:tcPr/>
                </a:tc>
                <a:tc>
                  <a:txBody>
                    <a:bodyPr/>
                    <a:lstStyle/>
                    <a:p>
                      <a:pPr algn="ctr"/>
                      <a:r>
                        <a:rPr lang="en-US" sz="1200" dirty="0" smtClean="0">
                          <a:latin typeface="Trebuchet MS"/>
                          <a:cs typeface="Trebuchet MS"/>
                        </a:rPr>
                        <a:t>13</a:t>
                      </a:r>
                      <a:endParaRPr lang="en-US" sz="1200" dirty="0">
                        <a:latin typeface="Trebuchet MS"/>
                        <a:cs typeface="Trebuchet MS"/>
                      </a:endParaRPr>
                    </a:p>
                  </a:txBody>
                  <a:tcPr/>
                </a:tc>
              </a:tr>
              <a:tr h="250010">
                <a:tc>
                  <a:txBody>
                    <a:bodyPr/>
                    <a:lstStyle/>
                    <a:p>
                      <a:r>
                        <a:rPr lang="en-US" sz="1200" dirty="0" smtClean="0">
                          <a:latin typeface="Trebuchet MS"/>
                          <a:cs typeface="Trebuchet MS"/>
                        </a:rPr>
                        <a:t>   Other*</a:t>
                      </a:r>
                      <a:endParaRPr lang="en-US" sz="1200" dirty="0">
                        <a:latin typeface="Trebuchet MS"/>
                        <a:cs typeface="Trebuchet MS"/>
                      </a:endParaRPr>
                    </a:p>
                  </a:txBody>
                  <a:tcPr/>
                </a:tc>
                <a:tc>
                  <a:txBody>
                    <a:bodyPr/>
                    <a:lstStyle/>
                    <a:p>
                      <a:pPr algn="ctr"/>
                      <a:r>
                        <a:rPr lang="en-US" sz="1200" dirty="0" smtClean="0">
                          <a:latin typeface="Trebuchet MS"/>
                          <a:cs typeface="Trebuchet MS"/>
                        </a:rPr>
                        <a:t>8</a:t>
                      </a:r>
                      <a:endParaRPr lang="en-US" sz="1200" dirty="0">
                        <a:latin typeface="Trebuchet MS"/>
                        <a:cs typeface="Trebuchet MS"/>
                      </a:endParaRPr>
                    </a:p>
                  </a:txBody>
                  <a:tcPr/>
                </a:tc>
              </a:tr>
              <a:tr h="250010">
                <a:tc>
                  <a:txBody>
                    <a:bodyPr/>
                    <a:lstStyle/>
                    <a:p>
                      <a:r>
                        <a:rPr lang="en-US" sz="1200" dirty="0" smtClean="0">
                          <a:latin typeface="Trebuchet MS"/>
                          <a:cs typeface="Trebuchet MS"/>
                        </a:rPr>
                        <a:t>   Mental</a:t>
                      </a:r>
                      <a:r>
                        <a:rPr lang="en-US" sz="1200" baseline="0" dirty="0" smtClean="0">
                          <a:latin typeface="Trebuchet MS"/>
                          <a:cs typeface="Trebuchet MS"/>
                        </a:rPr>
                        <a:t> Health/Drug</a:t>
                      </a:r>
                      <a:endParaRPr lang="en-US" sz="1200" dirty="0">
                        <a:latin typeface="Trebuchet MS"/>
                        <a:cs typeface="Trebuchet MS"/>
                      </a:endParaRPr>
                    </a:p>
                  </a:txBody>
                  <a:tcPr/>
                </a:tc>
                <a:tc>
                  <a:txBody>
                    <a:bodyPr/>
                    <a:lstStyle/>
                    <a:p>
                      <a:pPr algn="ctr"/>
                      <a:r>
                        <a:rPr lang="en-US" sz="1200" dirty="0" smtClean="0">
                          <a:latin typeface="Trebuchet MS"/>
                          <a:cs typeface="Trebuchet MS"/>
                        </a:rPr>
                        <a:t>5</a:t>
                      </a:r>
                      <a:endParaRPr lang="en-US" sz="1200" dirty="0">
                        <a:latin typeface="Trebuchet MS"/>
                        <a:cs typeface="Trebuchet MS"/>
                      </a:endParaRPr>
                    </a:p>
                  </a:txBody>
                  <a:tcPr/>
                </a:tc>
              </a:tr>
              <a:tr h="250010">
                <a:tc>
                  <a:txBody>
                    <a:bodyPr/>
                    <a:lstStyle/>
                    <a:p>
                      <a:r>
                        <a:rPr lang="en-US" sz="1200" dirty="0" smtClean="0">
                          <a:latin typeface="Trebuchet MS"/>
                          <a:cs typeface="Trebuchet MS"/>
                        </a:rPr>
                        <a:t>Positive</a:t>
                      </a:r>
                      <a:r>
                        <a:rPr lang="en-US" sz="1200" baseline="0" dirty="0" smtClean="0">
                          <a:latin typeface="Trebuchet MS"/>
                          <a:cs typeface="Trebuchet MS"/>
                        </a:rPr>
                        <a:t> Screen (%)</a:t>
                      </a:r>
                      <a:endParaRPr lang="en-US" sz="1200" dirty="0">
                        <a:latin typeface="Trebuchet MS"/>
                        <a:cs typeface="Trebuchet MS"/>
                      </a:endParaRPr>
                    </a:p>
                  </a:txBody>
                  <a:tcPr/>
                </a:tc>
                <a:tc>
                  <a:txBody>
                    <a:bodyPr/>
                    <a:lstStyle/>
                    <a:p>
                      <a:pPr algn="ctr"/>
                      <a:r>
                        <a:rPr lang="en-US" sz="1200" dirty="0" smtClean="0">
                          <a:latin typeface="Trebuchet MS"/>
                          <a:cs typeface="Trebuchet MS"/>
                        </a:rPr>
                        <a:t>34</a:t>
                      </a:r>
                      <a:endParaRPr lang="en-US" sz="1200" dirty="0">
                        <a:latin typeface="Trebuchet MS"/>
                        <a:cs typeface="Trebuchet MS"/>
                      </a:endParaRPr>
                    </a:p>
                  </a:txBody>
                  <a:tcPr/>
                </a:tc>
              </a:tr>
              <a:tr h="250010">
                <a:tc>
                  <a:txBody>
                    <a:bodyPr/>
                    <a:lstStyle/>
                    <a:p>
                      <a:r>
                        <a:rPr lang="en-US" sz="1200" dirty="0" smtClean="0">
                          <a:latin typeface="Trebuchet MS"/>
                          <a:cs typeface="Trebuchet MS"/>
                        </a:rPr>
                        <a:t>True Positives</a:t>
                      </a:r>
                      <a:r>
                        <a:rPr lang="en-US" sz="1200" baseline="0" dirty="0" smtClean="0">
                          <a:latin typeface="Trebuchet MS"/>
                          <a:cs typeface="Trebuchet MS"/>
                        </a:rPr>
                        <a:t> (%)</a:t>
                      </a:r>
                      <a:endParaRPr lang="en-US" sz="1200" dirty="0">
                        <a:latin typeface="Trebuchet MS"/>
                        <a:cs typeface="Trebuchet MS"/>
                      </a:endParaRPr>
                    </a:p>
                  </a:txBody>
                  <a:tcPr/>
                </a:tc>
                <a:tc>
                  <a:txBody>
                    <a:bodyPr/>
                    <a:lstStyle/>
                    <a:p>
                      <a:pPr algn="ctr"/>
                      <a:r>
                        <a:rPr lang="en-US" sz="1200" dirty="0" smtClean="0">
                          <a:latin typeface="Trebuchet MS"/>
                          <a:cs typeface="Trebuchet MS"/>
                        </a:rPr>
                        <a:t>4</a:t>
                      </a:r>
                      <a:endParaRPr lang="en-US" sz="1200" dirty="0">
                        <a:latin typeface="Trebuchet MS"/>
                        <a:cs typeface="Trebuchet MS"/>
                      </a:endParaRPr>
                    </a:p>
                  </a:txBody>
                  <a:tcPr/>
                </a:tc>
              </a:tr>
              <a:tr h="250010">
                <a:tc gridSpan="2">
                  <a:txBody>
                    <a:bodyPr/>
                    <a:lstStyle/>
                    <a:p>
                      <a:r>
                        <a:rPr lang="en-US" sz="1200" dirty="0" smtClean="0">
                          <a:latin typeface="Trebuchet MS"/>
                          <a:cs typeface="Trebuchet MS"/>
                        </a:rPr>
                        <a:t>*hyperkalemia, sickle cell</a:t>
                      </a:r>
                      <a:r>
                        <a:rPr lang="en-US" sz="1200" baseline="0" dirty="0" smtClean="0">
                          <a:latin typeface="Trebuchet MS"/>
                          <a:cs typeface="Trebuchet MS"/>
                        </a:rPr>
                        <a:t> crisis, diabetes evaluation, rabies vaccine, breast pain</a:t>
                      </a:r>
                      <a:endParaRPr lang="en-US" sz="1200" dirty="0">
                        <a:latin typeface="Trebuchet MS"/>
                        <a:cs typeface="Trebuchet MS"/>
                      </a:endParaRPr>
                    </a:p>
                  </a:txBody>
                  <a:tcPr/>
                </a:tc>
                <a:tc hMerge="1">
                  <a:txBody>
                    <a:bodyPr/>
                    <a:lstStyle/>
                    <a:p>
                      <a:endParaRPr lang="en-US" sz="1400" dirty="0"/>
                    </a:p>
                  </a:txBody>
                  <a:tcPr/>
                </a:tc>
              </a:tr>
            </a:tbl>
          </a:graphicData>
        </a:graphic>
      </p:graphicFrame>
      <p:graphicFrame>
        <p:nvGraphicFramePr>
          <p:cNvPr id="95" name="Chart 94"/>
          <p:cNvGraphicFramePr>
            <a:graphicFrameLocks/>
          </p:cNvGraphicFramePr>
          <p:nvPr>
            <p:extLst>
              <p:ext uri="{D42A27DB-BD31-4B8C-83A1-F6EECF244321}">
                <p14:modId xmlns:p14="http://schemas.microsoft.com/office/powerpoint/2010/main" val="326673359"/>
              </p:ext>
            </p:extLst>
          </p:nvPr>
        </p:nvGraphicFramePr>
        <p:xfrm>
          <a:off x="13978966" y="11433862"/>
          <a:ext cx="6214034" cy="4607818"/>
        </p:xfrm>
        <a:graphic>
          <a:graphicData uri="http://schemas.openxmlformats.org/drawingml/2006/chart">
            <c:chart xmlns:c="http://schemas.openxmlformats.org/drawingml/2006/chart" xmlns:r="http://schemas.openxmlformats.org/officeDocument/2006/relationships" r:id="rId5"/>
          </a:graphicData>
        </a:graphic>
      </p:graphicFrame>
      <p:sp>
        <p:nvSpPr>
          <p:cNvPr id="96" name="Text Placeholder 176"/>
          <p:cNvSpPr txBox="1">
            <a:spLocks/>
          </p:cNvSpPr>
          <p:nvPr/>
        </p:nvSpPr>
        <p:spPr>
          <a:xfrm>
            <a:off x="13912454" y="9171150"/>
            <a:ext cx="6280546" cy="2504409"/>
          </a:xfrm>
          <a:prstGeom prst="rect">
            <a:avLst/>
          </a:prstGeom>
        </p:spPr>
        <p:txBody>
          <a:bodyPr wrap="square" lIns="130622" tIns="130622" rIns="130622" bIns="13062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smtClean="0"/>
              <a:t>Overall, 34% (26/77) of patients screened positive. Of these, three females (2 African-American, 1 Caucasian) were true positive screens including one who was newly identified as a sex trafficking victim. These patients underwent full interviews with a social worker and were provided appropriate resources. </a:t>
            </a:r>
          </a:p>
          <a:p>
            <a:endParaRPr lang="en-US" dirty="0" smtClean="0"/>
          </a:p>
          <a:p>
            <a:r>
              <a:rPr lang="en-US" dirty="0" smtClean="0"/>
              <a:t>Abdominal pain was most common chief complaint (36%) among positive screens, followed by trauma/MSK (28%). For the three true positive screens, two patients presented with abdominal pain, and the third with syncope. </a:t>
            </a:r>
            <a:endParaRPr lang="en-US" dirty="0"/>
          </a:p>
        </p:txBody>
      </p:sp>
      <p:sp>
        <p:nvSpPr>
          <p:cNvPr id="97" name="Text Placeholder 178"/>
          <p:cNvSpPr>
            <a:spLocks noGrp="1"/>
          </p:cNvSpPr>
          <p:nvPr>
            <p:ph type="body" sz="quarter" idx="25"/>
          </p:nvPr>
        </p:nvSpPr>
        <p:spPr>
          <a:xfrm>
            <a:off x="20417765" y="8230351"/>
            <a:ext cx="6279386" cy="428684"/>
          </a:xfrm>
        </p:spPr>
        <p:txBody>
          <a:bodyPr/>
          <a:lstStyle/>
          <a:p>
            <a:r>
              <a:rPr lang="en-US" dirty="0" smtClean="0"/>
              <a:t>CONCLUSION</a:t>
            </a:r>
            <a:endParaRPr lang="en-US" dirty="0"/>
          </a:p>
        </p:txBody>
      </p:sp>
      <p:sp>
        <p:nvSpPr>
          <p:cNvPr id="98" name="Text Placeholder 179"/>
          <p:cNvSpPr>
            <a:spLocks noGrp="1"/>
          </p:cNvSpPr>
          <p:nvPr>
            <p:ph type="body" sz="quarter" idx="26"/>
          </p:nvPr>
        </p:nvSpPr>
        <p:spPr>
          <a:xfrm>
            <a:off x="20571067" y="8630753"/>
            <a:ext cx="6279386" cy="2935296"/>
          </a:xfrm>
        </p:spPr>
        <p:txBody>
          <a:bodyPr/>
          <a:lstStyle/>
          <a:p>
            <a:r>
              <a:rPr lang="en-US" dirty="0" smtClean="0"/>
              <a:t>It </a:t>
            </a:r>
            <a:r>
              <a:rPr lang="en-US" dirty="0"/>
              <a:t>is feasible to screen for victims of sex trafficking in our pediatric ED. Over </a:t>
            </a:r>
            <a:r>
              <a:rPr lang="en-US" dirty="0" smtClean="0"/>
              <a:t>18 </a:t>
            </a:r>
            <a:r>
              <a:rPr lang="en-US" dirty="0"/>
              <a:t>months, our screening tool identified three victims, with one being newly identified as a sex trafficking victim. We developed an algorithm for assisting a patient who screens positive that involves ED physicians, ED social workers, child protective services and law enforcement that can be used effectively in the ED setting. </a:t>
            </a:r>
            <a:r>
              <a:rPr lang="en-US" dirty="0" smtClean="0"/>
              <a:t>Abdominal pain was identified as a common chief complaint among true positive screens. </a:t>
            </a:r>
          </a:p>
          <a:p>
            <a:endParaRPr lang="en-US" dirty="0"/>
          </a:p>
          <a:p>
            <a:r>
              <a:rPr lang="en-US" dirty="0" smtClean="0"/>
              <a:t>Continued </a:t>
            </a:r>
            <a:r>
              <a:rPr lang="en-US" dirty="0"/>
              <a:t>research is needed to assess the utility of the algorithm in the adult ED, as well as to modify the algorithm to maximize efficacy and efficiency in a busy ED setting. </a:t>
            </a:r>
          </a:p>
        </p:txBody>
      </p:sp>
      <p:pic>
        <p:nvPicPr>
          <p:cNvPr id="17" name="Picture 16" descr="pasted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481" y="50800"/>
            <a:ext cx="2287762" cy="2287762"/>
          </a:xfrm>
          <a:prstGeom prst="rect">
            <a:avLst/>
          </a:prstGeom>
        </p:spPr>
      </p:pic>
      <p:pic>
        <p:nvPicPr>
          <p:cNvPr id="19" name="Picture Placeholder 18" descr="thumbnail_UCD_SOMLogo_RGB.jpg"/>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t="-6797" b="-6797"/>
          <a:stretch>
            <a:fillRect/>
          </a:stretch>
        </p:blipFill>
        <p:spPr>
          <a:xfrm>
            <a:off x="22631400" y="571500"/>
            <a:ext cx="4229100" cy="1257300"/>
          </a:xfrm>
        </p:spPr>
      </p:pic>
    </p:spTree>
    <p:extLst>
      <p:ext uri="{BB962C8B-B14F-4D97-AF65-F5344CB8AC3E}">
        <p14:creationId xmlns:p14="http://schemas.microsoft.com/office/powerpoint/2010/main" val="34173100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10733</TotalTime>
  <Words>1377</Words>
  <Application>Microsoft Macintosh PowerPoint</Application>
  <PresentationFormat>Custom</PresentationFormat>
  <Paragraphs>98</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Madeline Venturino</cp:lastModifiedBy>
  <cp:revision>76</cp:revision>
  <dcterms:created xsi:type="dcterms:W3CDTF">2012-02-06T18:46:22Z</dcterms:created>
  <dcterms:modified xsi:type="dcterms:W3CDTF">2018-02-16T05:38:47Z</dcterms:modified>
</cp:coreProperties>
</file>