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sldIdLst>
    <p:sldId id="260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63">
          <p15:clr>
            <a:srgbClr val="A4A3A4"/>
          </p15:clr>
        </p15:guide>
        <p15:guide id="6" pos="1691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  <a:srgbClr val="C99700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95" autoAdjust="0"/>
    <p:restoredTop sz="94706" autoAdjust="0"/>
  </p:normalViewPr>
  <p:slideViewPr>
    <p:cSldViewPr snapToGrid="0" snapToObjects="1" showGuides="1">
      <p:cViewPr varScale="1">
        <p:scale>
          <a:sx n="37" d="100"/>
          <a:sy n="37" d="100"/>
        </p:scale>
        <p:origin x="669" y="27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76461" y="3341566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674416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341566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latin typeface="+mn-lt"/>
              </a:defRPr>
            </a:lvl1pPr>
            <a:lvl2pPr marL="1304925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06500" y="3341566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948667"/>
            <a:ext cx="6286500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948667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2839" y="7709372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2839" y="7322011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2921433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76460" y="8094153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1373188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86" hasCustomPrompt="1"/>
          </p:nvPr>
        </p:nvSpPr>
        <p:spPr>
          <a:xfrm>
            <a:off x="20572840" y="3341566"/>
            <a:ext cx="62825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87" hasCustomPrompt="1"/>
          </p:nvPr>
        </p:nvSpPr>
        <p:spPr>
          <a:xfrm>
            <a:off x="20572839" y="13303950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1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354109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6900"/>
            <a:ext cx="8483204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44569"/>
            <a:ext cx="8483203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309786"/>
            <a:ext cx="848220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378398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946900"/>
            <a:ext cx="8487172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946900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354109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28515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62783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41645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3009246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29339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432806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3009246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60455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3009246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436775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59451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62784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79" y="615971"/>
            <a:ext cx="2761491" cy="1261874"/>
          </a:xfrm>
          <a:prstGeom prst="rect">
            <a:avLst/>
          </a:prstGeom>
        </p:spPr>
      </p:pic>
      <p:sp>
        <p:nvSpPr>
          <p:cNvPr id="37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5971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4310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227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464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2648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76461" y="3485401"/>
            <a:ext cx="6274921" cy="89744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Invasive lobular carcinoma (ILC) is a breast cancer that affects the milk-producing glands of the breast, also known as lobules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It is characterized by the loss of E-cadherin, increase in intracellular mucin, and cells that grow in a single-file pattern (Figure 1)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About 5-15% of all invasive breast cancers are invasive lobular carcinoma, but many may be difficult to detect via common imaging modalities based on the unique morphology of ILC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 the literature, there are varying results regarding the utility of ultrasound imaging for detection of ILC in lymph nodes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However, studies have yet to compare the data to the utility of MRI detection of ILC in the lymph nodes, which is the standard of care for imaging primary breast cancer</a:t>
            </a:r>
          </a:p>
          <a:p>
            <a:endParaRPr lang="en-US" sz="1800" dirty="0"/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6461" y="2902501"/>
            <a:ext cx="6280547" cy="474850"/>
          </a:xfrm>
        </p:spPr>
        <p:txBody>
          <a:bodyPr/>
          <a:lstStyle/>
          <a:p>
            <a:r>
              <a:rPr lang="en-US" sz="2400" dirty="0"/>
              <a:t>INTRODUCTION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583079" y="12644468"/>
            <a:ext cx="6281539" cy="474850"/>
          </a:xfrm>
        </p:spPr>
        <p:txBody>
          <a:bodyPr/>
          <a:lstStyle/>
          <a:p>
            <a:r>
              <a:rPr lang="en-US" sz="2400" dirty="0"/>
              <a:t>OBJECTIVES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241978" y="3485401"/>
            <a:ext cx="6280546" cy="1209803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Historically, breast MRI has a sensitivity of 93% for ILC detection, which is slightly higher than the sensitivity of MRI detection of all types of breast cancer (90%) </a:t>
            </a:r>
            <a:r>
              <a:rPr lang="en-US" sz="1800" baseline="30000" dirty="0"/>
              <a:t>2</a:t>
            </a:r>
            <a:r>
              <a:rPr lang="en-US" sz="1800" dirty="0"/>
              <a:t>  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Imaging indicates a mass with irregular margins or a non-mass lesion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Breast ultrasound has not traditionally been used to screen for ILC, but reported appearance of ILC include a hypoechoic mass with posterior acoustic shadowing</a:t>
            </a:r>
            <a:r>
              <a:rPr lang="en-US" sz="1800" baseline="30000" dirty="0"/>
              <a:t>2</a:t>
            </a:r>
            <a:r>
              <a:rPr lang="en-US" sz="1800" dirty="0"/>
              <a:t>  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As a diagnostic tool, sonography has an overall sensitivity of 68-98%, but there is limited data on screening sensitivity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 recent study conducted in 2016 evaluated 142 patients diagnosed with ILC and evaluated with ultrasound imaging</a:t>
            </a:r>
            <a:r>
              <a:rPr lang="en-US" sz="1800" baseline="30000" dirty="0"/>
              <a:t>3</a:t>
            </a:r>
            <a:r>
              <a:rPr lang="en-US" sz="1800" dirty="0"/>
              <a:t> 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ILC clinicopathology and ultrasound features reported that the sensitivity of ultrasound imaging in detecting ILC nodal metastasis was 52.3%, which was lower than the sensitivity of detecting all types of breast cancer (61.4%)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Ultrasound was found to exclude 96% of advanced axillary node metastasis</a:t>
            </a:r>
          </a:p>
          <a:p>
            <a:endParaRPr lang="en-US" sz="1100" dirty="0"/>
          </a:p>
          <a:p>
            <a:endParaRPr lang="en-US" dirty="0"/>
          </a:p>
          <a:p>
            <a:pPr marL="285750" indent="-285750" defTabSz="9144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en-US" sz="1800" dirty="0"/>
              <a:t>Another study evaluated 102 patients with ILC who did not have clinically-detectable axillary node metastasis</a:t>
            </a:r>
            <a:r>
              <a:rPr lang="en-US" sz="1800" baseline="30000" dirty="0"/>
              <a:t>4</a:t>
            </a:r>
            <a:r>
              <a:rPr lang="en-US" sz="1800" dirty="0"/>
              <a:t>  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Pre-operative axillary ultrasounds were performed in all patients and follow-up ultrasound-guided fine-needle aspiration biopsy was performed for suspicious lymph nodes (29 cases)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28% of patients had suspicious lesions via axillary ultrasound and 20% of the total cohort had confirmed nodal ILC via fine-needle aspiration biopsy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Overall sensitivity and specificity of axillary ultrasound imaging for ILC was 49% and 87%, respectively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Ultimately, pre-operative ultrasound imaging reduced the need for a two-stage surgery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7241977" y="2902501"/>
            <a:ext cx="6280547" cy="474850"/>
          </a:xfrm>
        </p:spPr>
        <p:txBody>
          <a:bodyPr/>
          <a:lstStyle/>
          <a:p>
            <a:r>
              <a:rPr lang="en-US" sz="2400" dirty="0"/>
              <a:t>BACKGROUND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13906500" y="3485401"/>
            <a:ext cx="6286500" cy="125234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We will review biopsy-specific imaging and electronic health records of women evaluated at UC Davis Medical Center between 2015-2020 for invasive lobular carcinoma by ultrasound and MRI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Inclusion criteria: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Female gender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Age 18-65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Reported history of ILC or invasive mammary carcinoma with lobular features that received preoperative imaging via ultrasound and MRI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Exclusion criteria: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Male gender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Previous history of breast surgery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History of neoadjuvant therapy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History of other breast cancers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Primary outcome measures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Ultrasound predictive results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MRI predictive results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Secondary outcome measures</a:t>
            </a:r>
          </a:p>
          <a:p>
            <a:pPr marL="8490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Positive preoperative biopsy results for ILC via biopsy-specific imaging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13906500" y="2902501"/>
            <a:ext cx="6286500" cy="474850"/>
          </a:xfrm>
        </p:spPr>
        <p:txBody>
          <a:bodyPr/>
          <a:lstStyle/>
          <a:p>
            <a:r>
              <a:rPr lang="en-US" sz="2400" dirty="0"/>
              <a:t>STUDY METHODS &amp; MATERIALS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20575984" y="2902501"/>
            <a:ext cx="6279386" cy="474850"/>
          </a:xfrm>
        </p:spPr>
        <p:txBody>
          <a:bodyPr/>
          <a:lstStyle/>
          <a:p>
            <a:r>
              <a:rPr lang="en-US" sz="2400" dirty="0"/>
              <a:t>PROGRESS TO DATE &amp; TIMELINE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6"/>
          </p:nvPr>
        </p:nvSpPr>
        <p:spPr>
          <a:xfrm>
            <a:off x="20629945" y="8375551"/>
            <a:ext cx="6279386" cy="39058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Challenges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IRB approval (pending)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Inconsistent labeling of the pathology reports that correspond to the biopsy-related images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Reported data in the EMR regarding imaging modality and mass features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Limitations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Small sample size based on timing and labeling of biopsy-specific images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Limited access to radiology imaging via Radiology Department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1134793" lvl="1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1134793" lvl="1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7"/>
          </p:nvPr>
        </p:nvSpPr>
        <p:spPr>
          <a:xfrm>
            <a:off x="20577970" y="7900702"/>
            <a:ext cx="6287661" cy="474850"/>
          </a:xfrm>
        </p:spPr>
        <p:txBody>
          <a:bodyPr/>
          <a:lstStyle/>
          <a:p>
            <a:r>
              <a:rPr lang="en-US" sz="2400" dirty="0"/>
              <a:t>KEY CHALLENGES &amp; LIMITATIONS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9"/>
          </p:nvPr>
        </p:nvSpPr>
        <p:spPr>
          <a:xfrm>
            <a:off x="20586245" y="12410802"/>
            <a:ext cx="6279386" cy="474850"/>
          </a:xfrm>
        </p:spPr>
        <p:txBody>
          <a:bodyPr/>
          <a:lstStyle/>
          <a:p>
            <a:r>
              <a:rPr lang="en-US" sz="2400" dirty="0"/>
              <a:t>REFERENCES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96"/>
          </p:nvPr>
        </p:nvSpPr>
        <p:spPr>
          <a:xfrm>
            <a:off x="589697" y="13303950"/>
            <a:ext cx="6274921" cy="2036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To determine the prediction rate for each imaging modality (ultrasound and MRI) for invasive lobular carcinoma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To compare the prediction rate of ultrasound and MRI for invasive lobular carcinoma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34" name="Picture Placeholder 33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35" name="Picture Placeholder 34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36" name="Text Placeholder 35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Alisha A. Othieno</a:t>
            </a:r>
            <a:r>
              <a:rPr lang="en-US" baseline="30000" dirty="0"/>
              <a:t>1</a:t>
            </a:r>
            <a:r>
              <a:rPr lang="en-US" dirty="0"/>
              <a:t>, Candice A. M. Sauder MD</a:t>
            </a:r>
            <a:r>
              <a:rPr lang="en-US" baseline="30000" dirty="0"/>
              <a:t>2</a:t>
            </a:r>
            <a:r>
              <a:rPr lang="en-US" dirty="0"/>
              <a:t>, </a:t>
            </a:r>
            <a:r>
              <a:rPr lang="en-US" dirty="0" err="1"/>
              <a:t>Shadi</a:t>
            </a:r>
            <a:r>
              <a:rPr lang="en-US" dirty="0"/>
              <a:t> </a:t>
            </a:r>
            <a:r>
              <a:rPr lang="en-US" dirty="0" err="1"/>
              <a:t>Aminololama-Shakeri</a:t>
            </a:r>
            <a:r>
              <a:rPr lang="en-US" dirty="0"/>
              <a:t> MD</a:t>
            </a:r>
            <a:r>
              <a:rPr lang="en-US" baseline="30000" dirty="0"/>
              <a:t>3</a:t>
            </a:r>
            <a:endParaRPr lang="en-US" dirty="0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8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aseline="30000" dirty="0"/>
              <a:t>1</a:t>
            </a:r>
            <a:r>
              <a:rPr lang="en-US" dirty="0"/>
              <a:t>UC Davis School of Medicine, </a:t>
            </a:r>
            <a:r>
              <a:rPr lang="en-US" baseline="30000" dirty="0"/>
              <a:t>2</a:t>
            </a:r>
            <a:r>
              <a:rPr lang="en-US" dirty="0"/>
              <a:t>Department of Surgical Oncology, University of California, Davis; </a:t>
            </a:r>
            <a:r>
              <a:rPr lang="en-US" baseline="30000" dirty="0"/>
              <a:t>3</a:t>
            </a:r>
            <a:r>
              <a:rPr lang="en-US" dirty="0"/>
              <a:t>Department of Radiology, University of California, Davis</a:t>
            </a:r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8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Pre-operative detection rate of invasive lobular carcinoma with ultrasound guidance versus magnetic resonance imaging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86"/>
          </p:nvPr>
        </p:nvSpPr>
        <p:spPr>
          <a:xfrm>
            <a:off x="20577970" y="3485401"/>
            <a:ext cx="6282530" cy="430797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Discussions with PI regarding study methods and the research 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Preparation and submission of IRB application, now pending IRB approval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Timeline for the future: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b="1" dirty="0"/>
              <a:t>Feb-Mar 2020: </a:t>
            </a:r>
            <a:r>
              <a:rPr lang="en-US" sz="1800" dirty="0"/>
              <a:t>Consulting with the UC Davis Medical Center radiologist to review cases of specific patients and EMR review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b="1" dirty="0"/>
              <a:t>Mar-Apr 2020: </a:t>
            </a:r>
            <a:r>
              <a:rPr lang="en-US" sz="1800" dirty="0"/>
              <a:t>Data analysis</a:t>
            </a:r>
          </a:p>
          <a:p>
            <a:pPr marL="1134793" lvl="1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134793" lvl="1" indent="-285750">
              <a:buFont typeface="Arial" panose="020B0604020202020204" pitchFamily="34" charset="0"/>
              <a:buChar char="•"/>
            </a:pPr>
            <a:r>
              <a:rPr lang="en-US" sz="1800" b="1" dirty="0"/>
              <a:t>Apr-May 2020: </a:t>
            </a:r>
            <a:r>
              <a:rPr lang="en-US" sz="1800" dirty="0"/>
              <a:t>Abstract preparation</a:t>
            </a:r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87"/>
          </p:nvPr>
        </p:nvSpPr>
        <p:spPr>
          <a:xfrm>
            <a:off x="20572839" y="12973798"/>
            <a:ext cx="6279386" cy="2972229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1100" dirty="0"/>
              <a:t>"Invasive lobular breast cancer, light micrograph." </a:t>
            </a:r>
            <a:r>
              <a:rPr lang="en-US" sz="1100" u="sng" dirty="0"/>
              <a:t>Science Photo Library.</a:t>
            </a:r>
            <a:r>
              <a:rPr lang="en-US" sz="1100" dirty="0"/>
              <a:t> 2020. Feb. 2020. &lt;https://www.sciencephoto.com/media/925564/view/invasive-lobular-breast-cancer-light-micrograph&gt;.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100" dirty="0"/>
              <a:t>Johnson K, </a:t>
            </a:r>
            <a:r>
              <a:rPr lang="en-US" sz="1100" dirty="0" err="1"/>
              <a:t>Sarma</a:t>
            </a:r>
            <a:r>
              <a:rPr lang="en-US" sz="1100" dirty="0"/>
              <a:t> D, Hwang ES. Lobular breast cancer series: imaging. </a:t>
            </a:r>
            <a:r>
              <a:rPr lang="en-US" sz="1100" i="1" dirty="0"/>
              <a:t>Breast Cancer Res</a:t>
            </a:r>
            <a:r>
              <a:rPr lang="en-US" sz="1100" dirty="0"/>
              <a:t>. 2015;17(1):94. Published 2015 Jul 11. doi:10.1186/s13058-015-0605-0. </a:t>
            </a:r>
          </a:p>
          <a:p>
            <a:pPr marL="342900" indent="-342900">
              <a:buAutoNum type="arabicPeriod"/>
            </a:pPr>
            <a:r>
              <a:rPr lang="en-US" sz="1100" dirty="0"/>
              <a:t>Kim SY, Kim EK, Moon HJ, Yoon JH, Kim MJ. Is pre-operative axillary staging with ultrasound and ultrasound-guided fine-needle aspiration reliable in invasive lobular carcinoma of the breast. Ultrasound Med Biol. 2016;42:1263–1272. </a:t>
            </a:r>
            <a:r>
              <a:rPr lang="en-US" sz="1100" dirty="0" err="1"/>
              <a:t>doi</a:t>
            </a:r>
            <a:r>
              <a:rPr lang="en-US" sz="1100" dirty="0"/>
              <a:t>: 10.1016/j.ultrasmedbio.2016.01.008.</a:t>
            </a:r>
          </a:p>
          <a:p>
            <a:pPr marL="342900" indent="-342900">
              <a:buAutoNum type="arabicPeriod"/>
            </a:pPr>
            <a:r>
              <a:rPr lang="en-US" sz="1100" dirty="0"/>
              <a:t>Novak, J., </a:t>
            </a:r>
            <a:r>
              <a:rPr lang="en-US" sz="1100" dirty="0" err="1"/>
              <a:t>Besic</a:t>
            </a:r>
            <a:r>
              <a:rPr lang="en-US" sz="1100" dirty="0"/>
              <a:t>, N., </a:t>
            </a:r>
            <a:r>
              <a:rPr lang="en-US" sz="1100" dirty="0" err="1"/>
              <a:t>Dzodic</a:t>
            </a:r>
            <a:r>
              <a:rPr lang="en-US" sz="1100" dirty="0"/>
              <a:t>, R. </a:t>
            </a:r>
            <a:r>
              <a:rPr lang="en-US" sz="1100" i="1" dirty="0"/>
              <a:t>et al.</a:t>
            </a:r>
            <a:r>
              <a:rPr lang="en-US" sz="1100" dirty="0"/>
              <a:t> Pre-operative and intra-operative detection of axillary lymph node metastases in 108 patients with invasive lobular breast cancer undergoing mastectomy. </a:t>
            </a:r>
            <a:r>
              <a:rPr lang="en-US" sz="1100" i="1" dirty="0"/>
              <a:t>BMC Cancer</a:t>
            </a:r>
            <a:r>
              <a:rPr lang="en-US" sz="1100" dirty="0"/>
              <a:t> </a:t>
            </a:r>
            <a:r>
              <a:rPr lang="en-US" sz="1100" b="1" dirty="0"/>
              <a:t>18, </a:t>
            </a:r>
            <a:r>
              <a:rPr lang="en-US" sz="1100" dirty="0"/>
              <a:t>137 (2018). https://doi.org/10.1186/s12885-018-4062-x.</a:t>
            </a:r>
          </a:p>
          <a:p>
            <a:pPr marL="342900" indent="-342900">
              <a:buAutoNum type="arabicPeriod"/>
            </a:pPr>
            <a:r>
              <a:rPr lang="en-US" sz="1100" dirty="0"/>
              <a:t>Lopez JK, Bassett LW. Invasive lobular carcinoma of the breast: spectrum of mammographic, US and MR imaging findings. </a:t>
            </a:r>
            <a:r>
              <a:rPr lang="en-US" sz="1100" dirty="0" err="1"/>
              <a:t>Radiographics</a:t>
            </a:r>
            <a:r>
              <a:rPr lang="en-US" sz="1100" dirty="0"/>
              <a:t>. 2009;29(1):165–76.</a:t>
            </a:r>
          </a:p>
          <a:p>
            <a:endParaRPr lang="en-US" sz="1100" dirty="0"/>
          </a:p>
        </p:txBody>
      </p:sp>
      <p:pic>
        <p:nvPicPr>
          <p:cNvPr id="1028" name="Picture 4" descr="Image result for invasive lobular carcinoma">
            <a:extLst>
              <a:ext uri="{FF2B5EF4-FFF2-40B4-BE49-F238E27FC236}">
                <a16:creationId xmlns:a16="http://schemas.microsoft.com/office/drawing/2014/main" id="{2CC8984A-322A-45EB-AEE0-566D289B5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113" y="7087659"/>
            <a:ext cx="4118825" cy="274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978B11AC-D8B5-4629-A5AD-83E03A491435}"/>
              </a:ext>
            </a:extLst>
          </p:cNvPr>
          <p:cNvSpPr txBox="1"/>
          <p:nvPr/>
        </p:nvSpPr>
        <p:spPr>
          <a:xfrm>
            <a:off x="1602949" y="9785033"/>
            <a:ext cx="3835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Figure 1</a:t>
            </a:r>
            <a:r>
              <a:rPr lang="en-US" sz="1200" dirty="0"/>
              <a:t>: Tissue sample micrograph of ILC</a:t>
            </a:r>
            <a:r>
              <a:rPr lang="en-US" sz="1200" baseline="30000" dirty="0"/>
              <a:t>1</a:t>
            </a:r>
            <a:endParaRPr lang="en-US" sz="1200" dirty="0"/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07EAEC78-5003-419B-A0EB-EE84AC362C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6957759" y="5241855"/>
            <a:ext cx="3253036" cy="260719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7F5E3169-C7AB-4E38-93CE-D99CEB4989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44866" y="4918932"/>
            <a:ext cx="2607190" cy="3253036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F05D5C3A-0A42-400D-9886-315BE05E2E18}"/>
              </a:ext>
            </a:extLst>
          </p:cNvPr>
          <p:cNvSpPr txBox="1"/>
          <p:nvPr/>
        </p:nvSpPr>
        <p:spPr>
          <a:xfrm>
            <a:off x="17280682" y="8287233"/>
            <a:ext cx="2607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Figure 3</a:t>
            </a:r>
            <a:r>
              <a:rPr lang="en-US" sz="1200" dirty="0"/>
              <a:t>: MR imaging of mass identified as ILC. MRI significant for </a:t>
            </a:r>
            <a:r>
              <a:rPr lang="en-US" sz="1200" dirty="0" err="1"/>
              <a:t>spiculated</a:t>
            </a:r>
            <a:r>
              <a:rPr lang="en-US" sz="1200" dirty="0"/>
              <a:t> mass that is bright and irregular</a:t>
            </a:r>
            <a:r>
              <a:rPr lang="en-US" sz="1200" baseline="30000" dirty="0"/>
              <a:t>5</a:t>
            </a:r>
            <a:r>
              <a:rPr lang="en-US" sz="1200" dirty="0"/>
              <a:t>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3EC09F-122A-43B5-AAF0-64D4B7AF463E}"/>
              </a:ext>
            </a:extLst>
          </p:cNvPr>
          <p:cNvSpPr txBox="1"/>
          <p:nvPr/>
        </p:nvSpPr>
        <p:spPr>
          <a:xfrm>
            <a:off x="14368364" y="8287233"/>
            <a:ext cx="2607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Figure 2</a:t>
            </a:r>
            <a:r>
              <a:rPr lang="en-US" sz="1200" dirty="0"/>
              <a:t>: Ultrasound image of mass identified as ILC. Ultrasound imaging significant for irregular hypoechoic mass</a:t>
            </a:r>
            <a:r>
              <a:rPr lang="en-US" sz="1200" baseline="30000" dirty="0"/>
              <a:t>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1323945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1463</TotalTime>
  <Words>936</Words>
  <Application>Microsoft Office PowerPoint</Application>
  <PresentationFormat>Custom</PresentationFormat>
  <Paragraphs>111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Trebuchet MS</vt:lpstr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Alisha Othieno</cp:lastModifiedBy>
  <cp:revision>79</cp:revision>
  <dcterms:created xsi:type="dcterms:W3CDTF">2012-02-06T18:46:22Z</dcterms:created>
  <dcterms:modified xsi:type="dcterms:W3CDTF">2020-02-15T02:20:24Z</dcterms:modified>
</cp:coreProperties>
</file>