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27432000" cy="16459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hard Kravitz" initials="RK" lastIdx="7" clrIdx="0">
    <p:extLst>
      <p:ext uri="{19B8F6BF-5375-455C-9EA6-DF929625EA0E}">
        <p15:presenceInfo xmlns:p15="http://schemas.microsoft.com/office/powerpoint/2012/main" userId="S::rlkravitz@ucdavis.edu::6e303496-8bb1-4e1b-9a1e-61762287ec2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47593"/>
    <a:srgbClr val="AC696D"/>
    <a:srgbClr val="5BA35B"/>
    <a:srgbClr val="7CB67C"/>
    <a:srgbClr val="C0DCC0"/>
    <a:srgbClr val="D5E3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6374" autoAdjust="0"/>
  </p:normalViewPr>
  <p:slideViewPr>
    <p:cSldViewPr snapToGrid="0">
      <p:cViewPr varScale="1">
        <p:scale>
          <a:sx n="48" d="100"/>
          <a:sy n="48" d="100"/>
        </p:scale>
        <p:origin x="690" y="8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lison Yu" userId="28e84e86684448ba" providerId="LiveId" clId="{800C90CE-AB67-4CDC-BBCA-349A8C87857C}"/>
    <pc:docChg chg="undo custSel modSld">
      <pc:chgData name="Allison Yu" userId="28e84e86684448ba" providerId="LiveId" clId="{800C90CE-AB67-4CDC-BBCA-349A8C87857C}" dt="2020-01-30T22:54:41.026" v="87" actId="1076"/>
      <pc:docMkLst>
        <pc:docMk/>
      </pc:docMkLst>
      <pc:sldChg chg="modSp">
        <pc:chgData name="Allison Yu" userId="28e84e86684448ba" providerId="LiveId" clId="{800C90CE-AB67-4CDC-BBCA-349A8C87857C}" dt="2020-01-30T22:54:41.026" v="87" actId="1076"/>
        <pc:sldMkLst>
          <pc:docMk/>
          <pc:sldMk cId="3009171691" sldId="256"/>
        </pc:sldMkLst>
        <pc:spChg chg="mod">
          <ac:chgData name="Allison Yu" userId="28e84e86684448ba" providerId="LiveId" clId="{800C90CE-AB67-4CDC-BBCA-349A8C87857C}" dt="2020-01-30T22:40:33.937" v="1" actId="1076"/>
          <ac:spMkLst>
            <pc:docMk/>
            <pc:sldMk cId="3009171691" sldId="256"/>
            <ac:spMk id="2" creationId="{A219DDF4-E077-4021-88FA-D3A13AA57319}"/>
          </ac:spMkLst>
        </pc:spChg>
        <pc:spChg chg="mod">
          <ac:chgData name="Allison Yu" userId="28e84e86684448ba" providerId="LiveId" clId="{800C90CE-AB67-4CDC-BBCA-349A8C87857C}" dt="2020-01-30T22:40:45.417" v="3" actId="1076"/>
          <ac:spMkLst>
            <pc:docMk/>
            <pc:sldMk cId="3009171691" sldId="256"/>
            <ac:spMk id="3" creationId="{7D600417-1109-43B0-B4B2-E1E121E1D055}"/>
          </ac:spMkLst>
        </pc:spChg>
        <pc:spChg chg="mod">
          <ac:chgData name="Allison Yu" userId="28e84e86684448ba" providerId="LiveId" clId="{800C90CE-AB67-4CDC-BBCA-349A8C87857C}" dt="2020-01-30T22:49:49.682" v="66" actId="1076"/>
          <ac:spMkLst>
            <pc:docMk/>
            <pc:sldMk cId="3009171691" sldId="256"/>
            <ac:spMk id="7" creationId="{596A4871-3EF2-4B42-AB87-C37E024D83F7}"/>
          </ac:spMkLst>
        </pc:spChg>
        <pc:spChg chg="mod">
          <ac:chgData name="Allison Yu" userId="28e84e86684448ba" providerId="LiveId" clId="{800C90CE-AB67-4CDC-BBCA-349A8C87857C}" dt="2020-01-30T22:49:27.024" v="63" actId="1076"/>
          <ac:spMkLst>
            <pc:docMk/>
            <pc:sldMk cId="3009171691" sldId="256"/>
            <ac:spMk id="10" creationId="{1238ABF1-65EC-4942-8B9C-EF8CFD5C9B16}"/>
          </ac:spMkLst>
        </pc:spChg>
        <pc:spChg chg="mod">
          <ac:chgData name="Allison Yu" userId="28e84e86684448ba" providerId="LiveId" clId="{800C90CE-AB67-4CDC-BBCA-349A8C87857C}" dt="2020-01-30T22:52:17.150" v="75" actId="1076"/>
          <ac:spMkLst>
            <pc:docMk/>
            <pc:sldMk cId="3009171691" sldId="256"/>
            <ac:spMk id="11" creationId="{7EDBAA2A-9572-455C-A32F-565A326FF1BF}"/>
          </ac:spMkLst>
        </pc:spChg>
        <pc:spChg chg="mod">
          <ac:chgData name="Allison Yu" userId="28e84e86684448ba" providerId="LiveId" clId="{800C90CE-AB67-4CDC-BBCA-349A8C87857C}" dt="2020-01-30T22:54:11.628" v="84" actId="1038"/>
          <ac:spMkLst>
            <pc:docMk/>
            <pc:sldMk cId="3009171691" sldId="256"/>
            <ac:spMk id="12" creationId="{84704A30-4D8B-4F5D-A820-FE61476D0377}"/>
          </ac:spMkLst>
        </pc:spChg>
        <pc:spChg chg="mod">
          <ac:chgData name="Allison Yu" userId="28e84e86684448ba" providerId="LiveId" clId="{800C90CE-AB67-4CDC-BBCA-349A8C87857C}" dt="2020-01-30T22:40:39.516" v="2" actId="14100"/>
          <ac:spMkLst>
            <pc:docMk/>
            <pc:sldMk cId="3009171691" sldId="256"/>
            <ac:spMk id="13" creationId="{08160088-4AC3-4E99-9D7F-306E924179DC}"/>
          </ac:spMkLst>
        </pc:spChg>
        <pc:spChg chg="mod">
          <ac:chgData name="Allison Yu" userId="28e84e86684448ba" providerId="LiveId" clId="{800C90CE-AB67-4CDC-BBCA-349A8C87857C}" dt="2020-01-30T22:49:58.017" v="67" actId="14100"/>
          <ac:spMkLst>
            <pc:docMk/>
            <pc:sldMk cId="3009171691" sldId="256"/>
            <ac:spMk id="15" creationId="{116D76BC-E44F-42F4-9CC1-EFB51317AC42}"/>
          </ac:spMkLst>
        </pc:spChg>
        <pc:spChg chg="mod">
          <ac:chgData name="Allison Yu" userId="28e84e86684448ba" providerId="LiveId" clId="{800C90CE-AB67-4CDC-BBCA-349A8C87857C}" dt="2020-01-30T22:54:30.349" v="86" actId="1076"/>
          <ac:spMkLst>
            <pc:docMk/>
            <pc:sldMk cId="3009171691" sldId="256"/>
            <ac:spMk id="16" creationId="{DBEB02FB-8E4E-4AC6-9020-71E7675C2AC3}"/>
          </ac:spMkLst>
        </pc:spChg>
        <pc:spChg chg="mod">
          <ac:chgData name="Allison Yu" userId="28e84e86684448ba" providerId="LiveId" clId="{800C90CE-AB67-4CDC-BBCA-349A8C87857C}" dt="2020-01-30T22:49:49.682" v="66" actId="1076"/>
          <ac:spMkLst>
            <pc:docMk/>
            <pc:sldMk cId="3009171691" sldId="256"/>
            <ac:spMk id="18" creationId="{78288A7E-9EB8-459B-B57C-5E09CADDDAC3}"/>
          </ac:spMkLst>
        </pc:spChg>
        <pc:spChg chg="mod">
          <ac:chgData name="Allison Yu" userId="28e84e86684448ba" providerId="LiveId" clId="{800C90CE-AB67-4CDC-BBCA-349A8C87857C}" dt="2020-01-30T22:54:11.628" v="84" actId="1038"/>
          <ac:spMkLst>
            <pc:docMk/>
            <pc:sldMk cId="3009171691" sldId="256"/>
            <ac:spMk id="19" creationId="{9EB37A71-18D6-4117-B8F2-6077253422FA}"/>
          </ac:spMkLst>
        </pc:spChg>
        <pc:spChg chg="mod">
          <ac:chgData name="Allison Yu" userId="28e84e86684448ba" providerId="LiveId" clId="{800C90CE-AB67-4CDC-BBCA-349A8C87857C}" dt="2020-01-30T22:52:49.047" v="80" actId="1076"/>
          <ac:spMkLst>
            <pc:docMk/>
            <pc:sldMk cId="3009171691" sldId="256"/>
            <ac:spMk id="24" creationId="{86634436-5B5D-4D6F-970C-A349C2648406}"/>
          </ac:spMkLst>
        </pc:spChg>
        <pc:spChg chg="mod">
          <ac:chgData name="Allison Yu" userId="28e84e86684448ba" providerId="LiveId" clId="{800C90CE-AB67-4CDC-BBCA-349A8C87857C}" dt="2020-01-30T22:51:02.368" v="71" actId="1076"/>
          <ac:spMkLst>
            <pc:docMk/>
            <pc:sldMk cId="3009171691" sldId="256"/>
            <ac:spMk id="26" creationId="{DB42C409-0471-41D8-BF46-F0CBFA2255BD}"/>
          </ac:spMkLst>
        </pc:spChg>
        <pc:spChg chg="mod">
          <ac:chgData name="Allison Yu" userId="28e84e86684448ba" providerId="LiveId" clId="{800C90CE-AB67-4CDC-BBCA-349A8C87857C}" dt="2020-01-30T22:49:49.682" v="66" actId="1076"/>
          <ac:spMkLst>
            <pc:docMk/>
            <pc:sldMk cId="3009171691" sldId="256"/>
            <ac:spMk id="27" creationId="{109AFA83-CA09-4D8B-BA30-EB3E7599194B}"/>
          </ac:spMkLst>
        </pc:spChg>
        <pc:spChg chg="mod">
          <ac:chgData name="Allison Yu" userId="28e84e86684448ba" providerId="LiveId" clId="{800C90CE-AB67-4CDC-BBCA-349A8C87857C}" dt="2020-01-30T22:46:42.701" v="35" actId="1076"/>
          <ac:spMkLst>
            <pc:docMk/>
            <pc:sldMk cId="3009171691" sldId="256"/>
            <ac:spMk id="28" creationId="{E8A0220B-47A4-4EB7-9A8D-22146ADFAEF8}"/>
          </ac:spMkLst>
        </pc:spChg>
        <pc:spChg chg="mod">
          <ac:chgData name="Allison Yu" userId="28e84e86684448ba" providerId="LiveId" clId="{800C90CE-AB67-4CDC-BBCA-349A8C87857C}" dt="2020-01-30T22:49:49.682" v="66" actId="1076"/>
          <ac:spMkLst>
            <pc:docMk/>
            <pc:sldMk cId="3009171691" sldId="256"/>
            <ac:spMk id="29" creationId="{232D1936-E0DB-4CF0-A6E3-536E63790DCD}"/>
          </ac:spMkLst>
        </pc:spChg>
        <pc:spChg chg="mod">
          <ac:chgData name="Allison Yu" userId="28e84e86684448ba" providerId="LiveId" clId="{800C90CE-AB67-4CDC-BBCA-349A8C87857C}" dt="2020-01-30T22:54:30.349" v="86" actId="1076"/>
          <ac:spMkLst>
            <pc:docMk/>
            <pc:sldMk cId="3009171691" sldId="256"/>
            <ac:spMk id="30" creationId="{F9A592B9-0F22-468A-BD07-F141BA7CD607}"/>
          </ac:spMkLst>
        </pc:spChg>
        <pc:spChg chg="mod">
          <ac:chgData name="Allison Yu" userId="28e84e86684448ba" providerId="LiveId" clId="{800C90CE-AB67-4CDC-BBCA-349A8C87857C}" dt="2020-01-30T22:49:49.682" v="66" actId="1076"/>
          <ac:spMkLst>
            <pc:docMk/>
            <pc:sldMk cId="3009171691" sldId="256"/>
            <ac:spMk id="31" creationId="{AD875253-5E54-491B-9D23-7CBEF6562954}"/>
          </ac:spMkLst>
        </pc:spChg>
        <pc:spChg chg="mod">
          <ac:chgData name="Allison Yu" userId="28e84e86684448ba" providerId="LiveId" clId="{800C90CE-AB67-4CDC-BBCA-349A8C87857C}" dt="2020-01-30T22:54:11.628" v="84" actId="1038"/>
          <ac:spMkLst>
            <pc:docMk/>
            <pc:sldMk cId="3009171691" sldId="256"/>
            <ac:spMk id="36" creationId="{7E47F18E-DB6F-4463-A9C6-BA4EF6F0AB78}"/>
          </ac:spMkLst>
        </pc:spChg>
        <pc:spChg chg="mod">
          <ac:chgData name="Allison Yu" userId="28e84e86684448ba" providerId="LiveId" clId="{800C90CE-AB67-4CDC-BBCA-349A8C87857C}" dt="2020-01-30T22:54:11.628" v="84" actId="1038"/>
          <ac:spMkLst>
            <pc:docMk/>
            <pc:sldMk cId="3009171691" sldId="256"/>
            <ac:spMk id="37" creationId="{816F6D24-9579-47C0-98B5-9F5348D3F016}"/>
          </ac:spMkLst>
        </pc:spChg>
        <pc:spChg chg="mod">
          <ac:chgData name="Allison Yu" userId="28e84e86684448ba" providerId="LiveId" clId="{800C90CE-AB67-4CDC-BBCA-349A8C87857C}" dt="2020-01-30T22:54:41.026" v="87" actId="1076"/>
          <ac:spMkLst>
            <pc:docMk/>
            <pc:sldMk cId="3009171691" sldId="256"/>
            <ac:spMk id="38" creationId="{0850A6B7-5A19-43D1-A2A7-CB2DD674A27C}"/>
          </ac:spMkLst>
        </pc:spChg>
        <pc:spChg chg="mod">
          <ac:chgData name="Allison Yu" userId="28e84e86684448ba" providerId="LiveId" clId="{800C90CE-AB67-4CDC-BBCA-349A8C87857C}" dt="2020-01-30T22:50:49.748" v="70" actId="1076"/>
          <ac:spMkLst>
            <pc:docMk/>
            <pc:sldMk cId="3009171691" sldId="256"/>
            <ac:spMk id="39" creationId="{72624B8F-0FC0-43A5-B4DD-AF49A892FFCC}"/>
          </ac:spMkLst>
        </pc:spChg>
        <pc:spChg chg="mod">
          <ac:chgData name="Allison Yu" userId="28e84e86684448ba" providerId="LiveId" clId="{800C90CE-AB67-4CDC-BBCA-349A8C87857C}" dt="2020-01-30T22:48:58.602" v="60" actId="14100"/>
          <ac:spMkLst>
            <pc:docMk/>
            <pc:sldMk cId="3009171691" sldId="256"/>
            <ac:spMk id="40" creationId="{10E0DEB9-BFE4-4D45-9575-D9A9AE1C94EF}"/>
          </ac:spMkLst>
        </pc:spChg>
        <pc:graphicFrameChg chg="mod modGraphic">
          <ac:chgData name="Allison Yu" userId="28e84e86684448ba" providerId="LiveId" clId="{800C90CE-AB67-4CDC-BBCA-349A8C87857C}" dt="2020-01-30T22:52:44.948" v="79" actId="14100"/>
          <ac:graphicFrameMkLst>
            <pc:docMk/>
            <pc:sldMk cId="3009171691" sldId="256"/>
            <ac:graphicFrameMk id="17" creationId="{FADEC6BC-26E4-4AA5-940F-5005F2D3BE6C}"/>
          </ac:graphicFrameMkLst>
        </pc:graphicFrameChg>
        <pc:picChg chg="mod">
          <ac:chgData name="Allison Yu" userId="28e84e86684448ba" providerId="LiveId" clId="{800C90CE-AB67-4CDC-BBCA-349A8C87857C}" dt="2020-01-30T22:52:36.273" v="78" actId="14100"/>
          <ac:picMkLst>
            <pc:docMk/>
            <pc:sldMk cId="3009171691" sldId="256"/>
            <ac:picMk id="4" creationId="{8AA77E8B-650B-4127-B239-36E903423FD2}"/>
          </ac:picMkLst>
        </pc:picChg>
        <pc:picChg chg="mod">
          <ac:chgData name="Allison Yu" userId="28e84e86684448ba" providerId="LiveId" clId="{800C90CE-AB67-4CDC-BBCA-349A8C87857C}" dt="2020-01-30T22:41:08.981" v="5" actId="1076"/>
          <ac:picMkLst>
            <pc:docMk/>
            <pc:sldMk cId="3009171691" sldId="256"/>
            <ac:picMk id="5" creationId="{2F2FF2BD-1469-49EE-9080-0F1A6E6025BC}"/>
          </ac:picMkLst>
        </pc:picChg>
        <pc:picChg chg="mod">
          <ac:chgData name="Allison Yu" userId="28e84e86684448ba" providerId="LiveId" clId="{800C90CE-AB67-4CDC-BBCA-349A8C87857C}" dt="2020-01-30T22:52:24.456" v="76" actId="1076"/>
          <ac:picMkLst>
            <pc:docMk/>
            <pc:sldMk cId="3009171691" sldId="256"/>
            <ac:picMk id="6" creationId="{D25CB2F5-0DDA-4C94-BDD0-04E3380D6576}"/>
          </ac:picMkLst>
        </pc:picChg>
        <pc:picChg chg="mod">
          <ac:chgData name="Allison Yu" userId="28e84e86684448ba" providerId="LiveId" clId="{800C90CE-AB67-4CDC-BBCA-349A8C87857C}" dt="2020-01-30T22:40:54.027" v="4" actId="1076"/>
          <ac:picMkLst>
            <pc:docMk/>
            <pc:sldMk cId="3009171691" sldId="256"/>
            <ac:picMk id="1026" creationId="{90238D52-2F23-47F9-91EC-B4A8DBD021F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603EBA-0E68-4394-B58A-AFF9E7762A4B}" type="datetimeFigureOut">
              <a:rPr lang="en-US" smtClean="0"/>
              <a:t>1/30/2020</a:t>
            </a:fld>
            <a:endParaRPr lang="en-US"/>
          </a:p>
        </p:txBody>
      </p:sp>
      <p:sp>
        <p:nvSpPr>
          <p:cNvPr id="4" name="Slide Image Placeholder 3"/>
          <p:cNvSpPr>
            <a:spLocks noGrp="1" noRot="1" noChangeAspect="1"/>
          </p:cNvSpPr>
          <p:nvPr>
            <p:ph type="sldImg" idx="2"/>
          </p:nvPr>
        </p:nvSpPr>
        <p:spPr>
          <a:xfrm>
            <a:off x="857250" y="1143000"/>
            <a:ext cx="51435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6963CC-84EB-4EA8-85C9-CDD09F246AD0}" type="slidenum">
              <a:rPr lang="en-US" smtClean="0"/>
              <a:t>‹#›</a:t>
            </a:fld>
            <a:endParaRPr lang="en-US"/>
          </a:p>
        </p:txBody>
      </p:sp>
    </p:spTree>
    <p:extLst>
      <p:ext uri="{BB962C8B-B14F-4D97-AF65-F5344CB8AC3E}">
        <p14:creationId xmlns:p14="http://schemas.microsoft.com/office/powerpoint/2010/main" val="3081227860"/>
      </p:ext>
    </p:extLst>
  </p:cSld>
  <p:clrMap bg1="lt1" tx1="dk1" bg2="lt2" tx2="dk2" accent1="accent1" accent2="accent2" accent3="accent3" accent4="accent4" accent5="accent5" accent6="accent6" hlink="hlink" folHlink="folHlink"/>
  <p:notesStyle>
    <a:lvl1pPr marL="0" algn="l" defTabSz="2106778" rtl="0" eaLnBrk="1" latinLnBrk="0" hangingPunct="1">
      <a:defRPr sz="2765" kern="1200">
        <a:solidFill>
          <a:schemeClr val="tx1"/>
        </a:solidFill>
        <a:latin typeface="+mn-lt"/>
        <a:ea typeface="+mn-ea"/>
        <a:cs typeface="+mn-cs"/>
      </a:defRPr>
    </a:lvl1pPr>
    <a:lvl2pPr marL="1053389" algn="l" defTabSz="2106778" rtl="0" eaLnBrk="1" latinLnBrk="0" hangingPunct="1">
      <a:defRPr sz="2765" kern="1200">
        <a:solidFill>
          <a:schemeClr val="tx1"/>
        </a:solidFill>
        <a:latin typeface="+mn-lt"/>
        <a:ea typeface="+mn-ea"/>
        <a:cs typeface="+mn-cs"/>
      </a:defRPr>
    </a:lvl2pPr>
    <a:lvl3pPr marL="2106778" algn="l" defTabSz="2106778" rtl="0" eaLnBrk="1" latinLnBrk="0" hangingPunct="1">
      <a:defRPr sz="2765" kern="1200">
        <a:solidFill>
          <a:schemeClr val="tx1"/>
        </a:solidFill>
        <a:latin typeface="+mn-lt"/>
        <a:ea typeface="+mn-ea"/>
        <a:cs typeface="+mn-cs"/>
      </a:defRPr>
    </a:lvl3pPr>
    <a:lvl4pPr marL="3160166" algn="l" defTabSz="2106778" rtl="0" eaLnBrk="1" latinLnBrk="0" hangingPunct="1">
      <a:defRPr sz="2765" kern="1200">
        <a:solidFill>
          <a:schemeClr val="tx1"/>
        </a:solidFill>
        <a:latin typeface="+mn-lt"/>
        <a:ea typeface="+mn-ea"/>
        <a:cs typeface="+mn-cs"/>
      </a:defRPr>
    </a:lvl4pPr>
    <a:lvl5pPr marL="4213555" algn="l" defTabSz="2106778" rtl="0" eaLnBrk="1" latinLnBrk="0" hangingPunct="1">
      <a:defRPr sz="2765" kern="1200">
        <a:solidFill>
          <a:schemeClr val="tx1"/>
        </a:solidFill>
        <a:latin typeface="+mn-lt"/>
        <a:ea typeface="+mn-ea"/>
        <a:cs typeface="+mn-cs"/>
      </a:defRPr>
    </a:lvl5pPr>
    <a:lvl6pPr marL="5266944" algn="l" defTabSz="2106778" rtl="0" eaLnBrk="1" latinLnBrk="0" hangingPunct="1">
      <a:defRPr sz="2765" kern="1200">
        <a:solidFill>
          <a:schemeClr val="tx1"/>
        </a:solidFill>
        <a:latin typeface="+mn-lt"/>
        <a:ea typeface="+mn-ea"/>
        <a:cs typeface="+mn-cs"/>
      </a:defRPr>
    </a:lvl6pPr>
    <a:lvl7pPr marL="6320333" algn="l" defTabSz="2106778" rtl="0" eaLnBrk="1" latinLnBrk="0" hangingPunct="1">
      <a:defRPr sz="2765" kern="1200">
        <a:solidFill>
          <a:schemeClr val="tx1"/>
        </a:solidFill>
        <a:latin typeface="+mn-lt"/>
        <a:ea typeface="+mn-ea"/>
        <a:cs typeface="+mn-cs"/>
      </a:defRPr>
    </a:lvl7pPr>
    <a:lvl8pPr marL="7373722" algn="l" defTabSz="2106778" rtl="0" eaLnBrk="1" latinLnBrk="0" hangingPunct="1">
      <a:defRPr sz="2765" kern="1200">
        <a:solidFill>
          <a:schemeClr val="tx1"/>
        </a:solidFill>
        <a:latin typeface="+mn-lt"/>
        <a:ea typeface="+mn-ea"/>
        <a:cs typeface="+mn-cs"/>
      </a:defRPr>
    </a:lvl8pPr>
    <a:lvl9pPr marL="8427110" algn="l" defTabSz="2106778" rtl="0" eaLnBrk="1" latinLnBrk="0" hangingPunct="1">
      <a:defRPr sz="276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57250" y="1143000"/>
            <a:ext cx="51435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dirty="0"/>
              <a:t>In the Personalized Research for Monitoring Pain Treatment (PREEMPT) study, 108 participants were randomized to n-of-1 single patient multi-crossover trials and 107 participants received usual care</a:t>
            </a:r>
          </a:p>
          <a:p>
            <a:pPr marL="171450" indent="-171450">
              <a:buFont typeface="Arial" panose="020B0604020202020204" pitchFamily="34" charset="0"/>
              <a:buChar char="•"/>
            </a:pPr>
            <a:r>
              <a:rPr lang="en-US" sz="1200" dirty="0"/>
              <a:t>Participants who had MSK pain for at least 6 weeks and had a smartphone/tablet with data were recruited from the UC Davis affiliated clinics, Veterans Affairs Northern California Health Care System, and David Grant Medical Center at Travis Air Force Base</a:t>
            </a:r>
          </a:p>
          <a:p>
            <a:pPr marL="171450" indent="-171450">
              <a:buFont typeface="Arial" panose="020B0604020202020204" pitchFamily="34" charset="0"/>
              <a:buChar char="•"/>
            </a:pPr>
            <a:r>
              <a:rPr lang="en-US" sz="1200" dirty="0"/>
              <a:t>215 patients completed Patient-Reported Outcomes Measurement Information System (PROMIS) scale assessments at baseline, 3, 6, and 12 months. </a:t>
            </a:r>
          </a:p>
          <a:p>
            <a:pPr marL="171450" indent="-171450">
              <a:buFont typeface="Arial" panose="020B0604020202020204" pitchFamily="34" charset="0"/>
              <a:buChar char="•"/>
            </a:pPr>
            <a:r>
              <a:rPr lang="en-US" sz="1200" dirty="0"/>
              <a:t>PROMIS scales included pain intensity, pain-related interference, physical and mental global health, analgesic adherence, patient trust in clinician, and satisfaction with pain care</a:t>
            </a:r>
          </a:p>
          <a:p>
            <a:pPr marL="171450" indent="-171450">
              <a:buFont typeface="Arial" panose="020B0604020202020204" pitchFamily="34" charset="0"/>
              <a:buChar char="•"/>
            </a:pPr>
            <a:r>
              <a:rPr lang="en-US" sz="1200" dirty="0"/>
              <a:t>Individual patient pain intensity and interference ratings were identified over time, then grouped into most similar and probably latent classes trajectories in STATA 15 software</a:t>
            </a:r>
          </a:p>
          <a:p>
            <a:pPr marL="171450" indent="-171450">
              <a:buFont typeface="Arial" panose="020B0604020202020204" pitchFamily="34" charset="0"/>
              <a:buChar char="•"/>
            </a:pPr>
            <a:endParaRPr lang="en-US" sz="1200" dirty="0"/>
          </a:p>
          <a:p>
            <a:endParaRPr lang="en-US" dirty="0"/>
          </a:p>
        </p:txBody>
      </p:sp>
      <p:sp>
        <p:nvSpPr>
          <p:cNvPr id="4" name="Slide Number Placeholder 3"/>
          <p:cNvSpPr>
            <a:spLocks noGrp="1"/>
          </p:cNvSpPr>
          <p:nvPr>
            <p:ph type="sldNum" sz="quarter" idx="5"/>
          </p:nvPr>
        </p:nvSpPr>
        <p:spPr/>
        <p:txBody>
          <a:bodyPr/>
          <a:lstStyle/>
          <a:p>
            <a:fld id="{716963CC-84EB-4EA8-85C9-CDD09F246AD0}" type="slidenum">
              <a:rPr lang="en-US" smtClean="0"/>
              <a:t>1</a:t>
            </a:fld>
            <a:endParaRPr lang="en-US"/>
          </a:p>
        </p:txBody>
      </p:sp>
    </p:spTree>
    <p:extLst>
      <p:ext uri="{BB962C8B-B14F-4D97-AF65-F5344CB8AC3E}">
        <p14:creationId xmlns:p14="http://schemas.microsoft.com/office/powerpoint/2010/main" val="446491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29000" y="2693671"/>
            <a:ext cx="20574000" cy="5730240"/>
          </a:xfrm>
        </p:spPr>
        <p:txBody>
          <a:bodyPr anchor="b"/>
          <a:lstStyle>
            <a:lvl1pPr algn="ctr">
              <a:defRPr sz="13500"/>
            </a:lvl1pPr>
          </a:lstStyle>
          <a:p>
            <a:r>
              <a:rPr lang="en-US"/>
              <a:t>Click to edit Master title style</a:t>
            </a:r>
            <a:endParaRPr lang="en-US" dirty="0"/>
          </a:p>
        </p:txBody>
      </p:sp>
      <p:sp>
        <p:nvSpPr>
          <p:cNvPr id="3" name="Subtitle 2"/>
          <p:cNvSpPr>
            <a:spLocks noGrp="1"/>
          </p:cNvSpPr>
          <p:nvPr>
            <p:ph type="subTitle" idx="1"/>
          </p:nvPr>
        </p:nvSpPr>
        <p:spPr>
          <a:xfrm>
            <a:off x="3429000" y="8644891"/>
            <a:ext cx="20574000" cy="3973829"/>
          </a:xfrm>
        </p:spPr>
        <p:txBody>
          <a:bodyPr/>
          <a:lstStyle>
            <a:lvl1pPr marL="0" indent="0" algn="ctr">
              <a:buNone/>
              <a:defRPr sz="5400"/>
            </a:lvl1pPr>
            <a:lvl2pPr marL="1028700" indent="0" algn="ctr">
              <a:buNone/>
              <a:defRPr sz="4500"/>
            </a:lvl2pPr>
            <a:lvl3pPr marL="2057400" indent="0" algn="ctr">
              <a:buNone/>
              <a:defRPr sz="4050"/>
            </a:lvl3pPr>
            <a:lvl4pPr marL="3086100" indent="0" algn="ctr">
              <a:buNone/>
              <a:defRPr sz="3600"/>
            </a:lvl4pPr>
            <a:lvl5pPr marL="4114800" indent="0" algn="ctr">
              <a:buNone/>
              <a:defRPr sz="3600"/>
            </a:lvl5pPr>
            <a:lvl6pPr marL="5143500" indent="0" algn="ctr">
              <a:buNone/>
              <a:defRPr sz="3600"/>
            </a:lvl6pPr>
            <a:lvl7pPr marL="6172200" indent="0" algn="ctr">
              <a:buNone/>
              <a:defRPr sz="3600"/>
            </a:lvl7pPr>
            <a:lvl8pPr marL="7200900" indent="0" algn="ctr">
              <a:buNone/>
              <a:defRPr sz="3600"/>
            </a:lvl8pPr>
            <a:lvl9pPr marL="8229600" indent="0" algn="ctr">
              <a:buNone/>
              <a:defRPr sz="3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8E1F480-582F-4E70-979F-6CAD42E39DCE}" type="datetimeFigureOut">
              <a:rPr lang="en-US" smtClean="0"/>
              <a:t>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584DD-1D41-4E78-B1BA-6B3497C387C2}" type="slidenum">
              <a:rPr lang="en-US" smtClean="0"/>
              <a:t>‹#›</a:t>
            </a:fld>
            <a:endParaRPr lang="en-US"/>
          </a:p>
        </p:txBody>
      </p:sp>
    </p:spTree>
    <p:extLst>
      <p:ext uri="{BB962C8B-B14F-4D97-AF65-F5344CB8AC3E}">
        <p14:creationId xmlns:p14="http://schemas.microsoft.com/office/powerpoint/2010/main" val="2012133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E1F480-582F-4E70-979F-6CAD42E39DCE}" type="datetimeFigureOut">
              <a:rPr lang="en-US" smtClean="0"/>
              <a:t>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584DD-1D41-4E78-B1BA-6B3497C387C2}" type="slidenum">
              <a:rPr lang="en-US" smtClean="0"/>
              <a:t>‹#›</a:t>
            </a:fld>
            <a:endParaRPr lang="en-US"/>
          </a:p>
        </p:txBody>
      </p:sp>
    </p:spTree>
    <p:extLst>
      <p:ext uri="{BB962C8B-B14F-4D97-AF65-F5344CB8AC3E}">
        <p14:creationId xmlns:p14="http://schemas.microsoft.com/office/powerpoint/2010/main" val="1424867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631025" y="876300"/>
            <a:ext cx="5915025" cy="1394841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885950" y="876300"/>
            <a:ext cx="17402175" cy="1394841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E1F480-582F-4E70-979F-6CAD42E39DCE}" type="datetimeFigureOut">
              <a:rPr lang="en-US" smtClean="0"/>
              <a:t>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584DD-1D41-4E78-B1BA-6B3497C387C2}" type="slidenum">
              <a:rPr lang="en-US" smtClean="0"/>
              <a:t>‹#›</a:t>
            </a:fld>
            <a:endParaRPr lang="en-US"/>
          </a:p>
        </p:txBody>
      </p:sp>
    </p:spTree>
    <p:extLst>
      <p:ext uri="{BB962C8B-B14F-4D97-AF65-F5344CB8AC3E}">
        <p14:creationId xmlns:p14="http://schemas.microsoft.com/office/powerpoint/2010/main" val="3743529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E1F480-582F-4E70-979F-6CAD42E39DCE}" type="datetimeFigureOut">
              <a:rPr lang="en-US" smtClean="0"/>
              <a:t>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584DD-1D41-4E78-B1BA-6B3497C387C2}" type="slidenum">
              <a:rPr lang="en-US" smtClean="0"/>
              <a:t>‹#›</a:t>
            </a:fld>
            <a:endParaRPr lang="en-US"/>
          </a:p>
        </p:txBody>
      </p:sp>
    </p:spTree>
    <p:extLst>
      <p:ext uri="{BB962C8B-B14F-4D97-AF65-F5344CB8AC3E}">
        <p14:creationId xmlns:p14="http://schemas.microsoft.com/office/powerpoint/2010/main" val="4040803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871663" y="4103372"/>
            <a:ext cx="23660100" cy="6846569"/>
          </a:xfrm>
        </p:spPr>
        <p:txBody>
          <a:bodyPr anchor="b"/>
          <a:lstStyle>
            <a:lvl1pPr>
              <a:defRPr sz="13500"/>
            </a:lvl1pPr>
          </a:lstStyle>
          <a:p>
            <a:r>
              <a:rPr lang="en-US"/>
              <a:t>Click to edit Master title style</a:t>
            </a:r>
            <a:endParaRPr lang="en-US" dirty="0"/>
          </a:p>
        </p:txBody>
      </p:sp>
      <p:sp>
        <p:nvSpPr>
          <p:cNvPr id="3" name="Text Placeholder 2"/>
          <p:cNvSpPr>
            <a:spLocks noGrp="1"/>
          </p:cNvSpPr>
          <p:nvPr>
            <p:ph type="body" idx="1"/>
          </p:nvPr>
        </p:nvSpPr>
        <p:spPr>
          <a:xfrm>
            <a:off x="1871663" y="11014712"/>
            <a:ext cx="23660100" cy="3600449"/>
          </a:xfrm>
        </p:spPr>
        <p:txBody>
          <a:bodyPr/>
          <a:lstStyle>
            <a:lvl1pPr marL="0" indent="0">
              <a:buNone/>
              <a:defRPr sz="5400">
                <a:solidFill>
                  <a:schemeClr val="tx1">
                    <a:tint val="75000"/>
                  </a:schemeClr>
                </a:solidFill>
              </a:defRPr>
            </a:lvl1pPr>
            <a:lvl2pPr marL="1028700" indent="0">
              <a:buNone/>
              <a:defRPr sz="4500">
                <a:solidFill>
                  <a:schemeClr val="tx1">
                    <a:tint val="75000"/>
                  </a:schemeClr>
                </a:solidFill>
              </a:defRPr>
            </a:lvl2pPr>
            <a:lvl3pPr marL="2057400" indent="0">
              <a:buNone/>
              <a:defRPr sz="4050">
                <a:solidFill>
                  <a:schemeClr val="tx1">
                    <a:tint val="75000"/>
                  </a:schemeClr>
                </a:solidFill>
              </a:defRPr>
            </a:lvl3pPr>
            <a:lvl4pPr marL="3086100" indent="0">
              <a:buNone/>
              <a:defRPr sz="3600">
                <a:solidFill>
                  <a:schemeClr val="tx1">
                    <a:tint val="75000"/>
                  </a:schemeClr>
                </a:solidFill>
              </a:defRPr>
            </a:lvl4pPr>
            <a:lvl5pPr marL="4114800" indent="0">
              <a:buNone/>
              <a:defRPr sz="3600">
                <a:solidFill>
                  <a:schemeClr val="tx1">
                    <a:tint val="75000"/>
                  </a:schemeClr>
                </a:solidFill>
              </a:defRPr>
            </a:lvl5pPr>
            <a:lvl6pPr marL="5143500" indent="0">
              <a:buNone/>
              <a:defRPr sz="3600">
                <a:solidFill>
                  <a:schemeClr val="tx1">
                    <a:tint val="75000"/>
                  </a:schemeClr>
                </a:solidFill>
              </a:defRPr>
            </a:lvl6pPr>
            <a:lvl7pPr marL="6172200" indent="0">
              <a:buNone/>
              <a:defRPr sz="3600">
                <a:solidFill>
                  <a:schemeClr val="tx1">
                    <a:tint val="75000"/>
                  </a:schemeClr>
                </a:solidFill>
              </a:defRPr>
            </a:lvl7pPr>
            <a:lvl8pPr marL="7200900" indent="0">
              <a:buNone/>
              <a:defRPr sz="3600">
                <a:solidFill>
                  <a:schemeClr val="tx1">
                    <a:tint val="75000"/>
                  </a:schemeClr>
                </a:solidFill>
              </a:defRPr>
            </a:lvl8pPr>
            <a:lvl9pPr marL="8229600" indent="0">
              <a:buNone/>
              <a:defRPr sz="3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E1F480-582F-4E70-979F-6CAD42E39DCE}" type="datetimeFigureOut">
              <a:rPr lang="en-US" smtClean="0"/>
              <a:t>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584DD-1D41-4E78-B1BA-6B3497C387C2}" type="slidenum">
              <a:rPr lang="en-US" smtClean="0"/>
              <a:t>‹#›</a:t>
            </a:fld>
            <a:endParaRPr lang="en-US"/>
          </a:p>
        </p:txBody>
      </p:sp>
    </p:spTree>
    <p:extLst>
      <p:ext uri="{BB962C8B-B14F-4D97-AF65-F5344CB8AC3E}">
        <p14:creationId xmlns:p14="http://schemas.microsoft.com/office/powerpoint/2010/main" val="146322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885950" y="4381500"/>
            <a:ext cx="11658600" cy="104432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3887450" y="4381500"/>
            <a:ext cx="11658600" cy="104432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E1F480-582F-4E70-979F-6CAD42E39DCE}" type="datetimeFigureOut">
              <a:rPr lang="en-US" smtClean="0"/>
              <a:t>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1584DD-1D41-4E78-B1BA-6B3497C387C2}" type="slidenum">
              <a:rPr lang="en-US" smtClean="0"/>
              <a:t>‹#›</a:t>
            </a:fld>
            <a:endParaRPr lang="en-US"/>
          </a:p>
        </p:txBody>
      </p:sp>
    </p:spTree>
    <p:extLst>
      <p:ext uri="{BB962C8B-B14F-4D97-AF65-F5344CB8AC3E}">
        <p14:creationId xmlns:p14="http://schemas.microsoft.com/office/powerpoint/2010/main" val="2751419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89523" y="876301"/>
            <a:ext cx="23660100" cy="318135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889524" y="4034791"/>
            <a:ext cx="11605021" cy="1977389"/>
          </a:xfrm>
        </p:spPr>
        <p:txBody>
          <a:bodyPr anchor="b"/>
          <a:lstStyle>
            <a:lvl1pPr marL="0" indent="0">
              <a:buNone/>
              <a:defRPr sz="5400" b="1"/>
            </a:lvl1pPr>
            <a:lvl2pPr marL="1028700" indent="0">
              <a:buNone/>
              <a:defRPr sz="4500" b="1"/>
            </a:lvl2pPr>
            <a:lvl3pPr marL="2057400" indent="0">
              <a:buNone/>
              <a:defRPr sz="4050" b="1"/>
            </a:lvl3pPr>
            <a:lvl4pPr marL="3086100" indent="0">
              <a:buNone/>
              <a:defRPr sz="3600" b="1"/>
            </a:lvl4pPr>
            <a:lvl5pPr marL="4114800" indent="0">
              <a:buNone/>
              <a:defRPr sz="3600" b="1"/>
            </a:lvl5pPr>
            <a:lvl6pPr marL="5143500" indent="0">
              <a:buNone/>
              <a:defRPr sz="3600" b="1"/>
            </a:lvl6pPr>
            <a:lvl7pPr marL="6172200" indent="0">
              <a:buNone/>
              <a:defRPr sz="3600" b="1"/>
            </a:lvl7pPr>
            <a:lvl8pPr marL="7200900" indent="0">
              <a:buNone/>
              <a:defRPr sz="3600" b="1"/>
            </a:lvl8pPr>
            <a:lvl9pPr marL="8229600" indent="0">
              <a:buNone/>
              <a:defRPr sz="3600" b="1"/>
            </a:lvl9pPr>
          </a:lstStyle>
          <a:p>
            <a:pPr lvl="0"/>
            <a:r>
              <a:rPr lang="en-US"/>
              <a:t>Click to edit Master text styles</a:t>
            </a:r>
          </a:p>
        </p:txBody>
      </p:sp>
      <p:sp>
        <p:nvSpPr>
          <p:cNvPr id="4" name="Content Placeholder 3"/>
          <p:cNvSpPr>
            <a:spLocks noGrp="1"/>
          </p:cNvSpPr>
          <p:nvPr>
            <p:ph sz="half" idx="2"/>
          </p:nvPr>
        </p:nvSpPr>
        <p:spPr>
          <a:xfrm>
            <a:off x="1889524" y="6012180"/>
            <a:ext cx="11605021" cy="88430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3887450" y="4034791"/>
            <a:ext cx="11662173" cy="1977389"/>
          </a:xfrm>
        </p:spPr>
        <p:txBody>
          <a:bodyPr anchor="b"/>
          <a:lstStyle>
            <a:lvl1pPr marL="0" indent="0">
              <a:buNone/>
              <a:defRPr sz="5400" b="1"/>
            </a:lvl1pPr>
            <a:lvl2pPr marL="1028700" indent="0">
              <a:buNone/>
              <a:defRPr sz="4500" b="1"/>
            </a:lvl2pPr>
            <a:lvl3pPr marL="2057400" indent="0">
              <a:buNone/>
              <a:defRPr sz="4050" b="1"/>
            </a:lvl3pPr>
            <a:lvl4pPr marL="3086100" indent="0">
              <a:buNone/>
              <a:defRPr sz="3600" b="1"/>
            </a:lvl4pPr>
            <a:lvl5pPr marL="4114800" indent="0">
              <a:buNone/>
              <a:defRPr sz="3600" b="1"/>
            </a:lvl5pPr>
            <a:lvl6pPr marL="5143500" indent="0">
              <a:buNone/>
              <a:defRPr sz="3600" b="1"/>
            </a:lvl6pPr>
            <a:lvl7pPr marL="6172200" indent="0">
              <a:buNone/>
              <a:defRPr sz="3600" b="1"/>
            </a:lvl7pPr>
            <a:lvl8pPr marL="7200900" indent="0">
              <a:buNone/>
              <a:defRPr sz="3600" b="1"/>
            </a:lvl8pPr>
            <a:lvl9pPr marL="8229600" indent="0">
              <a:buNone/>
              <a:defRPr sz="3600" b="1"/>
            </a:lvl9pPr>
          </a:lstStyle>
          <a:p>
            <a:pPr lvl="0"/>
            <a:r>
              <a:rPr lang="en-US"/>
              <a:t>Click to edit Master text styles</a:t>
            </a:r>
          </a:p>
        </p:txBody>
      </p:sp>
      <p:sp>
        <p:nvSpPr>
          <p:cNvPr id="6" name="Content Placeholder 5"/>
          <p:cNvSpPr>
            <a:spLocks noGrp="1"/>
          </p:cNvSpPr>
          <p:nvPr>
            <p:ph sz="quarter" idx="4"/>
          </p:nvPr>
        </p:nvSpPr>
        <p:spPr>
          <a:xfrm>
            <a:off x="13887450" y="6012180"/>
            <a:ext cx="11662173" cy="88430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E1F480-582F-4E70-979F-6CAD42E39DCE}" type="datetimeFigureOut">
              <a:rPr lang="en-US" smtClean="0"/>
              <a:t>1/30/2020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1584DD-1D41-4E78-B1BA-6B3497C387C2}" type="slidenum">
              <a:rPr lang="en-US" smtClean="0"/>
              <a:t>‹#›</a:t>
            </a:fld>
            <a:endParaRPr lang="en-US"/>
          </a:p>
        </p:txBody>
      </p:sp>
    </p:spTree>
    <p:extLst>
      <p:ext uri="{BB962C8B-B14F-4D97-AF65-F5344CB8AC3E}">
        <p14:creationId xmlns:p14="http://schemas.microsoft.com/office/powerpoint/2010/main" val="3411282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E1F480-582F-4E70-979F-6CAD42E39DCE}" type="datetimeFigureOut">
              <a:rPr lang="en-US" smtClean="0"/>
              <a:t>1/30/2020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1584DD-1D41-4E78-B1BA-6B3497C387C2}" type="slidenum">
              <a:rPr lang="en-US" smtClean="0"/>
              <a:t>‹#›</a:t>
            </a:fld>
            <a:endParaRPr lang="en-US"/>
          </a:p>
        </p:txBody>
      </p:sp>
    </p:spTree>
    <p:extLst>
      <p:ext uri="{BB962C8B-B14F-4D97-AF65-F5344CB8AC3E}">
        <p14:creationId xmlns:p14="http://schemas.microsoft.com/office/powerpoint/2010/main" val="3101141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E1F480-582F-4E70-979F-6CAD42E39DCE}" type="datetimeFigureOut">
              <a:rPr lang="en-US" smtClean="0"/>
              <a:t>1/30/2020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1584DD-1D41-4E78-B1BA-6B3497C387C2}" type="slidenum">
              <a:rPr lang="en-US" smtClean="0"/>
              <a:t>‹#›</a:t>
            </a:fld>
            <a:endParaRPr lang="en-US"/>
          </a:p>
        </p:txBody>
      </p:sp>
    </p:spTree>
    <p:extLst>
      <p:ext uri="{BB962C8B-B14F-4D97-AF65-F5344CB8AC3E}">
        <p14:creationId xmlns:p14="http://schemas.microsoft.com/office/powerpoint/2010/main" val="2192912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9524" y="1097280"/>
            <a:ext cx="8847533" cy="3840480"/>
          </a:xfrm>
        </p:spPr>
        <p:txBody>
          <a:bodyPr anchor="b"/>
          <a:lstStyle>
            <a:lvl1pPr>
              <a:defRPr sz="7200"/>
            </a:lvl1pPr>
          </a:lstStyle>
          <a:p>
            <a:r>
              <a:rPr lang="en-US"/>
              <a:t>Click to edit Master title style</a:t>
            </a:r>
            <a:endParaRPr lang="en-US" dirty="0"/>
          </a:p>
        </p:txBody>
      </p:sp>
      <p:sp>
        <p:nvSpPr>
          <p:cNvPr id="3" name="Content Placeholder 2"/>
          <p:cNvSpPr>
            <a:spLocks noGrp="1"/>
          </p:cNvSpPr>
          <p:nvPr>
            <p:ph idx="1"/>
          </p:nvPr>
        </p:nvSpPr>
        <p:spPr>
          <a:xfrm>
            <a:off x="11662173" y="2369821"/>
            <a:ext cx="13887450" cy="11696700"/>
          </a:xfrm>
        </p:spPr>
        <p:txBody>
          <a:bodyPr/>
          <a:lstStyle>
            <a:lvl1pPr>
              <a:defRPr sz="7200"/>
            </a:lvl1pPr>
            <a:lvl2pPr>
              <a:defRPr sz="6300"/>
            </a:lvl2pPr>
            <a:lvl3pPr>
              <a:defRPr sz="5400"/>
            </a:lvl3pPr>
            <a:lvl4pPr>
              <a:defRPr sz="4500"/>
            </a:lvl4pPr>
            <a:lvl5pPr>
              <a:defRPr sz="4500"/>
            </a:lvl5pPr>
            <a:lvl6pPr>
              <a:defRPr sz="4500"/>
            </a:lvl6pPr>
            <a:lvl7pPr>
              <a:defRPr sz="4500"/>
            </a:lvl7pPr>
            <a:lvl8pPr>
              <a:defRPr sz="4500"/>
            </a:lvl8pPr>
            <a:lvl9pPr>
              <a:defRPr sz="4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889524" y="4937760"/>
            <a:ext cx="8847533" cy="9147811"/>
          </a:xfrm>
        </p:spPr>
        <p:txBody>
          <a:bodyPr/>
          <a:lstStyle>
            <a:lvl1pPr marL="0" indent="0">
              <a:buNone/>
              <a:defRPr sz="3600"/>
            </a:lvl1pPr>
            <a:lvl2pPr marL="1028700" indent="0">
              <a:buNone/>
              <a:defRPr sz="3150"/>
            </a:lvl2pPr>
            <a:lvl3pPr marL="2057400" indent="0">
              <a:buNone/>
              <a:defRPr sz="2700"/>
            </a:lvl3pPr>
            <a:lvl4pPr marL="3086100" indent="0">
              <a:buNone/>
              <a:defRPr sz="2250"/>
            </a:lvl4pPr>
            <a:lvl5pPr marL="4114800" indent="0">
              <a:buNone/>
              <a:defRPr sz="2250"/>
            </a:lvl5pPr>
            <a:lvl6pPr marL="5143500" indent="0">
              <a:buNone/>
              <a:defRPr sz="2250"/>
            </a:lvl6pPr>
            <a:lvl7pPr marL="6172200" indent="0">
              <a:buNone/>
              <a:defRPr sz="2250"/>
            </a:lvl7pPr>
            <a:lvl8pPr marL="7200900" indent="0">
              <a:buNone/>
              <a:defRPr sz="2250"/>
            </a:lvl8pPr>
            <a:lvl9pPr marL="8229600" indent="0">
              <a:buNone/>
              <a:defRPr sz="2250"/>
            </a:lvl9pPr>
          </a:lstStyle>
          <a:p>
            <a:pPr lvl="0"/>
            <a:r>
              <a:rPr lang="en-US"/>
              <a:t>Click to edit Master text styles</a:t>
            </a:r>
          </a:p>
        </p:txBody>
      </p:sp>
      <p:sp>
        <p:nvSpPr>
          <p:cNvPr id="5" name="Date Placeholder 4"/>
          <p:cNvSpPr>
            <a:spLocks noGrp="1"/>
          </p:cNvSpPr>
          <p:nvPr>
            <p:ph type="dt" sz="half" idx="10"/>
          </p:nvPr>
        </p:nvSpPr>
        <p:spPr/>
        <p:txBody>
          <a:bodyPr/>
          <a:lstStyle/>
          <a:p>
            <a:fld id="{C8E1F480-582F-4E70-979F-6CAD42E39DCE}" type="datetimeFigureOut">
              <a:rPr lang="en-US" smtClean="0"/>
              <a:t>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1584DD-1D41-4E78-B1BA-6B3497C387C2}" type="slidenum">
              <a:rPr lang="en-US" smtClean="0"/>
              <a:t>‹#›</a:t>
            </a:fld>
            <a:endParaRPr lang="en-US"/>
          </a:p>
        </p:txBody>
      </p:sp>
    </p:spTree>
    <p:extLst>
      <p:ext uri="{BB962C8B-B14F-4D97-AF65-F5344CB8AC3E}">
        <p14:creationId xmlns:p14="http://schemas.microsoft.com/office/powerpoint/2010/main" val="1339433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9524" y="1097280"/>
            <a:ext cx="8847533" cy="3840480"/>
          </a:xfrm>
        </p:spPr>
        <p:txBody>
          <a:bodyPr anchor="b"/>
          <a:lstStyle>
            <a:lvl1pPr>
              <a:defRPr sz="7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662173" y="2369821"/>
            <a:ext cx="13887450" cy="11696700"/>
          </a:xfrm>
        </p:spPr>
        <p:txBody>
          <a:bodyPr anchor="t"/>
          <a:lstStyle>
            <a:lvl1pPr marL="0" indent="0">
              <a:buNone/>
              <a:defRPr sz="7200"/>
            </a:lvl1pPr>
            <a:lvl2pPr marL="1028700" indent="0">
              <a:buNone/>
              <a:defRPr sz="6300"/>
            </a:lvl2pPr>
            <a:lvl3pPr marL="2057400" indent="0">
              <a:buNone/>
              <a:defRPr sz="5400"/>
            </a:lvl3pPr>
            <a:lvl4pPr marL="3086100" indent="0">
              <a:buNone/>
              <a:defRPr sz="4500"/>
            </a:lvl4pPr>
            <a:lvl5pPr marL="4114800" indent="0">
              <a:buNone/>
              <a:defRPr sz="4500"/>
            </a:lvl5pPr>
            <a:lvl6pPr marL="5143500" indent="0">
              <a:buNone/>
              <a:defRPr sz="4500"/>
            </a:lvl6pPr>
            <a:lvl7pPr marL="6172200" indent="0">
              <a:buNone/>
              <a:defRPr sz="4500"/>
            </a:lvl7pPr>
            <a:lvl8pPr marL="7200900" indent="0">
              <a:buNone/>
              <a:defRPr sz="4500"/>
            </a:lvl8pPr>
            <a:lvl9pPr marL="8229600" indent="0">
              <a:buNone/>
              <a:defRPr sz="4500"/>
            </a:lvl9pPr>
          </a:lstStyle>
          <a:p>
            <a:r>
              <a:rPr lang="en-US"/>
              <a:t>Click icon to add picture</a:t>
            </a:r>
            <a:endParaRPr lang="en-US" dirty="0"/>
          </a:p>
        </p:txBody>
      </p:sp>
      <p:sp>
        <p:nvSpPr>
          <p:cNvPr id="4" name="Text Placeholder 3"/>
          <p:cNvSpPr>
            <a:spLocks noGrp="1"/>
          </p:cNvSpPr>
          <p:nvPr>
            <p:ph type="body" sz="half" idx="2"/>
          </p:nvPr>
        </p:nvSpPr>
        <p:spPr>
          <a:xfrm>
            <a:off x="1889524" y="4937760"/>
            <a:ext cx="8847533" cy="9147811"/>
          </a:xfrm>
        </p:spPr>
        <p:txBody>
          <a:bodyPr/>
          <a:lstStyle>
            <a:lvl1pPr marL="0" indent="0">
              <a:buNone/>
              <a:defRPr sz="3600"/>
            </a:lvl1pPr>
            <a:lvl2pPr marL="1028700" indent="0">
              <a:buNone/>
              <a:defRPr sz="3150"/>
            </a:lvl2pPr>
            <a:lvl3pPr marL="2057400" indent="0">
              <a:buNone/>
              <a:defRPr sz="2700"/>
            </a:lvl3pPr>
            <a:lvl4pPr marL="3086100" indent="0">
              <a:buNone/>
              <a:defRPr sz="2250"/>
            </a:lvl4pPr>
            <a:lvl5pPr marL="4114800" indent="0">
              <a:buNone/>
              <a:defRPr sz="2250"/>
            </a:lvl5pPr>
            <a:lvl6pPr marL="5143500" indent="0">
              <a:buNone/>
              <a:defRPr sz="2250"/>
            </a:lvl6pPr>
            <a:lvl7pPr marL="6172200" indent="0">
              <a:buNone/>
              <a:defRPr sz="2250"/>
            </a:lvl7pPr>
            <a:lvl8pPr marL="7200900" indent="0">
              <a:buNone/>
              <a:defRPr sz="2250"/>
            </a:lvl8pPr>
            <a:lvl9pPr marL="8229600" indent="0">
              <a:buNone/>
              <a:defRPr sz="2250"/>
            </a:lvl9pPr>
          </a:lstStyle>
          <a:p>
            <a:pPr lvl="0"/>
            <a:r>
              <a:rPr lang="en-US"/>
              <a:t>Click to edit Master text styles</a:t>
            </a:r>
          </a:p>
        </p:txBody>
      </p:sp>
      <p:sp>
        <p:nvSpPr>
          <p:cNvPr id="5" name="Date Placeholder 4"/>
          <p:cNvSpPr>
            <a:spLocks noGrp="1"/>
          </p:cNvSpPr>
          <p:nvPr>
            <p:ph type="dt" sz="half" idx="10"/>
          </p:nvPr>
        </p:nvSpPr>
        <p:spPr/>
        <p:txBody>
          <a:bodyPr/>
          <a:lstStyle/>
          <a:p>
            <a:fld id="{C8E1F480-582F-4E70-979F-6CAD42E39DCE}" type="datetimeFigureOut">
              <a:rPr lang="en-US" smtClean="0"/>
              <a:t>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1584DD-1D41-4E78-B1BA-6B3497C387C2}" type="slidenum">
              <a:rPr lang="en-US" smtClean="0"/>
              <a:t>‹#›</a:t>
            </a:fld>
            <a:endParaRPr lang="en-US"/>
          </a:p>
        </p:txBody>
      </p:sp>
    </p:spTree>
    <p:extLst>
      <p:ext uri="{BB962C8B-B14F-4D97-AF65-F5344CB8AC3E}">
        <p14:creationId xmlns:p14="http://schemas.microsoft.com/office/powerpoint/2010/main" val="856586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85950" y="876301"/>
            <a:ext cx="23660100" cy="318135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885950" y="4381500"/>
            <a:ext cx="23660100" cy="1044321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885950" y="15255241"/>
            <a:ext cx="6172200" cy="876300"/>
          </a:xfrm>
          <a:prstGeom prst="rect">
            <a:avLst/>
          </a:prstGeom>
        </p:spPr>
        <p:txBody>
          <a:bodyPr vert="horz" lIns="91440" tIns="45720" rIns="91440" bIns="45720" rtlCol="0" anchor="ctr"/>
          <a:lstStyle>
            <a:lvl1pPr algn="l">
              <a:defRPr sz="2700">
                <a:solidFill>
                  <a:schemeClr val="tx1">
                    <a:tint val="75000"/>
                  </a:schemeClr>
                </a:solidFill>
              </a:defRPr>
            </a:lvl1pPr>
          </a:lstStyle>
          <a:p>
            <a:fld id="{C8E1F480-582F-4E70-979F-6CAD42E39DCE}" type="datetimeFigureOut">
              <a:rPr lang="en-US" smtClean="0"/>
              <a:t>1/30/2020</a:t>
            </a:fld>
            <a:endParaRPr lang="en-US"/>
          </a:p>
        </p:txBody>
      </p:sp>
      <p:sp>
        <p:nvSpPr>
          <p:cNvPr id="5" name="Footer Placeholder 4"/>
          <p:cNvSpPr>
            <a:spLocks noGrp="1"/>
          </p:cNvSpPr>
          <p:nvPr>
            <p:ph type="ftr" sz="quarter" idx="3"/>
          </p:nvPr>
        </p:nvSpPr>
        <p:spPr>
          <a:xfrm>
            <a:off x="9086850" y="15255241"/>
            <a:ext cx="9258300" cy="876300"/>
          </a:xfrm>
          <a:prstGeom prst="rect">
            <a:avLst/>
          </a:prstGeom>
        </p:spPr>
        <p:txBody>
          <a:bodyPr vert="horz" lIns="91440" tIns="45720" rIns="91440" bIns="45720" rtlCol="0" anchor="ctr"/>
          <a:lstStyle>
            <a:lvl1pPr algn="ctr">
              <a:defRPr sz="27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9373850" y="15255241"/>
            <a:ext cx="6172200" cy="876300"/>
          </a:xfrm>
          <a:prstGeom prst="rect">
            <a:avLst/>
          </a:prstGeom>
        </p:spPr>
        <p:txBody>
          <a:bodyPr vert="horz" lIns="91440" tIns="45720" rIns="91440" bIns="45720" rtlCol="0" anchor="ctr"/>
          <a:lstStyle>
            <a:lvl1pPr algn="r">
              <a:defRPr sz="2700">
                <a:solidFill>
                  <a:schemeClr val="tx1">
                    <a:tint val="75000"/>
                  </a:schemeClr>
                </a:solidFill>
              </a:defRPr>
            </a:lvl1pPr>
          </a:lstStyle>
          <a:p>
            <a:fld id="{261584DD-1D41-4E78-B1BA-6B3497C387C2}" type="slidenum">
              <a:rPr lang="en-US" smtClean="0"/>
              <a:t>‹#›</a:t>
            </a:fld>
            <a:endParaRPr lang="en-US"/>
          </a:p>
        </p:txBody>
      </p:sp>
    </p:spTree>
    <p:extLst>
      <p:ext uri="{BB962C8B-B14F-4D97-AF65-F5344CB8AC3E}">
        <p14:creationId xmlns:p14="http://schemas.microsoft.com/office/powerpoint/2010/main" val="11803002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057400" rtl="0" eaLnBrk="1" latinLnBrk="0" hangingPunct="1">
        <a:lnSpc>
          <a:spcPct val="90000"/>
        </a:lnSpc>
        <a:spcBef>
          <a:spcPct val="0"/>
        </a:spcBef>
        <a:buNone/>
        <a:defRPr sz="9900" kern="1200">
          <a:solidFill>
            <a:schemeClr val="tx1"/>
          </a:solidFill>
          <a:latin typeface="+mj-lt"/>
          <a:ea typeface="+mj-ea"/>
          <a:cs typeface="+mj-cs"/>
        </a:defRPr>
      </a:lvl1pPr>
    </p:titleStyle>
    <p:bodyStyle>
      <a:lvl1pPr marL="514350" indent="-514350" algn="l" defTabSz="2057400" rtl="0" eaLnBrk="1" latinLnBrk="0" hangingPunct="1">
        <a:lnSpc>
          <a:spcPct val="90000"/>
        </a:lnSpc>
        <a:spcBef>
          <a:spcPts val="2250"/>
        </a:spcBef>
        <a:buFont typeface="Arial" panose="020B0604020202020204" pitchFamily="34" charset="0"/>
        <a:buChar char="•"/>
        <a:defRPr sz="6300" kern="1200">
          <a:solidFill>
            <a:schemeClr val="tx1"/>
          </a:solidFill>
          <a:latin typeface="+mn-lt"/>
          <a:ea typeface="+mn-ea"/>
          <a:cs typeface="+mn-cs"/>
        </a:defRPr>
      </a:lvl1pPr>
      <a:lvl2pPr marL="1543050" indent="-514350" algn="l" defTabSz="2057400" rtl="0" eaLnBrk="1" latinLnBrk="0" hangingPunct="1">
        <a:lnSpc>
          <a:spcPct val="90000"/>
        </a:lnSpc>
        <a:spcBef>
          <a:spcPts val="1125"/>
        </a:spcBef>
        <a:buFont typeface="Arial" panose="020B0604020202020204" pitchFamily="34" charset="0"/>
        <a:buChar char="•"/>
        <a:defRPr sz="5400" kern="1200">
          <a:solidFill>
            <a:schemeClr val="tx1"/>
          </a:solidFill>
          <a:latin typeface="+mn-lt"/>
          <a:ea typeface="+mn-ea"/>
          <a:cs typeface="+mn-cs"/>
        </a:defRPr>
      </a:lvl2pPr>
      <a:lvl3pPr marL="2571750" indent="-514350" algn="l" defTabSz="2057400" rtl="0" eaLnBrk="1" latinLnBrk="0" hangingPunct="1">
        <a:lnSpc>
          <a:spcPct val="90000"/>
        </a:lnSpc>
        <a:spcBef>
          <a:spcPts val="1125"/>
        </a:spcBef>
        <a:buFont typeface="Arial" panose="020B0604020202020204" pitchFamily="34" charset="0"/>
        <a:buChar char="•"/>
        <a:defRPr sz="4500" kern="1200">
          <a:solidFill>
            <a:schemeClr val="tx1"/>
          </a:solidFill>
          <a:latin typeface="+mn-lt"/>
          <a:ea typeface="+mn-ea"/>
          <a:cs typeface="+mn-cs"/>
        </a:defRPr>
      </a:lvl3pPr>
      <a:lvl4pPr marL="36004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4pPr>
      <a:lvl5pPr marL="46291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5pPr>
      <a:lvl6pPr marL="56578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6pPr>
      <a:lvl7pPr marL="66865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7pPr>
      <a:lvl8pPr marL="77152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8pPr>
      <a:lvl9pPr marL="87439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9pPr>
    </p:bodyStyle>
    <p:otherStyle>
      <a:defPPr>
        <a:defRPr lang="en-US"/>
      </a:defPPr>
      <a:lvl1pPr marL="0" algn="l" defTabSz="2057400" rtl="0" eaLnBrk="1" latinLnBrk="0" hangingPunct="1">
        <a:defRPr sz="4050" kern="1200">
          <a:solidFill>
            <a:schemeClr val="tx1"/>
          </a:solidFill>
          <a:latin typeface="+mn-lt"/>
          <a:ea typeface="+mn-ea"/>
          <a:cs typeface="+mn-cs"/>
        </a:defRPr>
      </a:lvl1pPr>
      <a:lvl2pPr marL="1028700" algn="l" defTabSz="2057400" rtl="0" eaLnBrk="1" latinLnBrk="0" hangingPunct="1">
        <a:defRPr sz="4050" kern="1200">
          <a:solidFill>
            <a:schemeClr val="tx1"/>
          </a:solidFill>
          <a:latin typeface="+mn-lt"/>
          <a:ea typeface="+mn-ea"/>
          <a:cs typeface="+mn-cs"/>
        </a:defRPr>
      </a:lvl2pPr>
      <a:lvl3pPr marL="2057400" algn="l" defTabSz="2057400" rtl="0" eaLnBrk="1" latinLnBrk="0" hangingPunct="1">
        <a:defRPr sz="4050" kern="1200">
          <a:solidFill>
            <a:schemeClr val="tx1"/>
          </a:solidFill>
          <a:latin typeface="+mn-lt"/>
          <a:ea typeface="+mn-ea"/>
          <a:cs typeface="+mn-cs"/>
        </a:defRPr>
      </a:lvl3pPr>
      <a:lvl4pPr marL="3086100" algn="l" defTabSz="2057400" rtl="0" eaLnBrk="1" latinLnBrk="0" hangingPunct="1">
        <a:defRPr sz="4050" kern="1200">
          <a:solidFill>
            <a:schemeClr val="tx1"/>
          </a:solidFill>
          <a:latin typeface="+mn-lt"/>
          <a:ea typeface="+mn-ea"/>
          <a:cs typeface="+mn-cs"/>
        </a:defRPr>
      </a:lvl4pPr>
      <a:lvl5pPr marL="4114800" algn="l" defTabSz="2057400" rtl="0" eaLnBrk="1" latinLnBrk="0" hangingPunct="1">
        <a:defRPr sz="4050" kern="1200">
          <a:solidFill>
            <a:schemeClr val="tx1"/>
          </a:solidFill>
          <a:latin typeface="+mn-lt"/>
          <a:ea typeface="+mn-ea"/>
          <a:cs typeface="+mn-cs"/>
        </a:defRPr>
      </a:lvl5pPr>
      <a:lvl6pPr marL="5143500" algn="l" defTabSz="2057400" rtl="0" eaLnBrk="1" latinLnBrk="0" hangingPunct="1">
        <a:defRPr sz="4050" kern="1200">
          <a:solidFill>
            <a:schemeClr val="tx1"/>
          </a:solidFill>
          <a:latin typeface="+mn-lt"/>
          <a:ea typeface="+mn-ea"/>
          <a:cs typeface="+mn-cs"/>
        </a:defRPr>
      </a:lvl6pPr>
      <a:lvl7pPr marL="6172200" algn="l" defTabSz="2057400" rtl="0" eaLnBrk="1" latinLnBrk="0" hangingPunct="1">
        <a:defRPr sz="4050" kern="1200">
          <a:solidFill>
            <a:schemeClr val="tx1"/>
          </a:solidFill>
          <a:latin typeface="+mn-lt"/>
          <a:ea typeface="+mn-ea"/>
          <a:cs typeface="+mn-cs"/>
        </a:defRPr>
      </a:lvl7pPr>
      <a:lvl8pPr marL="7200900" algn="l" defTabSz="2057400" rtl="0" eaLnBrk="1" latinLnBrk="0" hangingPunct="1">
        <a:defRPr sz="4050" kern="1200">
          <a:solidFill>
            <a:schemeClr val="tx1"/>
          </a:solidFill>
          <a:latin typeface="+mn-lt"/>
          <a:ea typeface="+mn-ea"/>
          <a:cs typeface="+mn-cs"/>
        </a:defRPr>
      </a:lvl8pPr>
      <a:lvl9pPr marL="8229600" algn="l" defTabSz="2057400" rtl="0" eaLnBrk="1" latinLnBrk="0" hangingPunct="1">
        <a:defRPr sz="40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08160088-4AC3-4E99-9D7F-306E924179DC}"/>
              </a:ext>
            </a:extLst>
          </p:cNvPr>
          <p:cNvSpPr/>
          <p:nvPr/>
        </p:nvSpPr>
        <p:spPr>
          <a:xfrm>
            <a:off x="0" y="-40185"/>
            <a:ext cx="27432000" cy="2068810"/>
          </a:xfrm>
          <a:prstGeom prst="rect">
            <a:avLst/>
          </a:prstGeom>
          <a:solidFill>
            <a:srgbClr val="5BA3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331"/>
          </a:p>
        </p:txBody>
      </p:sp>
      <p:sp>
        <p:nvSpPr>
          <p:cNvPr id="2" name="Title 1">
            <a:extLst>
              <a:ext uri="{FF2B5EF4-FFF2-40B4-BE49-F238E27FC236}">
                <a16:creationId xmlns:a16="http://schemas.microsoft.com/office/drawing/2014/main" id="{A219DDF4-E077-4021-88FA-D3A13AA57319}"/>
              </a:ext>
            </a:extLst>
          </p:cNvPr>
          <p:cNvSpPr>
            <a:spLocks noGrp="1"/>
          </p:cNvSpPr>
          <p:nvPr>
            <p:ph type="ctrTitle"/>
          </p:nvPr>
        </p:nvSpPr>
        <p:spPr>
          <a:xfrm>
            <a:off x="0" y="195808"/>
            <a:ext cx="27432000" cy="988196"/>
          </a:xfrm>
        </p:spPr>
        <p:txBody>
          <a:bodyPr>
            <a:normAutofit/>
          </a:bodyPr>
          <a:lstStyle/>
          <a:p>
            <a:r>
              <a:rPr lang="en-US" sz="5400" dirty="0">
                <a:solidFill>
                  <a:schemeClr val="bg1"/>
                </a:solidFill>
              </a:rPr>
              <a:t>Musculoskeletal Pain Trajectories: Who Rates Intensity and Interference Differently?</a:t>
            </a:r>
          </a:p>
        </p:txBody>
      </p:sp>
      <p:sp>
        <p:nvSpPr>
          <p:cNvPr id="3" name="Subtitle 2">
            <a:extLst>
              <a:ext uri="{FF2B5EF4-FFF2-40B4-BE49-F238E27FC236}">
                <a16:creationId xmlns:a16="http://schemas.microsoft.com/office/drawing/2014/main" id="{7D600417-1109-43B0-B4B2-E1E121E1D055}"/>
              </a:ext>
            </a:extLst>
          </p:cNvPr>
          <p:cNvSpPr>
            <a:spLocks noGrp="1"/>
          </p:cNvSpPr>
          <p:nvPr>
            <p:ph type="subTitle" idx="1"/>
          </p:nvPr>
        </p:nvSpPr>
        <p:spPr>
          <a:xfrm>
            <a:off x="3191121" y="1188380"/>
            <a:ext cx="20574000" cy="619387"/>
          </a:xfrm>
        </p:spPr>
        <p:txBody>
          <a:bodyPr>
            <a:normAutofit/>
          </a:bodyPr>
          <a:lstStyle/>
          <a:p>
            <a:r>
              <a:rPr lang="en-US" sz="3150" dirty="0"/>
              <a:t>Allison Yu, Guibo Xing PhD, Richard Kravitz MD MSPH</a:t>
            </a:r>
          </a:p>
        </p:txBody>
      </p:sp>
      <p:sp>
        <p:nvSpPr>
          <p:cNvPr id="10" name="TextBox 9">
            <a:extLst>
              <a:ext uri="{FF2B5EF4-FFF2-40B4-BE49-F238E27FC236}">
                <a16:creationId xmlns:a16="http://schemas.microsoft.com/office/drawing/2014/main" id="{1238ABF1-65EC-4942-8B9C-EF8CFD5C9B16}"/>
              </a:ext>
            </a:extLst>
          </p:cNvPr>
          <p:cNvSpPr txBox="1"/>
          <p:nvPr/>
        </p:nvSpPr>
        <p:spPr>
          <a:xfrm>
            <a:off x="2195671" y="2367498"/>
            <a:ext cx="3510792" cy="646331"/>
          </a:xfrm>
          <a:prstGeom prst="rect">
            <a:avLst/>
          </a:prstGeom>
          <a:noFill/>
        </p:spPr>
        <p:txBody>
          <a:bodyPr wrap="square" rtlCol="0">
            <a:spAutoFit/>
          </a:bodyPr>
          <a:lstStyle/>
          <a:p>
            <a:pPr algn="ctr"/>
            <a:r>
              <a:rPr lang="en-US" sz="3600" dirty="0"/>
              <a:t>Background</a:t>
            </a:r>
          </a:p>
        </p:txBody>
      </p:sp>
      <p:sp>
        <p:nvSpPr>
          <p:cNvPr id="11" name="TextBox 10">
            <a:extLst>
              <a:ext uri="{FF2B5EF4-FFF2-40B4-BE49-F238E27FC236}">
                <a16:creationId xmlns:a16="http://schemas.microsoft.com/office/drawing/2014/main" id="{7EDBAA2A-9572-455C-A32F-565A326FF1BF}"/>
              </a:ext>
            </a:extLst>
          </p:cNvPr>
          <p:cNvSpPr txBox="1"/>
          <p:nvPr/>
        </p:nvSpPr>
        <p:spPr>
          <a:xfrm>
            <a:off x="11069434" y="2382977"/>
            <a:ext cx="3510792" cy="646331"/>
          </a:xfrm>
          <a:prstGeom prst="rect">
            <a:avLst/>
          </a:prstGeom>
          <a:noFill/>
        </p:spPr>
        <p:txBody>
          <a:bodyPr wrap="square" rtlCol="0">
            <a:spAutoFit/>
          </a:bodyPr>
          <a:lstStyle/>
          <a:p>
            <a:pPr algn="ctr"/>
            <a:r>
              <a:rPr lang="en-US" sz="3600" dirty="0"/>
              <a:t>Results</a:t>
            </a:r>
          </a:p>
        </p:txBody>
      </p:sp>
      <p:graphicFrame>
        <p:nvGraphicFramePr>
          <p:cNvPr id="17" name="Table 16">
            <a:extLst>
              <a:ext uri="{FF2B5EF4-FFF2-40B4-BE49-F238E27FC236}">
                <a16:creationId xmlns:a16="http://schemas.microsoft.com/office/drawing/2014/main" id="{FADEC6BC-26E4-4AA5-940F-5005F2D3BE6C}"/>
              </a:ext>
            </a:extLst>
          </p:cNvPr>
          <p:cNvGraphicFramePr>
            <a:graphicFrameLocks noGrp="1"/>
          </p:cNvGraphicFramePr>
          <p:nvPr>
            <p:extLst>
              <p:ext uri="{D42A27DB-BD31-4B8C-83A1-F6EECF244321}">
                <p14:modId xmlns:p14="http://schemas.microsoft.com/office/powerpoint/2010/main" val="3728638965"/>
              </p:ext>
            </p:extLst>
          </p:nvPr>
        </p:nvGraphicFramePr>
        <p:xfrm>
          <a:off x="7773516" y="7902627"/>
          <a:ext cx="10275802" cy="7666404"/>
        </p:xfrm>
        <a:graphic>
          <a:graphicData uri="http://schemas.openxmlformats.org/drawingml/2006/table">
            <a:tbl>
              <a:tblPr firstRow="1" firstCol="1" bandRow="1">
                <a:tableStyleId>{93296810-A885-4BE3-A3E7-6D5BEEA58F35}</a:tableStyleId>
              </a:tblPr>
              <a:tblGrid>
                <a:gridCol w="2091472">
                  <a:extLst>
                    <a:ext uri="{9D8B030D-6E8A-4147-A177-3AD203B41FA5}">
                      <a16:colId xmlns:a16="http://schemas.microsoft.com/office/drawing/2014/main" val="4040281305"/>
                    </a:ext>
                  </a:extLst>
                </a:gridCol>
                <a:gridCol w="1636866">
                  <a:extLst>
                    <a:ext uri="{9D8B030D-6E8A-4147-A177-3AD203B41FA5}">
                      <a16:colId xmlns:a16="http://schemas.microsoft.com/office/drawing/2014/main" val="3369576385"/>
                    </a:ext>
                  </a:extLst>
                </a:gridCol>
                <a:gridCol w="1636866">
                  <a:extLst>
                    <a:ext uri="{9D8B030D-6E8A-4147-A177-3AD203B41FA5}">
                      <a16:colId xmlns:a16="http://schemas.microsoft.com/office/drawing/2014/main" val="3900664552"/>
                    </a:ext>
                  </a:extLst>
                </a:gridCol>
                <a:gridCol w="1636866">
                  <a:extLst>
                    <a:ext uri="{9D8B030D-6E8A-4147-A177-3AD203B41FA5}">
                      <a16:colId xmlns:a16="http://schemas.microsoft.com/office/drawing/2014/main" val="4001825431"/>
                    </a:ext>
                  </a:extLst>
                </a:gridCol>
                <a:gridCol w="1636866">
                  <a:extLst>
                    <a:ext uri="{9D8B030D-6E8A-4147-A177-3AD203B41FA5}">
                      <a16:colId xmlns:a16="http://schemas.microsoft.com/office/drawing/2014/main" val="3157786750"/>
                    </a:ext>
                  </a:extLst>
                </a:gridCol>
                <a:gridCol w="1636866">
                  <a:extLst>
                    <a:ext uri="{9D8B030D-6E8A-4147-A177-3AD203B41FA5}">
                      <a16:colId xmlns:a16="http://schemas.microsoft.com/office/drawing/2014/main" val="767846543"/>
                    </a:ext>
                  </a:extLst>
                </a:gridCol>
              </a:tblGrid>
              <a:tr h="2112006">
                <a:tc>
                  <a:txBody>
                    <a:bodyPr/>
                    <a:lstStyle/>
                    <a:p>
                      <a:pPr marL="0" marR="0">
                        <a:lnSpc>
                          <a:spcPct val="107000"/>
                        </a:lnSpc>
                        <a:spcBef>
                          <a:spcPts val="0"/>
                        </a:spcBef>
                        <a:spcAft>
                          <a:spcPts val="0"/>
                        </a:spcAft>
                      </a:pPr>
                      <a:r>
                        <a:rPr lang="en-US" sz="1800" b="1" dirty="0">
                          <a:effectLst/>
                        </a:rPr>
                        <a:t>Primary and Secondary Outcome Score, mean (SD)</a:t>
                      </a:r>
                      <a:endParaRPr lang="en-US" sz="1800" b="1"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solidFill>
                      <a:srgbClr val="5BA35B"/>
                    </a:solidFill>
                  </a:tcPr>
                </a:tc>
                <a:tc>
                  <a:txBody>
                    <a:bodyPr/>
                    <a:lstStyle/>
                    <a:p>
                      <a:pPr marL="0" marR="0" algn="l">
                        <a:lnSpc>
                          <a:spcPct val="107000"/>
                        </a:lnSpc>
                        <a:spcBef>
                          <a:spcPts val="0"/>
                        </a:spcBef>
                        <a:spcAft>
                          <a:spcPts val="0"/>
                        </a:spcAft>
                      </a:pPr>
                      <a:r>
                        <a:rPr lang="en-US" sz="1800" b="1" dirty="0">
                          <a:effectLst/>
                        </a:rPr>
                        <a:t>Overall</a:t>
                      </a:r>
                    </a:p>
                    <a:p>
                      <a:pPr marL="0" marR="0" algn="l">
                        <a:lnSpc>
                          <a:spcPct val="107000"/>
                        </a:lnSpc>
                        <a:spcBef>
                          <a:spcPts val="0"/>
                        </a:spcBef>
                        <a:spcAft>
                          <a:spcPts val="0"/>
                        </a:spcAft>
                      </a:pPr>
                      <a:r>
                        <a:rPr lang="en-US" sz="1800" b="1" dirty="0">
                          <a:effectLst/>
                        </a:rPr>
                        <a:t>(n=215)</a:t>
                      </a:r>
                      <a:endParaRPr lang="en-US" sz="1800" b="1"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solidFill>
                      <a:srgbClr val="5BA35B"/>
                    </a:solidFill>
                  </a:tcPr>
                </a:tc>
                <a:tc>
                  <a:txBody>
                    <a:bodyPr/>
                    <a:lstStyle/>
                    <a:p>
                      <a:pPr marL="0" marR="0" algn="l">
                        <a:lnSpc>
                          <a:spcPct val="107000"/>
                        </a:lnSpc>
                        <a:spcBef>
                          <a:spcPts val="0"/>
                        </a:spcBef>
                        <a:spcAft>
                          <a:spcPts val="0"/>
                        </a:spcAft>
                      </a:pPr>
                      <a:r>
                        <a:rPr lang="en-US" sz="1800" b="1" dirty="0">
                          <a:effectLst/>
                        </a:rPr>
                        <a:t>1) Intensity Improving, </a:t>
                      </a:r>
                    </a:p>
                    <a:p>
                      <a:pPr marL="0" marR="0" algn="l">
                        <a:lnSpc>
                          <a:spcPct val="107000"/>
                        </a:lnSpc>
                        <a:spcBef>
                          <a:spcPts val="0"/>
                        </a:spcBef>
                        <a:spcAft>
                          <a:spcPts val="0"/>
                        </a:spcAft>
                      </a:pPr>
                      <a:r>
                        <a:rPr lang="en-US" sz="1800" b="1" dirty="0">
                          <a:effectLst/>
                        </a:rPr>
                        <a:t>Interference Stable/</a:t>
                      </a:r>
                    </a:p>
                    <a:p>
                      <a:pPr marL="0" marR="0" algn="l">
                        <a:lnSpc>
                          <a:spcPct val="107000"/>
                        </a:lnSpc>
                        <a:spcBef>
                          <a:spcPts val="0"/>
                        </a:spcBef>
                        <a:spcAft>
                          <a:spcPts val="0"/>
                        </a:spcAft>
                      </a:pPr>
                      <a:r>
                        <a:rPr lang="en-US" sz="1800" b="1" dirty="0">
                          <a:effectLst/>
                        </a:rPr>
                        <a:t>Worsening</a:t>
                      </a:r>
                    </a:p>
                    <a:p>
                      <a:pPr marL="0" marR="0" algn="l">
                        <a:lnSpc>
                          <a:spcPct val="107000"/>
                        </a:lnSpc>
                        <a:spcBef>
                          <a:spcPts val="0"/>
                        </a:spcBef>
                        <a:spcAft>
                          <a:spcPts val="0"/>
                        </a:spcAft>
                      </a:pPr>
                      <a:r>
                        <a:rPr lang="en-US" sz="1800" b="1" dirty="0">
                          <a:effectLst/>
                        </a:rPr>
                        <a:t>(n=28)</a:t>
                      </a:r>
                      <a:endParaRPr lang="en-US" sz="1800" b="1"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solidFill>
                      <a:srgbClr val="5BA35B"/>
                    </a:solidFill>
                  </a:tcPr>
                </a:tc>
                <a:tc>
                  <a:txBody>
                    <a:bodyPr/>
                    <a:lstStyle/>
                    <a:p>
                      <a:pPr marL="0" marR="0" algn="l">
                        <a:lnSpc>
                          <a:spcPct val="107000"/>
                        </a:lnSpc>
                        <a:spcBef>
                          <a:spcPts val="0"/>
                        </a:spcBef>
                        <a:spcAft>
                          <a:spcPts val="0"/>
                        </a:spcAft>
                      </a:pPr>
                      <a:r>
                        <a:rPr lang="en-US" sz="1800" b="1" dirty="0">
                          <a:effectLst/>
                        </a:rPr>
                        <a:t>2) Intensity Stable/</a:t>
                      </a:r>
                    </a:p>
                    <a:p>
                      <a:pPr marL="0" marR="0" algn="l">
                        <a:lnSpc>
                          <a:spcPct val="107000"/>
                        </a:lnSpc>
                        <a:spcBef>
                          <a:spcPts val="0"/>
                        </a:spcBef>
                        <a:spcAft>
                          <a:spcPts val="0"/>
                        </a:spcAft>
                      </a:pPr>
                      <a:r>
                        <a:rPr lang="en-US" sz="1800" b="1" dirty="0">
                          <a:effectLst/>
                        </a:rPr>
                        <a:t>Worsening, Interference Improving</a:t>
                      </a:r>
                    </a:p>
                    <a:p>
                      <a:pPr marL="0" marR="0" algn="l">
                        <a:lnSpc>
                          <a:spcPct val="107000"/>
                        </a:lnSpc>
                        <a:spcBef>
                          <a:spcPts val="0"/>
                        </a:spcBef>
                        <a:spcAft>
                          <a:spcPts val="0"/>
                        </a:spcAft>
                      </a:pPr>
                      <a:r>
                        <a:rPr lang="en-US" sz="1800" b="1" dirty="0">
                          <a:effectLst/>
                        </a:rPr>
                        <a:t>(n=26)</a:t>
                      </a:r>
                    </a:p>
                    <a:p>
                      <a:pPr marL="0" marR="0" algn="l">
                        <a:lnSpc>
                          <a:spcPct val="107000"/>
                        </a:lnSpc>
                        <a:spcBef>
                          <a:spcPts val="0"/>
                        </a:spcBef>
                        <a:spcAft>
                          <a:spcPts val="0"/>
                        </a:spcAft>
                      </a:pPr>
                      <a:r>
                        <a:rPr lang="en-US" sz="1800" b="1" dirty="0">
                          <a:effectLst/>
                        </a:rPr>
                        <a:t> </a:t>
                      </a:r>
                      <a:endParaRPr lang="en-US" sz="1800" b="1"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solidFill>
                      <a:srgbClr val="5BA35B"/>
                    </a:solidFill>
                  </a:tcPr>
                </a:tc>
                <a:tc>
                  <a:txBody>
                    <a:bodyPr/>
                    <a:lstStyle/>
                    <a:p>
                      <a:pPr marL="0" marR="0" algn="l">
                        <a:lnSpc>
                          <a:spcPct val="107000"/>
                        </a:lnSpc>
                        <a:spcBef>
                          <a:spcPts val="0"/>
                        </a:spcBef>
                        <a:spcAft>
                          <a:spcPts val="0"/>
                        </a:spcAft>
                      </a:pPr>
                      <a:r>
                        <a:rPr lang="en-US" sz="1800" b="1" dirty="0">
                          <a:effectLst/>
                        </a:rPr>
                        <a:t>3) Both Intensity &amp; Interference Improving</a:t>
                      </a:r>
                    </a:p>
                    <a:p>
                      <a:pPr marL="0" marR="0" algn="l">
                        <a:lnSpc>
                          <a:spcPct val="107000"/>
                        </a:lnSpc>
                        <a:spcBef>
                          <a:spcPts val="0"/>
                        </a:spcBef>
                        <a:spcAft>
                          <a:spcPts val="0"/>
                        </a:spcAft>
                      </a:pPr>
                      <a:r>
                        <a:rPr lang="en-US" sz="1800" b="1" dirty="0">
                          <a:effectLst/>
                        </a:rPr>
                        <a:t>(n=45)</a:t>
                      </a:r>
                      <a:endParaRPr lang="en-US" sz="1800" b="1"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solidFill>
                      <a:srgbClr val="5BA35B"/>
                    </a:solidFill>
                  </a:tcPr>
                </a:tc>
                <a:tc>
                  <a:txBody>
                    <a:bodyPr/>
                    <a:lstStyle/>
                    <a:p>
                      <a:pPr marL="0" marR="0" algn="l">
                        <a:lnSpc>
                          <a:spcPct val="107000"/>
                        </a:lnSpc>
                        <a:spcBef>
                          <a:spcPts val="0"/>
                        </a:spcBef>
                        <a:spcAft>
                          <a:spcPts val="0"/>
                        </a:spcAft>
                      </a:pPr>
                      <a:r>
                        <a:rPr lang="en-US" sz="1800" b="1" dirty="0">
                          <a:effectLst/>
                        </a:rPr>
                        <a:t>4) Both Intensity &amp; Interference Stable/ Worsening</a:t>
                      </a:r>
                    </a:p>
                    <a:p>
                      <a:pPr marL="0" marR="0" algn="l">
                        <a:lnSpc>
                          <a:spcPct val="107000"/>
                        </a:lnSpc>
                        <a:spcBef>
                          <a:spcPts val="0"/>
                        </a:spcBef>
                        <a:spcAft>
                          <a:spcPts val="0"/>
                        </a:spcAft>
                      </a:pPr>
                      <a:r>
                        <a:rPr lang="en-US" sz="1800" b="1" dirty="0">
                          <a:effectLst/>
                        </a:rPr>
                        <a:t>(n=116)</a:t>
                      </a:r>
                      <a:endParaRPr lang="en-US" sz="1800" b="1"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solidFill>
                      <a:srgbClr val="5BA35B"/>
                    </a:solidFill>
                  </a:tcPr>
                </a:tc>
                <a:extLst>
                  <a:ext uri="{0D108BD9-81ED-4DB2-BD59-A6C34878D82A}">
                    <a16:rowId xmlns:a16="http://schemas.microsoft.com/office/drawing/2014/main" val="878889873"/>
                  </a:ext>
                </a:extLst>
              </a:tr>
              <a:tr h="547269">
                <a:tc>
                  <a:txBody>
                    <a:bodyPr/>
                    <a:lstStyle/>
                    <a:p>
                      <a:pPr marL="0" marR="0">
                        <a:lnSpc>
                          <a:spcPct val="107000"/>
                        </a:lnSpc>
                        <a:spcBef>
                          <a:spcPts val="0"/>
                        </a:spcBef>
                        <a:spcAft>
                          <a:spcPts val="0"/>
                        </a:spcAft>
                      </a:pPr>
                      <a:r>
                        <a:rPr lang="en-US" sz="1800" b="1" dirty="0">
                          <a:effectLst/>
                        </a:rPr>
                        <a:t>Pain intensity</a:t>
                      </a:r>
                      <a:r>
                        <a:rPr lang="en-US" sz="1800" b="1" baseline="30000" dirty="0">
                          <a:effectLst/>
                        </a:rPr>
                        <a:t>b</a:t>
                      </a:r>
                      <a:endParaRPr lang="en-US" sz="1800" b="1"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5BA35B"/>
                    </a:solidFill>
                  </a:tcPr>
                </a:tc>
                <a:tc>
                  <a:txBody>
                    <a:bodyPr/>
                    <a:lstStyle/>
                    <a:p>
                      <a:pPr marL="0" marR="0">
                        <a:lnSpc>
                          <a:spcPct val="107000"/>
                        </a:lnSpc>
                        <a:spcBef>
                          <a:spcPts val="0"/>
                        </a:spcBef>
                        <a:spcAft>
                          <a:spcPts val="0"/>
                        </a:spcAft>
                      </a:pPr>
                      <a:r>
                        <a:rPr lang="en-US" sz="1800" b="0" dirty="0">
                          <a:effectLst/>
                        </a:rPr>
                        <a:t>53.7 (5.2)</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C0DCC0"/>
                    </a:solidFill>
                  </a:tcPr>
                </a:tc>
                <a:tc>
                  <a:txBody>
                    <a:bodyPr/>
                    <a:lstStyle/>
                    <a:p>
                      <a:pPr marL="0" marR="0">
                        <a:lnSpc>
                          <a:spcPct val="107000"/>
                        </a:lnSpc>
                        <a:spcBef>
                          <a:spcPts val="0"/>
                        </a:spcBef>
                        <a:spcAft>
                          <a:spcPts val="0"/>
                        </a:spcAft>
                      </a:pPr>
                      <a:r>
                        <a:rPr lang="en-US" sz="1800" b="0" dirty="0">
                          <a:effectLst/>
                        </a:rPr>
                        <a:t>56.0 (5.2)</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C0DCC0"/>
                    </a:solidFill>
                  </a:tcPr>
                </a:tc>
                <a:tc>
                  <a:txBody>
                    <a:bodyPr/>
                    <a:lstStyle/>
                    <a:p>
                      <a:pPr marL="0" marR="0">
                        <a:lnSpc>
                          <a:spcPct val="107000"/>
                        </a:lnSpc>
                        <a:spcBef>
                          <a:spcPts val="0"/>
                        </a:spcBef>
                        <a:spcAft>
                          <a:spcPts val="0"/>
                        </a:spcAft>
                      </a:pPr>
                      <a:r>
                        <a:rPr lang="en-US" sz="1800" b="0" dirty="0">
                          <a:effectLst/>
                        </a:rPr>
                        <a:t>53.0 (4.9)</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C0DCC0"/>
                    </a:solidFill>
                  </a:tcPr>
                </a:tc>
                <a:tc>
                  <a:txBody>
                    <a:bodyPr/>
                    <a:lstStyle/>
                    <a:p>
                      <a:pPr marL="0" marR="0">
                        <a:lnSpc>
                          <a:spcPct val="107000"/>
                        </a:lnSpc>
                        <a:spcBef>
                          <a:spcPts val="0"/>
                        </a:spcBef>
                        <a:spcAft>
                          <a:spcPts val="0"/>
                        </a:spcAft>
                      </a:pPr>
                      <a:r>
                        <a:rPr lang="en-US" sz="1800" b="0">
                          <a:effectLst/>
                        </a:rPr>
                        <a:t>55.9 (4.8)</a:t>
                      </a:r>
                      <a:endParaRPr lang="en-US" sz="1800" b="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C0DCC0"/>
                    </a:solidFill>
                  </a:tcPr>
                </a:tc>
                <a:tc>
                  <a:txBody>
                    <a:bodyPr/>
                    <a:lstStyle/>
                    <a:p>
                      <a:pPr marL="0" marR="0">
                        <a:lnSpc>
                          <a:spcPct val="107000"/>
                        </a:lnSpc>
                        <a:spcBef>
                          <a:spcPts val="0"/>
                        </a:spcBef>
                        <a:spcAft>
                          <a:spcPts val="0"/>
                        </a:spcAft>
                      </a:pPr>
                      <a:r>
                        <a:rPr lang="en-US" sz="1800" b="0" dirty="0">
                          <a:effectLst/>
                        </a:rPr>
                        <a:t>52.5 (5.0)</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C0DCC0"/>
                    </a:solidFill>
                  </a:tcPr>
                </a:tc>
                <a:extLst>
                  <a:ext uri="{0D108BD9-81ED-4DB2-BD59-A6C34878D82A}">
                    <a16:rowId xmlns:a16="http://schemas.microsoft.com/office/drawing/2014/main" val="959211094"/>
                  </a:ext>
                </a:extLst>
              </a:tr>
              <a:tr h="781368">
                <a:tc>
                  <a:txBody>
                    <a:bodyPr/>
                    <a:lstStyle/>
                    <a:p>
                      <a:pPr marL="0" marR="0">
                        <a:lnSpc>
                          <a:spcPct val="107000"/>
                        </a:lnSpc>
                        <a:spcBef>
                          <a:spcPts val="0"/>
                        </a:spcBef>
                        <a:spcAft>
                          <a:spcPts val="0"/>
                        </a:spcAft>
                      </a:pPr>
                      <a:r>
                        <a:rPr lang="en-US" sz="1800" b="1" dirty="0">
                          <a:effectLst/>
                        </a:rPr>
                        <a:t>Pain interference</a:t>
                      </a:r>
                      <a:r>
                        <a:rPr lang="en-US" sz="1800" b="1" baseline="30000" dirty="0">
                          <a:effectLst/>
                        </a:rPr>
                        <a:t>b</a:t>
                      </a:r>
                      <a:endParaRPr lang="en-US" sz="1800" b="1"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5BA35B"/>
                    </a:solidFill>
                  </a:tcPr>
                </a:tc>
                <a:tc>
                  <a:txBody>
                    <a:bodyPr/>
                    <a:lstStyle/>
                    <a:p>
                      <a:pPr marL="0" marR="0">
                        <a:lnSpc>
                          <a:spcPct val="107000"/>
                        </a:lnSpc>
                        <a:spcBef>
                          <a:spcPts val="0"/>
                        </a:spcBef>
                        <a:spcAft>
                          <a:spcPts val="0"/>
                        </a:spcAft>
                      </a:pPr>
                      <a:r>
                        <a:rPr lang="en-US" sz="1800" b="0" dirty="0">
                          <a:effectLst/>
                        </a:rPr>
                        <a:t>64.3 (5.8)</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tc>
                <a:tc>
                  <a:txBody>
                    <a:bodyPr/>
                    <a:lstStyle/>
                    <a:p>
                      <a:pPr marL="0" marR="0">
                        <a:lnSpc>
                          <a:spcPct val="107000"/>
                        </a:lnSpc>
                        <a:spcBef>
                          <a:spcPts val="0"/>
                        </a:spcBef>
                        <a:spcAft>
                          <a:spcPts val="0"/>
                        </a:spcAft>
                      </a:pPr>
                      <a:r>
                        <a:rPr lang="en-US" sz="1800" b="0" dirty="0">
                          <a:effectLst/>
                        </a:rPr>
                        <a:t>62.8 (5.5)</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tc>
                <a:tc>
                  <a:txBody>
                    <a:bodyPr/>
                    <a:lstStyle/>
                    <a:p>
                      <a:pPr marL="0" marR="0">
                        <a:lnSpc>
                          <a:spcPct val="107000"/>
                        </a:lnSpc>
                        <a:spcBef>
                          <a:spcPts val="0"/>
                        </a:spcBef>
                        <a:spcAft>
                          <a:spcPts val="0"/>
                        </a:spcAft>
                      </a:pPr>
                      <a:r>
                        <a:rPr lang="en-US" sz="1800" b="0" dirty="0">
                          <a:effectLst/>
                        </a:rPr>
                        <a:t>67.8 (6.6)</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tc>
                <a:tc>
                  <a:txBody>
                    <a:bodyPr/>
                    <a:lstStyle/>
                    <a:p>
                      <a:pPr marL="0" marR="0">
                        <a:lnSpc>
                          <a:spcPct val="107000"/>
                        </a:lnSpc>
                        <a:spcBef>
                          <a:spcPts val="0"/>
                        </a:spcBef>
                        <a:spcAft>
                          <a:spcPts val="0"/>
                        </a:spcAft>
                      </a:pPr>
                      <a:r>
                        <a:rPr lang="en-US" sz="1800" b="0">
                          <a:effectLst/>
                        </a:rPr>
                        <a:t>66.5 (6.1)</a:t>
                      </a:r>
                      <a:endParaRPr lang="en-US" sz="1800" b="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tc>
                <a:tc>
                  <a:txBody>
                    <a:bodyPr/>
                    <a:lstStyle/>
                    <a:p>
                      <a:pPr marL="0" marR="0">
                        <a:lnSpc>
                          <a:spcPct val="107000"/>
                        </a:lnSpc>
                        <a:spcBef>
                          <a:spcPts val="0"/>
                        </a:spcBef>
                        <a:spcAft>
                          <a:spcPts val="0"/>
                        </a:spcAft>
                      </a:pPr>
                      <a:r>
                        <a:rPr lang="en-US" sz="1800" b="0">
                          <a:effectLst/>
                        </a:rPr>
                        <a:t>63.1 (5.1)</a:t>
                      </a:r>
                      <a:endParaRPr lang="en-US" sz="1800" b="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tc>
                <a:extLst>
                  <a:ext uri="{0D108BD9-81ED-4DB2-BD59-A6C34878D82A}">
                    <a16:rowId xmlns:a16="http://schemas.microsoft.com/office/drawing/2014/main" val="978528938"/>
                  </a:ext>
                </a:extLst>
              </a:tr>
              <a:tr h="691148">
                <a:tc>
                  <a:txBody>
                    <a:bodyPr/>
                    <a:lstStyle/>
                    <a:p>
                      <a:pPr marL="0" marR="0">
                        <a:lnSpc>
                          <a:spcPct val="107000"/>
                        </a:lnSpc>
                        <a:spcBef>
                          <a:spcPts val="0"/>
                        </a:spcBef>
                        <a:spcAft>
                          <a:spcPts val="0"/>
                        </a:spcAft>
                      </a:pPr>
                      <a:r>
                        <a:rPr lang="en-US" sz="1800" b="0" dirty="0">
                          <a:effectLst/>
                        </a:rPr>
                        <a:t>Global physical health</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5BA35B"/>
                    </a:solidFill>
                  </a:tcPr>
                </a:tc>
                <a:tc>
                  <a:txBody>
                    <a:bodyPr/>
                    <a:lstStyle/>
                    <a:p>
                      <a:pPr marL="0" marR="0">
                        <a:lnSpc>
                          <a:spcPct val="107000"/>
                        </a:lnSpc>
                        <a:spcBef>
                          <a:spcPts val="0"/>
                        </a:spcBef>
                        <a:spcAft>
                          <a:spcPts val="0"/>
                        </a:spcAft>
                      </a:pPr>
                      <a:r>
                        <a:rPr lang="en-US" sz="1800" b="0" dirty="0">
                          <a:effectLst/>
                        </a:rPr>
                        <a:t>41.6 (6.2)</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C0DCC0"/>
                    </a:solidFill>
                  </a:tcPr>
                </a:tc>
                <a:tc>
                  <a:txBody>
                    <a:bodyPr/>
                    <a:lstStyle/>
                    <a:p>
                      <a:pPr marL="0" marR="0">
                        <a:lnSpc>
                          <a:spcPct val="107000"/>
                        </a:lnSpc>
                        <a:spcBef>
                          <a:spcPts val="0"/>
                        </a:spcBef>
                        <a:spcAft>
                          <a:spcPts val="0"/>
                        </a:spcAft>
                      </a:pPr>
                      <a:r>
                        <a:rPr lang="en-US" sz="1800" b="0" dirty="0">
                          <a:effectLst/>
                        </a:rPr>
                        <a:t>41.8 (5.5)</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C0DCC0"/>
                    </a:solidFill>
                  </a:tcPr>
                </a:tc>
                <a:tc>
                  <a:txBody>
                    <a:bodyPr/>
                    <a:lstStyle/>
                    <a:p>
                      <a:pPr marL="0" marR="0">
                        <a:lnSpc>
                          <a:spcPct val="107000"/>
                        </a:lnSpc>
                        <a:spcBef>
                          <a:spcPts val="0"/>
                        </a:spcBef>
                        <a:spcAft>
                          <a:spcPts val="0"/>
                        </a:spcAft>
                      </a:pPr>
                      <a:r>
                        <a:rPr lang="en-US" sz="1800" b="0" dirty="0">
                          <a:effectLst/>
                        </a:rPr>
                        <a:t>41.2 (6.8)</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C0DCC0"/>
                    </a:solidFill>
                  </a:tcPr>
                </a:tc>
                <a:tc>
                  <a:txBody>
                    <a:bodyPr/>
                    <a:lstStyle/>
                    <a:p>
                      <a:pPr marL="0" marR="0">
                        <a:lnSpc>
                          <a:spcPct val="107000"/>
                        </a:lnSpc>
                        <a:spcBef>
                          <a:spcPts val="0"/>
                        </a:spcBef>
                        <a:spcAft>
                          <a:spcPts val="0"/>
                        </a:spcAft>
                      </a:pPr>
                      <a:r>
                        <a:rPr lang="en-US" sz="1800" b="0" dirty="0">
                          <a:effectLst/>
                        </a:rPr>
                        <a:t>42.0 (6.6)</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C0DCC0"/>
                    </a:solidFill>
                  </a:tcPr>
                </a:tc>
                <a:tc>
                  <a:txBody>
                    <a:bodyPr/>
                    <a:lstStyle/>
                    <a:p>
                      <a:pPr marL="0" marR="0">
                        <a:lnSpc>
                          <a:spcPct val="107000"/>
                        </a:lnSpc>
                        <a:spcBef>
                          <a:spcPts val="0"/>
                        </a:spcBef>
                        <a:spcAft>
                          <a:spcPts val="0"/>
                        </a:spcAft>
                      </a:pPr>
                      <a:r>
                        <a:rPr lang="en-US" sz="1800" b="0" dirty="0">
                          <a:effectLst/>
                        </a:rPr>
                        <a:t>41.6 (6.2)</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C0DCC0"/>
                    </a:solidFill>
                  </a:tcPr>
                </a:tc>
                <a:extLst>
                  <a:ext uri="{0D108BD9-81ED-4DB2-BD59-A6C34878D82A}">
                    <a16:rowId xmlns:a16="http://schemas.microsoft.com/office/drawing/2014/main" val="2773440884"/>
                  </a:ext>
                </a:extLst>
              </a:tr>
              <a:tr h="671351">
                <a:tc>
                  <a:txBody>
                    <a:bodyPr/>
                    <a:lstStyle/>
                    <a:p>
                      <a:pPr marL="0" marR="0">
                        <a:lnSpc>
                          <a:spcPct val="107000"/>
                        </a:lnSpc>
                        <a:spcBef>
                          <a:spcPts val="0"/>
                        </a:spcBef>
                        <a:spcAft>
                          <a:spcPts val="0"/>
                        </a:spcAft>
                      </a:pPr>
                      <a:r>
                        <a:rPr lang="en-US" sz="1800" b="0" dirty="0">
                          <a:effectLst/>
                        </a:rPr>
                        <a:t>Global mental health</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5BA35B"/>
                    </a:solidFill>
                  </a:tcPr>
                </a:tc>
                <a:tc>
                  <a:txBody>
                    <a:bodyPr/>
                    <a:lstStyle/>
                    <a:p>
                      <a:pPr marL="0" marR="0">
                        <a:lnSpc>
                          <a:spcPct val="107000"/>
                        </a:lnSpc>
                        <a:spcBef>
                          <a:spcPts val="0"/>
                        </a:spcBef>
                        <a:spcAft>
                          <a:spcPts val="0"/>
                        </a:spcAft>
                      </a:pPr>
                      <a:r>
                        <a:rPr lang="en-US" sz="1800" b="0">
                          <a:effectLst/>
                        </a:rPr>
                        <a:t>44.1 (8.6)</a:t>
                      </a:r>
                      <a:endParaRPr lang="en-US" sz="1800" b="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tc>
                <a:tc>
                  <a:txBody>
                    <a:bodyPr/>
                    <a:lstStyle/>
                    <a:p>
                      <a:pPr marL="0" marR="0">
                        <a:lnSpc>
                          <a:spcPct val="107000"/>
                        </a:lnSpc>
                        <a:spcBef>
                          <a:spcPts val="0"/>
                        </a:spcBef>
                        <a:spcAft>
                          <a:spcPts val="0"/>
                        </a:spcAft>
                      </a:pPr>
                      <a:r>
                        <a:rPr lang="en-US" sz="1800" b="0" dirty="0">
                          <a:effectLst/>
                        </a:rPr>
                        <a:t>47.5 (9.1)</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tc>
                <a:tc>
                  <a:txBody>
                    <a:bodyPr/>
                    <a:lstStyle/>
                    <a:p>
                      <a:pPr marL="0" marR="0">
                        <a:lnSpc>
                          <a:spcPct val="107000"/>
                        </a:lnSpc>
                        <a:spcBef>
                          <a:spcPts val="0"/>
                        </a:spcBef>
                        <a:spcAft>
                          <a:spcPts val="0"/>
                        </a:spcAft>
                      </a:pPr>
                      <a:r>
                        <a:rPr lang="en-US" sz="1800" b="0" dirty="0">
                          <a:effectLst/>
                        </a:rPr>
                        <a:t>43.2 (8.1)</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tc>
                <a:tc>
                  <a:txBody>
                    <a:bodyPr/>
                    <a:lstStyle/>
                    <a:p>
                      <a:pPr marL="0" marR="0">
                        <a:lnSpc>
                          <a:spcPct val="107000"/>
                        </a:lnSpc>
                        <a:spcBef>
                          <a:spcPts val="0"/>
                        </a:spcBef>
                        <a:spcAft>
                          <a:spcPts val="0"/>
                        </a:spcAft>
                      </a:pPr>
                      <a:r>
                        <a:rPr lang="en-US" sz="1800" b="0" dirty="0">
                          <a:effectLst/>
                        </a:rPr>
                        <a:t>43.7 (7.7)</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tc>
                <a:tc>
                  <a:txBody>
                    <a:bodyPr/>
                    <a:lstStyle/>
                    <a:p>
                      <a:pPr marL="0" marR="0">
                        <a:lnSpc>
                          <a:spcPct val="107000"/>
                        </a:lnSpc>
                        <a:spcBef>
                          <a:spcPts val="0"/>
                        </a:spcBef>
                        <a:spcAft>
                          <a:spcPts val="0"/>
                        </a:spcAft>
                      </a:pPr>
                      <a:r>
                        <a:rPr lang="en-US" sz="1800" b="0">
                          <a:effectLst/>
                        </a:rPr>
                        <a:t>43.6 (8.8)</a:t>
                      </a:r>
                      <a:endParaRPr lang="en-US" sz="1800" b="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tc>
                <a:extLst>
                  <a:ext uri="{0D108BD9-81ED-4DB2-BD59-A6C34878D82A}">
                    <a16:rowId xmlns:a16="http://schemas.microsoft.com/office/drawing/2014/main" val="2601471805"/>
                  </a:ext>
                </a:extLst>
              </a:tr>
              <a:tr h="710343">
                <a:tc>
                  <a:txBody>
                    <a:bodyPr/>
                    <a:lstStyle/>
                    <a:p>
                      <a:pPr marL="0" marR="0">
                        <a:lnSpc>
                          <a:spcPct val="107000"/>
                        </a:lnSpc>
                        <a:spcBef>
                          <a:spcPts val="0"/>
                        </a:spcBef>
                        <a:spcAft>
                          <a:spcPts val="0"/>
                        </a:spcAft>
                      </a:pPr>
                      <a:r>
                        <a:rPr lang="en-US" sz="1800" b="1" dirty="0">
                          <a:effectLst/>
                        </a:rPr>
                        <a:t>Analgesic underuse</a:t>
                      </a:r>
                      <a:r>
                        <a:rPr lang="en-US" sz="1800" b="1" baseline="30000" dirty="0">
                          <a:effectLst/>
                        </a:rPr>
                        <a:t>a</a:t>
                      </a:r>
                      <a:endParaRPr lang="en-US" sz="1800" b="1"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5BA35B"/>
                    </a:solidFill>
                  </a:tcPr>
                </a:tc>
                <a:tc>
                  <a:txBody>
                    <a:bodyPr/>
                    <a:lstStyle/>
                    <a:p>
                      <a:pPr marL="0" marR="0">
                        <a:lnSpc>
                          <a:spcPct val="107000"/>
                        </a:lnSpc>
                        <a:spcBef>
                          <a:spcPts val="0"/>
                        </a:spcBef>
                        <a:spcAft>
                          <a:spcPts val="0"/>
                        </a:spcAft>
                      </a:pPr>
                      <a:r>
                        <a:rPr lang="en-US" sz="1800" b="0" dirty="0">
                          <a:effectLst/>
                        </a:rPr>
                        <a:t>75.6 (23.4)</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C0DCC0"/>
                    </a:solidFill>
                  </a:tcPr>
                </a:tc>
                <a:tc>
                  <a:txBody>
                    <a:bodyPr/>
                    <a:lstStyle/>
                    <a:p>
                      <a:pPr marL="0" marR="0">
                        <a:lnSpc>
                          <a:spcPct val="107000"/>
                        </a:lnSpc>
                        <a:spcBef>
                          <a:spcPts val="0"/>
                        </a:spcBef>
                        <a:spcAft>
                          <a:spcPts val="0"/>
                        </a:spcAft>
                      </a:pPr>
                      <a:r>
                        <a:rPr lang="en-US" sz="1800" b="0" dirty="0">
                          <a:effectLst/>
                        </a:rPr>
                        <a:t>71.6 (26.1)</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C0DCC0"/>
                    </a:solidFill>
                  </a:tcPr>
                </a:tc>
                <a:tc>
                  <a:txBody>
                    <a:bodyPr/>
                    <a:lstStyle/>
                    <a:p>
                      <a:pPr marL="0" marR="0">
                        <a:lnSpc>
                          <a:spcPct val="107000"/>
                        </a:lnSpc>
                        <a:spcBef>
                          <a:spcPts val="0"/>
                        </a:spcBef>
                        <a:spcAft>
                          <a:spcPts val="0"/>
                        </a:spcAft>
                      </a:pPr>
                      <a:r>
                        <a:rPr lang="en-US" sz="1800" b="0" dirty="0">
                          <a:effectLst/>
                        </a:rPr>
                        <a:t>81.2 (18.7)</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C0DCC0"/>
                    </a:solidFill>
                  </a:tcPr>
                </a:tc>
                <a:tc>
                  <a:txBody>
                    <a:bodyPr/>
                    <a:lstStyle/>
                    <a:p>
                      <a:pPr marL="0" marR="0">
                        <a:lnSpc>
                          <a:spcPct val="107000"/>
                        </a:lnSpc>
                        <a:spcBef>
                          <a:spcPts val="0"/>
                        </a:spcBef>
                        <a:spcAft>
                          <a:spcPts val="0"/>
                        </a:spcAft>
                      </a:pPr>
                      <a:r>
                        <a:rPr lang="en-US" sz="1800" b="0" dirty="0">
                          <a:effectLst/>
                        </a:rPr>
                        <a:t>69.7 (26.2)</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C0DCC0"/>
                    </a:solidFill>
                  </a:tcPr>
                </a:tc>
                <a:tc>
                  <a:txBody>
                    <a:bodyPr/>
                    <a:lstStyle/>
                    <a:p>
                      <a:pPr marL="0" marR="0">
                        <a:lnSpc>
                          <a:spcPct val="107000"/>
                        </a:lnSpc>
                        <a:spcBef>
                          <a:spcPts val="0"/>
                        </a:spcBef>
                        <a:spcAft>
                          <a:spcPts val="0"/>
                        </a:spcAft>
                      </a:pPr>
                      <a:r>
                        <a:rPr lang="en-US" sz="1800" b="0" dirty="0">
                          <a:effectLst/>
                        </a:rPr>
                        <a:t>77.6 (22.1)</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C0DCC0"/>
                    </a:solidFill>
                  </a:tcPr>
                </a:tc>
                <a:extLst>
                  <a:ext uri="{0D108BD9-81ED-4DB2-BD59-A6C34878D82A}">
                    <a16:rowId xmlns:a16="http://schemas.microsoft.com/office/drawing/2014/main" val="1424461096"/>
                  </a:ext>
                </a:extLst>
              </a:tr>
              <a:tr h="717578">
                <a:tc>
                  <a:txBody>
                    <a:bodyPr/>
                    <a:lstStyle/>
                    <a:p>
                      <a:pPr marL="0" marR="0">
                        <a:lnSpc>
                          <a:spcPct val="107000"/>
                        </a:lnSpc>
                        <a:spcBef>
                          <a:spcPts val="0"/>
                        </a:spcBef>
                        <a:spcAft>
                          <a:spcPts val="0"/>
                        </a:spcAft>
                      </a:pPr>
                      <a:r>
                        <a:rPr lang="en-US" sz="1800" b="0" dirty="0">
                          <a:effectLst/>
                        </a:rPr>
                        <a:t>Analgesic overuse</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5BA35B"/>
                    </a:solidFill>
                  </a:tcPr>
                </a:tc>
                <a:tc>
                  <a:txBody>
                    <a:bodyPr/>
                    <a:lstStyle/>
                    <a:p>
                      <a:pPr marL="0" marR="0">
                        <a:lnSpc>
                          <a:spcPct val="107000"/>
                        </a:lnSpc>
                        <a:spcBef>
                          <a:spcPts val="0"/>
                        </a:spcBef>
                        <a:spcAft>
                          <a:spcPts val="0"/>
                        </a:spcAft>
                      </a:pPr>
                      <a:r>
                        <a:rPr lang="en-US" sz="1800" b="0" dirty="0">
                          <a:effectLst/>
                        </a:rPr>
                        <a:t>89.9 (12.8)</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tc>
                <a:tc>
                  <a:txBody>
                    <a:bodyPr/>
                    <a:lstStyle/>
                    <a:p>
                      <a:pPr marL="0" marR="0">
                        <a:lnSpc>
                          <a:spcPct val="107000"/>
                        </a:lnSpc>
                        <a:spcBef>
                          <a:spcPts val="0"/>
                        </a:spcBef>
                        <a:spcAft>
                          <a:spcPts val="0"/>
                        </a:spcAft>
                      </a:pPr>
                      <a:r>
                        <a:rPr lang="en-US" sz="1800" b="0" dirty="0">
                          <a:effectLst/>
                        </a:rPr>
                        <a:t>93.5 (8.6)</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tc>
                <a:tc>
                  <a:txBody>
                    <a:bodyPr/>
                    <a:lstStyle/>
                    <a:p>
                      <a:pPr marL="0" marR="0">
                        <a:lnSpc>
                          <a:spcPct val="107000"/>
                        </a:lnSpc>
                        <a:spcBef>
                          <a:spcPts val="0"/>
                        </a:spcBef>
                        <a:spcAft>
                          <a:spcPts val="0"/>
                        </a:spcAft>
                      </a:pPr>
                      <a:r>
                        <a:rPr lang="en-US" sz="1800" b="0" dirty="0">
                          <a:effectLst/>
                        </a:rPr>
                        <a:t>89.6 (10.6)</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tc>
                <a:tc>
                  <a:txBody>
                    <a:bodyPr/>
                    <a:lstStyle/>
                    <a:p>
                      <a:pPr marL="0" marR="0">
                        <a:lnSpc>
                          <a:spcPct val="107000"/>
                        </a:lnSpc>
                        <a:spcBef>
                          <a:spcPts val="0"/>
                        </a:spcBef>
                        <a:spcAft>
                          <a:spcPts val="0"/>
                        </a:spcAft>
                      </a:pPr>
                      <a:r>
                        <a:rPr lang="en-US" sz="1800" b="0" dirty="0">
                          <a:effectLst/>
                        </a:rPr>
                        <a:t>90.4 (13.2)</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tc>
                <a:tc>
                  <a:txBody>
                    <a:bodyPr/>
                    <a:lstStyle/>
                    <a:p>
                      <a:pPr marL="0" marR="0">
                        <a:lnSpc>
                          <a:spcPct val="107000"/>
                        </a:lnSpc>
                        <a:spcBef>
                          <a:spcPts val="0"/>
                        </a:spcBef>
                        <a:spcAft>
                          <a:spcPts val="0"/>
                        </a:spcAft>
                      </a:pPr>
                      <a:r>
                        <a:rPr lang="en-US" sz="1800" b="0" dirty="0">
                          <a:effectLst/>
                        </a:rPr>
                        <a:t>88.9 (14.0)</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tc>
                <a:extLst>
                  <a:ext uri="{0D108BD9-81ED-4DB2-BD59-A6C34878D82A}">
                    <a16:rowId xmlns:a16="http://schemas.microsoft.com/office/drawing/2014/main" val="2488484093"/>
                  </a:ext>
                </a:extLst>
              </a:tr>
              <a:tr h="815897">
                <a:tc>
                  <a:txBody>
                    <a:bodyPr/>
                    <a:lstStyle/>
                    <a:p>
                      <a:pPr marL="0" marR="0">
                        <a:lnSpc>
                          <a:spcPct val="107000"/>
                        </a:lnSpc>
                        <a:spcBef>
                          <a:spcPts val="0"/>
                        </a:spcBef>
                        <a:spcAft>
                          <a:spcPts val="0"/>
                        </a:spcAft>
                      </a:pPr>
                      <a:r>
                        <a:rPr lang="en-US" sz="1800" b="0" dirty="0">
                          <a:effectLst/>
                        </a:rPr>
                        <a:t>Satisfaction with medical care</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5BA35B"/>
                    </a:solidFill>
                  </a:tcPr>
                </a:tc>
                <a:tc>
                  <a:txBody>
                    <a:bodyPr/>
                    <a:lstStyle/>
                    <a:p>
                      <a:pPr marL="0" marR="0">
                        <a:lnSpc>
                          <a:spcPct val="107000"/>
                        </a:lnSpc>
                        <a:spcBef>
                          <a:spcPts val="0"/>
                        </a:spcBef>
                        <a:spcAft>
                          <a:spcPts val="0"/>
                        </a:spcAft>
                      </a:pPr>
                      <a:r>
                        <a:rPr lang="en-US" sz="1800" b="0" dirty="0">
                          <a:effectLst/>
                        </a:rPr>
                        <a:t>82.2 (17.7)</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C0DCC0"/>
                    </a:solidFill>
                  </a:tcPr>
                </a:tc>
                <a:tc>
                  <a:txBody>
                    <a:bodyPr/>
                    <a:lstStyle/>
                    <a:p>
                      <a:pPr marL="0" marR="0">
                        <a:lnSpc>
                          <a:spcPct val="107000"/>
                        </a:lnSpc>
                        <a:spcBef>
                          <a:spcPts val="0"/>
                        </a:spcBef>
                        <a:spcAft>
                          <a:spcPts val="0"/>
                        </a:spcAft>
                      </a:pPr>
                      <a:r>
                        <a:rPr lang="en-US" sz="1800" b="0">
                          <a:effectLst/>
                        </a:rPr>
                        <a:t>83.9 (13.4)</a:t>
                      </a:r>
                      <a:endParaRPr lang="en-US" sz="1800" b="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C0DCC0"/>
                    </a:solidFill>
                  </a:tcPr>
                </a:tc>
                <a:tc>
                  <a:txBody>
                    <a:bodyPr/>
                    <a:lstStyle/>
                    <a:p>
                      <a:pPr marL="0" marR="0">
                        <a:lnSpc>
                          <a:spcPct val="107000"/>
                        </a:lnSpc>
                        <a:spcBef>
                          <a:spcPts val="0"/>
                        </a:spcBef>
                        <a:spcAft>
                          <a:spcPts val="0"/>
                        </a:spcAft>
                      </a:pPr>
                      <a:r>
                        <a:rPr lang="en-US" sz="1800" b="0" dirty="0">
                          <a:effectLst/>
                        </a:rPr>
                        <a:t>88.8 (13.5)</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C0DCC0"/>
                    </a:solidFill>
                  </a:tcPr>
                </a:tc>
                <a:tc>
                  <a:txBody>
                    <a:bodyPr/>
                    <a:lstStyle/>
                    <a:p>
                      <a:pPr marL="0" marR="0">
                        <a:lnSpc>
                          <a:spcPct val="107000"/>
                        </a:lnSpc>
                        <a:spcBef>
                          <a:spcPts val="0"/>
                        </a:spcBef>
                        <a:spcAft>
                          <a:spcPts val="0"/>
                        </a:spcAft>
                      </a:pPr>
                      <a:r>
                        <a:rPr lang="en-US" sz="1800" b="0" dirty="0">
                          <a:effectLst/>
                        </a:rPr>
                        <a:t>81.8 (19.0)</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C0DCC0"/>
                    </a:solidFill>
                  </a:tcPr>
                </a:tc>
                <a:tc>
                  <a:txBody>
                    <a:bodyPr/>
                    <a:lstStyle/>
                    <a:p>
                      <a:pPr marL="0" marR="0">
                        <a:lnSpc>
                          <a:spcPct val="107000"/>
                        </a:lnSpc>
                        <a:spcBef>
                          <a:spcPts val="0"/>
                        </a:spcBef>
                        <a:spcAft>
                          <a:spcPts val="0"/>
                        </a:spcAft>
                      </a:pPr>
                      <a:r>
                        <a:rPr lang="en-US" sz="1800" b="0" dirty="0">
                          <a:effectLst/>
                        </a:rPr>
                        <a:t>80.3 (18.7)</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C0DCC0"/>
                    </a:solidFill>
                  </a:tcPr>
                </a:tc>
                <a:extLst>
                  <a:ext uri="{0D108BD9-81ED-4DB2-BD59-A6C34878D82A}">
                    <a16:rowId xmlns:a16="http://schemas.microsoft.com/office/drawing/2014/main" val="741208663"/>
                  </a:ext>
                </a:extLst>
              </a:tr>
              <a:tr h="619444">
                <a:tc>
                  <a:txBody>
                    <a:bodyPr/>
                    <a:lstStyle/>
                    <a:p>
                      <a:pPr marL="0" marR="0">
                        <a:lnSpc>
                          <a:spcPct val="107000"/>
                        </a:lnSpc>
                        <a:spcBef>
                          <a:spcPts val="0"/>
                        </a:spcBef>
                        <a:spcAft>
                          <a:spcPts val="0"/>
                        </a:spcAft>
                      </a:pPr>
                      <a:r>
                        <a:rPr lang="en-US" sz="1800" b="0" dirty="0">
                          <a:effectLst/>
                        </a:rPr>
                        <a:t>Trust in clinician</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solidFill>
                      <a:srgbClr val="5BA35B"/>
                    </a:solidFill>
                  </a:tcPr>
                </a:tc>
                <a:tc>
                  <a:txBody>
                    <a:bodyPr/>
                    <a:lstStyle/>
                    <a:p>
                      <a:pPr marL="0" marR="0">
                        <a:lnSpc>
                          <a:spcPct val="107000"/>
                        </a:lnSpc>
                        <a:spcBef>
                          <a:spcPts val="0"/>
                        </a:spcBef>
                        <a:spcAft>
                          <a:spcPts val="0"/>
                        </a:spcAft>
                      </a:pPr>
                      <a:r>
                        <a:rPr lang="en-US" sz="1800" b="0" dirty="0">
                          <a:effectLst/>
                        </a:rPr>
                        <a:t>76.1 (16.4)</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tc>
                <a:tc>
                  <a:txBody>
                    <a:bodyPr/>
                    <a:lstStyle/>
                    <a:p>
                      <a:pPr marL="0" marR="0">
                        <a:lnSpc>
                          <a:spcPct val="107000"/>
                        </a:lnSpc>
                        <a:spcBef>
                          <a:spcPts val="0"/>
                        </a:spcBef>
                        <a:spcAft>
                          <a:spcPts val="0"/>
                        </a:spcAft>
                      </a:pPr>
                      <a:r>
                        <a:rPr lang="en-US" sz="1800" b="0" dirty="0">
                          <a:effectLst/>
                        </a:rPr>
                        <a:t>82.0 (12.3)</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tc>
                <a:tc>
                  <a:txBody>
                    <a:bodyPr/>
                    <a:lstStyle/>
                    <a:p>
                      <a:pPr marL="0" marR="0">
                        <a:lnSpc>
                          <a:spcPct val="107000"/>
                        </a:lnSpc>
                        <a:spcBef>
                          <a:spcPts val="0"/>
                        </a:spcBef>
                        <a:spcAft>
                          <a:spcPts val="0"/>
                        </a:spcAft>
                      </a:pPr>
                      <a:r>
                        <a:rPr lang="en-US" sz="1800" b="0">
                          <a:effectLst/>
                        </a:rPr>
                        <a:t>78.4 (16.2)</a:t>
                      </a:r>
                      <a:endParaRPr lang="en-US" sz="1800" b="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tc>
                <a:tc>
                  <a:txBody>
                    <a:bodyPr/>
                    <a:lstStyle/>
                    <a:p>
                      <a:pPr marL="0" marR="0">
                        <a:lnSpc>
                          <a:spcPct val="107000"/>
                        </a:lnSpc>
                        <a:spcBef>
                          <a:spcPts val="0"/>
                        </a:spcBef>
                        <a:spcAft>
                          <a:spcPts val="0"/>
                        </a:spcAft>
                      </a:pPr>
                      <a:r>
                        <a:rPr lang="en-US" sz="1800" b="0" dirty="0">
                          <a:effectLst/>
                        </a:rPr>
                        <a:t>76.2 (18.4)</a:t>
                      </a:r>
                      <a:endParaRPr lang="en-US" sz="1800" b="0" dirty="0">
                        <a:effectLst/>
                        <a:latin typeface="Calibri" panose="020F0502020204030204" pitchFamily="34" charset="0"/>
                        <a:ea typeface="PMingLiU" panose="02020500000000000000" pitchFamily="18" charset="-120"/>
                        <a:cs typeface="Times New Roman" panose="02020603050405020304" pitchFamily="18" charset="0"/>
                      </a:endParaRPr>
                    </a:p>
                  </a:txBody>
                  <a:tcPr marL="154305" marR="154305" marT="0" marB="0" anchor="ctr"/>
                </a:tc>
                <a:tc>
                  <a:txBody>
                    <a:bodyPr/>
                    <a:lstStyle/>
                    <a:p>
                      <a:pPr marL="0" marR="0" algn="l">
                        <a:lnSpc>
                          <a:spcPct val="107000"/>
                        </a:lnSpc>
                        <a:spcBef>
                          <a:spcPts val="0"/>
                        </a:spcBef>
                        <a:spcAft>
                          <a:spcPts val="0"/>
                        </a:spcAft>
                      </a:pPr>
                      <a:r>
                        <a:rPr lang="en-US" sz="1800" b="0" dirty="0">
                          <a:effectLst/>
                        </a:rPr>
                        <a:t>74.0 (16.3)</a:t>
                      </a:r>
                    </a:p>
                  </a:txBody>
                  <a:tcPr marL="154305" marR="154305" marT="0" marB="0" anchor="ctr"/>
                </a:tc>
                <a:extLst>
                  <a:ext uri="{0D108BD9-81ED-4DB2-BD59-A6C34878D82A}">
                    <a16:rowId xmlns:a16="http://schemas.microsoft.com/office/drawing/2014/main" val="927750787"/>
                  </a:ext>
                </a:extLst>
              </a:tr>
            </a:tbl>
          </a:graphicData>
        </a:graphic>
      </p:graphicFrame>
      <p:sp>
        <p:nvSpPr>
          <p:cNvPr id="18" name="TextBox 17">
            <a:extLst>
              <a:ext uri="{FF2B5EF4-FFF2-40B4-BE49-F238E27FC236}">
                <a16:creationId xmlns:a16="http://schemas.microsoft.com/office/drawing/2014/main" id="{78288A7E-9EB8-459B-B57C-5E09CADDDAC3}"/>
              </a:ext>
            </a:extLst>
          </p:cNvPr>
          <p:cNvSpPr txBox="1"/>
          <p:nvPr/>
        </p:nvSpPr>
        <p:spPr>
          <a:xfrm>
            <a:off x="7773516" y="15589190"/>
            <a:ext cx="4534612" cy="604781"/>
          </a:xfrm>
          <a:prstGeom prst="rect">
            <a:avLst/>
          </a:prstGeom>
          <a:noFill/>
        </p:spPr>
        <p:txBody>
          <a:bodyPr wrap="square" rtlCol="0">
            <a:spAutoFit/>
          </a:bodyPr>
          <a:lstStyle/>
          <a:p>
            <a:r>
              <a:rPr lang="en-US" sz="1665" dirty="0"/>
              <a:t>a: p&lt;0.15; b: p&lt;0.05 by ANOVA</a:t>
            </a:r>
          </a:p>
          <a:p>
            <a:endParaRPr lang="en-US" sz="1665" dirty="0"/>
          </a:p>
        </p:txBody>
      </p:sp>
      <p:sp>
        <p:nvSpPr>
          <p:cNvPr id="24" name="TextBox 23">
            <a:extLst>
              <a:ext uri="{FF2B5EF4-FFF2-40B4-BE49-F238E27FC236}">
                <a16:creationId xmlns:a16="http://schemas.microsoft.com/office/drawing/2014/main" id="{86634436-5B5D-4D6F-970C-A349C2648406}"/>
              </a:ext>
            </a:extLst>
          </p:cNvPr>
          <p:cNvSpPr txBox="1"/>
          <p:nvPr/>
        </p:nvSpPr>
        <p:spPr>
          <a:xfrm>
            <a:off x="7854703" y="7412886"/>
            <a:ext cx="10275802" cy="461665"/>
          </a:xfrm>
          <a:prstGeom prst="rect">
            <a:avLst/>
          </a:prstGeom>
          <a:noFill/>
        </p:spPr>
        <p:txBody>
          <a:bodyPr wrap="square" rtlCol="0">
            <a:spAutoFit/>
          </a:bodyPr>
          <a:lstStyle/>
          <a:p>
            <a:r>
              <a:rPr lang="en-US" sz="2400" b="1" dirty="0"/>
              <a:t>Combined Pain Intensity and Interference Membership Baseline Characteristics</a:t>
            </a:r>
          </a:p>
        </p:txBody>
      </p:sp>
      <p:sp>
        <p:nvSpPr>
          <p:cNvPr id="26" name="TextBox 25">
            <a:extLst>
              <a:ext uri="{FF2B5EF4-FFF2-40B4-BE49-F238E27FC236}">
                <a16:creationId xmlns:a16="http://schemas.microsoft.com/office/drawing/2014/main" id="{DB42C409-0471-41D8-BF46-F0CBFA2255BD}"/>
              </a:ext>
            </a:extLst>
          </p:cNvPr>
          <p:cNvSpPr txBox="1"/>
          <p:nvPr/>
        </p:nvSpPr>
        <p:spPr>
          <a:xfrm>
            <a:off x="514050" y="3070535"/>
            <a:ext cx="6776727" cy="4832092"/>
          </a:xfrm>
          <a:prstGeom prst="rect">
            <a:avLst/>
          </a:prstGeom>
          <a:noFill/>
        </p:spPr>
        <p:txBody>
          <a:bodyPr wrap="square" rtlCol="0">
            <a:spAutoFit/>
          </a:bodyPr>
          <a:lstStyle/>
          <a:p>
            <a:r>
              <a:rPr lang="en-US" sz="2200" dirty="0"/>
              <a:t>Over 50 million adults in the United States experience chronic pain, which impacts their mobility, productivity, mental health, opioid dependence, and quality of life. Patient-rated pain intensity is measured separately from pain interference, or the impact of pain on daily function. Using longitudinal studies of symptom fluctuations and patterns, termed pain trajectories, we will identify baseline characteristics of:</a:t>
            </a:r>
          </a:p>
          <a:p>
            <a:endParaRPr lang="en-US" sz="2200" dirty="0"/>
          </a:p>
          <a:p>
            <a:pPr marL="385763" indent="-385763">
              <a:buFont typeface="Arial" panose="020B0604020202020204" pitchFamily="34" charset="0"/>
              <a:buChar char="•"/>
            </a:pPr>
            <a:r>
              <a:rPr lang="en-US" sz="2200" dirty="0"/>
              <a:t>Patients whose chronic musculoskeletal (MSK) pain intensity or interference improved after 1 year</a:t>
            </a:r>
          </a:p>
          <a:p>
            <a:endParaRPr lang="en-US" sz="2200" dirty="0"/>
          </a:p>
          <a:p>
            <a:pPr marL="385763" indent="-385763">
              <a:buFont typeface="Arial" panose="020B0604020202020204" pitchFamily="34" charset="0"/>
              <a:buChar char="•"/>
            </a:pPr>
            <a:r>
              <a:rPr lang="en-US" sz="2200" dirty="0"/>
              <a:t>Patients with incongruent pain intensity and interference combined trajectories</a:t>
            </a:r>
          </a:p>
        </p:txBody>
      </p:sp>
      <p:sp>
        <p:nvSpPr>
          <p:cNvPr id="28" name="TextBox 27">
            <a:extLst>
              <a:ext uri="{FF2B5EF4-FFF2-40B4-BE49-F238E27FC236}">
                <a16:creationId xmlns:a16="http://schemas.microsoft.com/office/drawing/2014/main" id="{E8A0220B-47A4-4EB7-9A8D-22146ADFAEF8}"/>
              </a:ext>
            </a:extLst>
          </p:cNvPr>
          <p:cNvSpPr txBox="1"/>
          <p:nvPr/>
        </p:nvSpPr>
        <p:spPr>
          <a:xfrm>
            <a:off x="18630505" y="5214884"/>
            <a:ext cx="8239628" cy="4493538"/>
          </a:xfrm>
          <a:prstGeom prst="rect">
            <a:avLst/>
          </a:prstGeom>
          <a:noFill/>
        </p:spPr>
        <p:txBody>
          <a:bodyPr wrap="square" rtlCol="0">
            <a:spAutoFit/>
          </a:bodyPr>
          <a:lstStyle/>
          <a:p>
            <a:endParaRPr lang="en-US" sz="2200" dirty="0"/>
          </a:p>
          <a:p>
            <a:pPr marL="385763" indent="-385763">
              <a:buFont typeface="Arial" panose="020B0604020202020204" pitchFamily="34" charset="0"/>
              <a:buChar char="•"/>
            </a:pPr>
            <a:r>
              <a:rPr lang="en-US" sz="2200" dirty="0"/>
              <a:t>26.0% (n=19) of patients with severe baseline pain intensity (≥60) were in the improving pain intensity trajectory, while 11.3% (n=16) were in the stable/worsening pain intensity trajectory, p=0.006  </a:t>
            </a:r>
          </a:p>
          <a:p>
            <a:pPr marL="385763" indent="-385763">
              <a:buFont typeface="Arial" panose="020B0604020202020204" pitchFamily="34" charset="0"/>
              <a:buChar char="•"/>
            </a:pPr>
            <a:r>
              <a:rPr lang="en-US" sz="2200" dirty="0"/>
              <a:t>54 patients had discordant pain intensity and interference trajectories</a:t>
            </a:r>
          </a:p>
          <a:p>
            <a:pPr marL="385763" indent="-385763">
              <a:buFont typeface="Arial" panose="020B0604020202020204" pitchFamily="34" charset="0"/>
              <a:buChar char="•"/>
            </a:pPr>
            <a:r>
              <a:rPr lang="en-US" sz="2200" dirty="0"/>
              <a:t>Greater baseline pain intensity predicted a combination of improving intensity yet stable/worsening interference</a:t>
            </a:r>
          </a:p>
          <a:p>
            <a:pPr marL="385763" indent="-385763">
              <a:buFont typeface="Arial" panose="020B0604020202020204" pitchFamily="34" charset="0"/>
              <a:buChar char="•"/>
            </a:pPr>
            <a:r>
              <a:rPr lang="en-US" sz="2200" dirty="0"/>
              <a:t>Female gender and greater baseline pain interference predicted a combination of stable/worsening pain intensity but improving pain interference</a:t>
            </a:r>
          </a:p>
          <a:p>
            <a:pPr marL="385763" indent="-385763">
              <a:buFont typeface="Arial" panose="020B0604020202020204" pitchFamily="34" charset="0"/>
              <a:buChar char="•"/>
            </a:pPr>
            <a:endParaRPr lang="en-US" sz="2200" dirty="0"/>
          </a:p>
          <a:p>
            <a:pPr marL="385763" indent="-385763">
              <a:buFont typeface="Arial" panose="020B0604020202020204" pitchFamily="34" charset="0"/>
              <a:buChar char="•"/>
            </a:pPr>
            <a:endParaRPr lang="en-US" sz="2200" dirty="0"/>
          </a:p>
        </p:txBody>
      </p:sp>
      <p:sp>
        <p:nvSpPr>
          <p:cNvPr id="30" name="TextBox 29">
            <a:extLst>
              <a:ext uri="{FF2B5EF4-FFF2-40B4-BE49-F238E27FC236}">
                <a16:creationId xmlns:a16="http://schemas.microsoft.com/office/drawing/2014/main" id="{F9A592B9-0F22-468A-BD07-F141BA7CD607}"/>
              </a:ext>
            </a:extLst>
          </p:cNvPr>
          <p:cNvSpPr txBox="1"/>
          <p:nvPr/>
        </p:nvSpPr>
        <p:spPr>
          <a:xfrm>
            <a:off x="21240010" y="9062091"/>
            <a:ext cx="3510792" cy="646331"/>
          </a:xfrm>
          <a:prstGeom prst="rect">
            <a:avLst/>
          </a:prstGeom>
          <a:noFill/>
        </p:spPr>
        <p:txBody>
          <a:bodyPr wrap="square" rtlCol="0">
            <a:spAutoFit/>
          </a:bodyPr>
          <a:lstStyle/>
          <a:p>
            <a:pPr algn="ctr"/>
            <a:r>
              <a:rPr lang="en-US" sz="3600" dirty="0"/>
              <a:t>Conclusion</a:t>
            </a:r>
          </a:p>
        </p:txBody>
      </p:sp>
      <p:pic>
        <p:nvPicPr>
          <p:cNvPr id="4" name="Picture 3">
            <a:extLst>
              <a:ext uri="{FF2B5EF4-FFF2-40B4-BE49-F238E27FC236}">
                <a16:creationId xmlns:a16="http://schemas.microsoft.com/office/drawing/2014/main" id="{8AA77E8B-650B-4127-B239-36E903423FD2}"/>
              </a:ext>
            </a:extLst>
          </p:cNvPr>
          <p:cNvPicPr>
            <a:picLocks noChangeAspect="1"/>
          </p:cNvPicPr>
          <p:nvPr/>
        </p:nvPicPr>
        <p:blipFill>
          <a:blip r:embed="rId3"/>
          <a:stretch>
            <a:fillRect/>
          </a:stretch>
        </p:blipFill>
        <p:spPr>
          <a:xfrm>
            <a:off x="7810577" y="3178448"/>
            <a:ext cx="4851414" cy="3953584"/>
          </a:xfrm>
          <a:prstGeom prst="rect">
            <a:avLst/>
          </a:prstGeom>
        </p:spPr>
      </p:pic>
      <p:pic>
        <p:nvPicPr>
          <p:cNvPr id="6" name="Picture 5">
            <a:extLst>
              <a:ext uri="{FF2B5EF4-FFF2-40B4-BE49-F238E27FC236}">
                <a16:creationId xmlns:a16="http://schemas.microsoft.com/office/drawing/2014/main" id="{D25CB2F5-0DDA-4C94-BDD0-04E3380D6576}"/>
              </a:ext>
            </a:extLst>
          </p:cNvPr>
          <p:cNvPicPr>
            <a:picLocks noChangeAspect="1"/>
          </p:cNvPicPr>
          <p:nvPr/>
        </p:nvPicPr>
        <p:blipFill>
          <a:blip r:embed="rId4"/>
          <a:stretch>
            <a:fillRect/>
          </a:stretch>
        </p:blipFill>
        <p:spPr>
          <a:xfrm>
            <a:off x="12824830" y="3181490"/>
            <a:ext cx="5286551" cy="3953584"/>
          </a:xfrm>
          <a:prstGeom prst="rect">
            <a:avLst/>
          </a:prstGeom>
        </p:spPr>
      </p:pic>
      <p:sp>
        <p:nvSpPr>
          <p:cNvPr id="15" name="TextBox 14">
            <a:extLst>
              <a:ext uri="{FF2B5EF4-FFF2-40B4-BE49-F238E27FC236}">
                <a16:creationId xmlns:a16="http://schemas.microsoft.com/office/drawing/2014/main" id="{116D76BC-E44F-42F4-9CC1-EFB51317AC42}"/>
              </a:ext>
            </a:extLst>
          </p:cNvPr>
          <p:cNvSpPr txBox="1"/>
          <p:nvPr/>
        </p:nvSpPr>
        <p:spPr>
          <a:xfrm>
            <a:off x="517218" y="8752198"/>
            <a:ext cx="6776727" cy="7540526"/>
          </a:xfrm>
          <a:prstGeom prst="rect">
            <a:avLst/>
          </a:prstGeom>
          <a:noFill/>
        </p:spPr>
        <p:txBody>
          <a:bodyPr wrap="square" rtlCol="0">
            <a:spAutoFit/>
          </a:bodyPr>
          <a:lstStyle/>
          <a:p>
            <a:pPr marL="385763" indent="-385763">
              <a:buFont typeface="Arial" panose="020B0604020202020204" pitchFamily="34" charset="0"/>
              <a:buChar char="•"/>
            </a:pPr>
            <a:r>
              <a:rPr lang="en-US" sz="2200" dirty="0"/>
              <a:t>In the Personalized Research for Monitoring Pain (PREEMPT) study, 108 patients were randomized to n-of-1 single patient multi-crossover trials and 107 patients received usual care</a:t>
            </a:r>
          </a:p>
          <a:p>
            <a:pPr marL="385763" indent="-385763">
              <a:buFont typeface="Arial" panose="020B0604020202020204" pitchFamily="34" charset="0"/>
              <a:buChar char="•"/>
            </a:pPr>
            <a:r>
              <a:rPr lang="en-US" sz="2200" dirty="0"/>
              <a:t>Patients with MSK pain for over 6 weeks were recruited from the UC Davis affiliated clinics, Veterans Affairs Northern California Health Care System, and David Grant Medical Center </a:t>
            </a:r>
          </a:p>
          <a:p>
            <a:pPr marL="385763" indent="-385763">
              <a:buFont typeface="Arial" panose="020B0604020202020204" pitchFamily="34" charset="0"/>
              <a:buChar char="•"/>
            </a:pPr>
            <a:r>
              <a:rPr lang="en-US" sz="2200" dirty="0"/>
              <a:t>Patient-Reported Outcomes Measurement Information System (PROMIS) scale assessments measured pain intensity, pain-related interference, physical and mental global health, analgesic adherence, patient trust in clinician, and satisfaction with pain care at baseline, 3, 6, and 12 months</a:t>
            </a:r>
          </a:p>
          <a:p>
            <a:pPr marL="385763" indent="-385763">
              <a:buFont typeface="Arial" panose="020B0604020202020204" pitchFamily="34" charset="0"/>
              <a:buChar char="•"/>
            </a:pPr>
            <a:r>
              <a:rPr lang="en-US" sz="2200" dirty="0"/>
              <a:t>Individual pain intensity and interference ratings were identified over time. Using latent class analysis in STATA 15 software, patient ratings were grouped into the most similar and probable latent classes trajectories </a:t>
            </a:r>
          </a:p>
          <a:p>
            <a:pPr marL="385763" indent="-385763">
              <a:buFont typeface="Arial" panose="020B0604020202020204" pitchFamily="34" charset="0"/>
              <a:buChar char="•"/>
            </a:pPr>
            <a:r>
              <a:rPr lang="en-US" sz="2200" dirty="0"/>
              <a:t>Statistical significance was assessed using Chi2 tests and analyses of variance</a:t>
            </a:r>
          </a:p>
          <a:p>
            <a:endParaRPr lang="en-US" sz="2200" dirty="0"/>
          </a:p>
        </p:txBody>
      </p:sp>
      <p:sp>
        <p:nvSpPr>
          <p:cNvPr id="16" name="TextBox 15">
            <a:extLst>
              <a:ext uri="{FF2B5EF4-FFF2-40B4-BE49-F238E27FC236}">
                <a16:creationId xmlns:a16="http://schemas.microsoft.com/office/drawing/2014/main" id="{DBEB02FB-8E4E-4AC6-9020-71E7675C2AC3}"/>
              </a:ext>
            </a:extLst>
          </p:cNvPr>
          <p:cNvSpPr txBox="1"/>
          <p:nvPr/>
        </p:nvSpPr>
        <p:spPr>
          <a:xfrm>
            <a:off x="18673480" y="9722527"/>
            <a:ext cx="8239628" cy="3382336"/>
          </a:xfrm>
          <a:prstGeom prst="rect">
            <a:avLst/>
          </a:prstGeom>
          <a:noFill/>
        </p:spPr>
        <p:txBody>
          <a:bodyPr wrap="square" rtlCol="0">
            <a:spAutoFit/>
          </a:bodyPr>
          <a:lstStyle/>
          <a:p>
            <a:pPr marL="385763" indent="-385763">
              <a:buFont typeface="Arial" panose="020B0604020202020204" pitchFamily="34" charset="0"/>
              <a:buChar char="•"/>
            </a:pPr>
            <a:r>
              <a:rPr lang="en-US" sz="2138" dirty="0"/>
              <a:t>For chronic MSK pain prognosis, patients with more severe pain at baseline had the greatest improvement after one year</a:t>
            </a:r>
          </a:p>
          <a:p>
            <a:pPr marL="385763" indent="-385763">
              <a:buFont typeface="Arial" panose="020B0604020202020204" pitchFamily="34" charset="0"/>
              <a:buChar char="•"/>
            </a:pPr>
            <a:r>
              <a:rPr lang="en-US" sz="2138" dirty="0"/>
              <a:t>When analyzing pain intensity and interference trajectories together for individual patients, worse baseline pain continued to better predict recovery than other measured characteristics</a:t>
            </a:r>
          </a:p>
          <a:p>
            <a:pPr marL="385763" indent="-385763">
              <a:buFont typeface="Arial" panose="020B0604020202020204" pitchFamily="34" charset="0"/>
              <a:buChar char="•"/>
            </a:pPr>
            <a:r>
              <a:rPr lang="en-US" sz="2138" dirty="0"/>
              <a:t>Compared to previous studies which included acute and chronic MSK pain, our study on chronic pain alone found fewer common trajectories and baseline predictors of prognosis</a:t>
            </a:r>
          </a:p>
          <a:p>
            <a:pPr marL="385763" indent="-385763">
              <a:buFont typeface="Arial" panose="020B0604020202020204" pitchFamily="34" charset="0"/>
              <a:buChar char="•"/>
            </a:pPr>
            <a:r>
              <a:rPr lang="en-US" sz="2138" dirty="0"/>
              <a:t>Future research should study modifiable risk factors in patients who rated improving pain intensity but worsening pain interference </a:t>
            </a:r>
          </a:p>
        </p:txBody>
      </p:sp>
      <p:pic>
        <p:nvPicPr>
          <p:cNvPr id="5" name="Picture 4">
            <a:extLst>
              <a:ext uri="{FF2B5EF4-FFF2-40B4-BE49-F238E27FC236}">
                <a16:creationId xmlns:a16="http://schemas.microsoft.com/office/drawing/2014/main" id="{2F2FF2BD-1469-49EE-9080-0F1A6E6025BC}"/>
              </a:ext>
            </a:extLst>
          </p:cNvPr>
          <p:cNvPicPr>
            <a:picLocks noChangeAspect="1"/>
          </p:cNvPicPr>
          <p:nvPr/>
        </p:nvPicPr>
        <p:blipFill>
          <a:blip r:embed="rId5"/>
          <a:stretch>
            <a:fillRect/>
          </a:stretch>
        </p:blipFill>
        <p:spPr>
          <a:xfrm>
            <a:off x="25975359" y="580501"/>
            <a:ext cx="1226394" cy="1226394"/>
          </a:xfrm>
          <a:prstGeom prst="rect">
            <a:avLst/>
          </a:prstGeom>
        </p:spPr>
      </p:pic>
      <p:pic>
        <p:nvPicPr>
          <p:cNvPr id="1026" name="Picture 2" descr="Image result for uc davis school of medicine">
            <a:extLst>
              <a:ext uri="{FF2B5EF4-FFF2-40B4-BE49-F238E27FC236}">
                <a16:creationId xmlns:a16="http://schemas.microsoft.com/office/drawing/2014/main" id="{90238D52-2F23-47F9-91EC-B4A8DBD021F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7583" y="1184311"/>
            <a:ext cx="1969859" cy="620505"/>
          </a:xfrm>
          <a:prstGeom prst="rect">
            <a:avLst/>
          </a:prstGeom>
          <a:noFill/>
          <a:extLst>
            <a:ext uri="{909E8E84-426E-40DD-AFC4-6F175D3DCCD1}">
              <a14:hiddenFill xmlns:a14="http://schemas.microsoft.com/office/drawing/2010/main">
                <a:solidFill>
                  <a:srgbClr val="FFFFFF"/>
                </a:solidFill>
              </a14:hiddenFill>
            </a:ext>
          </a:extLst>
        </p:spPr>
      </p:pic>
      <p:sp>
        <p:nvSpPr>
          <p:cNvPr id="12" name="Oval 11">
            <a:extLst>
              <a:ext uri="{FF2B5EF4-FFF2-40B4-BE49-F238E27FC236}">
                <a16:creationId xmlns:a16="http://schemas.microsoft.com/office/drawing/2014/main" id="{84704A30-4D8B-4F5D-A820-FE61476D0377}"/>
              </a:ext>
            </a:extLst>
          </p:cNvPr>
          <p:cNvSpPr/>
          <p:nvPr/>
        </p:nvSpPr>
        <p:spPr>
          <a:xfrm>
            <a:off x="18837710" y="3121433"/>
            <a:ext cx="4303553" cy="2223372"/>
          </a:xfrm>
          <a:prstGeom prst="ellipse">
            <a:avLst/>
          </a:prstGeom>
          <a:solidFill>
            <a:srgbClr val="AC69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a:t>Female</a:t>
            </a:r>
          </a:p>
          <a:p>
            <a:pPr algn="ctr"/>
            <a:r>
              <a:rPr lang="en-US" sz="2100" dirty="0"/>
              <a:t>Living with Partner</a:t>
            </a:r>
          </a:p>
          <a:p>
            <a:pPr algn="ctr"/>
            <a:r>
              <a:rPr lang="en-US" sz="2100" dirty="0"/>
              <a:t>Worse baseline intensity</a:t>
            </a:r>
          </a:p>
          <a:p>
            <a:pPr algn="ctr"/>
            <a:r>
              <a:rPr lang="en-US" sz="2100" dirty="0"/>
              <a:t>Lower Analgesic Use</a:t>
            </a:r>
          </a:p>
          <a:p>
            <a:pPr algn="ctr"/>
            <a:r>
              <a:rPr lang="en-US" sz="2100" dirty="0"/>
              <a:t>Trust in Clinician</a:t>
            </a:r>
          </a:p>
        </p:txBody>
      </p:sp>
      <p:sp>
        <p:nvSpPr>
          <p:cNvPr id="36" name="Oval 35">
            <a:extLst>
              <a:ext uri="{FF2B5EF4-FFF2-40B4-BE49-F238E27FC236}">
                <a16:creationId xmlns:a16="http://schemas.microsoft.com/office/drawing/2014/main" id="{7E47F18E-DB6F-4463-A9C6-BA4EF6F0AB78}"/>
              </a:ext>
            </a:extLst>
          </p:cNvPr>
          <p:cNvSpPr/>
          <p:nvPr/>
        </p:nvSpPr>
        <p:spPr>
          <a:xfrm>
            <a:off x="22459010" y="3144029"/>
            <a:ext cx="4136866" cy="2223371"/>
          </a:xfrm>
          <a:prstGeom prst="ellipse">
            <a:avLst/>
          </a:prstGeom>
          <a:solidFill>
            <a:srgbClr val="5475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a:t>Worse baseline  pain intensity</a:t>
            </a:r>
          </a:p>
          <a:p>
            <a:pPr algn="ctr"/>
            <a:r>
              <a:rPr lang="en-US" sz="2100" dirty="0"/>
              <a:t>Worse baseline pain  interference</a:t>
            </a:r>
          </a:p>
        </p:txBody>
      </p:sp>
      <p:sp>
        <p:nvSpPr>
          <p:cNvPr id="19" name="TextBox 18">
            <a:extLst>
              <a:ext uri="{FF2B5EF4-FFF2-40B4-BE49-F238E27FC236}">
                <a16:creationId xmlns:a16="http://schemas.microsoft.com/office/drawing/2014/main" id="{9EB37A71-18D6-4117-B8F2-6077253422FA}"/>
              </a:ext>
            </a:extLst>
          </p:cNvPr>
          <p:cNvSpPr txBox="1"/>
          <p:nvPr/>
        </p:nvSpPr>
        <p:spPr>
          <a:xfrm>
            <a:off x="19189945" y="2573597"/>
            <a:ext cx="3326785" cy="461665"/>
          </a:xfrm>
          <a:prstGeom prst="rect">
            <a:avLst/>
          </a:prstGeom>
          <a:noFill/>
        </p:spPr>
        <p:txBody>
          <a:bodyPr wrap="square" rtlCol="0">
            <a:spAutoFit/>
          </a:bodyPr>
          <a:lstStyle/>
          <a:p>
            <a:r>
              <a:rPr lang="en-US" sz="2400" b="1" dirty="0"/>
              <a:t>Improving Pain Intensity</a:t>
            </a:r>
          </a:p>
        </p:txBody>
      </p:sp>
      <p:sp>
        <p:nvSpPr>
          <p:cNvPr id="37" name="TextBox 36">
            <a:extLst>
              <a:ext uri="{FF2B5EF4-FFF2-40B4-BE49-F238E27FC236}">
                <a16:creationId xmlns:a16="http://schemas.microsoft.com/office/drawing/2014/main" id="{816F6D24-9579-47C0-98B5-9F5348D3F016}"/>
              </a:ext>
            </a:extLst>
          </p:cNvPr>
          <p:cNvSpPr txBox="1"/>
          <p:nvPr/>
        </p:nvSpPr>
        <p:spPr>
          <a:xfrm>
            <a:off x="22719516" y="2565276"/>
            <a:ext cx="4075250" cy="461665"/>
          </a:xfrm>
          <a:prstGeom prst="rect">
            <a:avLst/>
          </a:prstGeom>
          <a:noFill/>
        </p:spPr>
        <p:txBody>
          <a:bodyPr wrap="square" rtlCol="0">
            <a:spAutoFit/>
          </a:bodyPr>
          <a:lstStyle/>
          <a:p>
            <a:r>
              <a:rPr lang="en-US" sz="2400" b="1" dirty="0"/>
              <a:t>Improving Pain Interference</a:t>
            </a:r>
          </a:p>
        </p:txBody>
      </p:sp>
      <p:sp>
        <p:nvSpPr>
          <p:cNvPr id="38" name="TextBox 37">
            <a:extLst>
              <a:ext uri="{FF2B5EF4-FFF2-40B4-BE49-F238E27FC236}">
                <a16:creationId xmlns:a16="http://schemas.microsoft.com/office/drawing/2014/main" id="{0850A6B7-5A19-43D1-A2A7-CB2DD674A27C}"/>
              </a:ext>
            </a:extLst>
          </p:cNvPr>
          <p:cNvSpPr txBox="1"/>
          <p:nvPr/>
        </p:nvSpPr>
        <p:spPr>
          <a:xfrm>
            <a:off x="19226521" y="13315171"/>
            <a:ext cx="7047596" cy="646331"/>
          </a:xfrm>
          <a:prstGeom prst="rect">
            <a:avLst/>
          </a:prstGeom>
          <a:noFill/>
        </p:spPr>
        <p:txBody>
          <a:bodyPr wrap="square" rtlCol="0">
            <a:spAutoFit/>
          </a:bodyPr>
          <a:lstStyle/>
          <a:p>
            <a:pPr algn="ctr"/>
            <a:r>
              <a:rPr lang="en-US" sz="3600" dirty="0"/>
              <a:t>Acknowledgements &amp; References</a:t>
            </a:r>
          </a:p>
        </p:txBody>
      </p:sp>
      <p:sp>
        <p:nvSpPr>
          <p:cNvPr id="39" name="TextBox 38">
            <a:extLst>
              <a:ext uri="{FF2B5EF4-FFF2-40B4-BE49-F238E27FC236}">
                <a16:creationId xmlns:a16="http://schemas.microsoft.com/office/drawing/2014/main" id="{72624B8F-0FC0-43A5-B4DD-AF49A892FFCC}"/>
              </a:ext>
            </a:extLst>
          </p:cNvPr>
          <p:cNvSpPr txBox="1"/>
          <p:nvPr/>
        </p:nvSpPr>
        <p:spPr>
          <a:xfrm>
            <a:off x="2147442" y="8097161"/>
            <a:ext cx="3510792" cy="646331"/>
          </a:xfrm>
          <a:prstGeom prst="rect">
            <a:avLst/>
          </a:prstGeom>
          <a:noFill/>
        </p:spPr>
        <p:txBody>
          <a:bodyPr wrap="square" rtlCol="0">
            <a:spAutoFit/>
          </a:bodyPr>
          <a:lstStyle/>
          <a:p>
            <a:pPr algn="ctr"/>
            <a:r>
              <a:rPr lang="en-US" sz="3600" dirty="0"/>
              <a:t>Methods</a:t>
            </a:r>
          </a:p>
        </p:txBody>
      </p:sp>
      <p:sp>
        <p:nvSpPr>
          <p:cNvPr id="40" name="TextBox 39">
            <a:extLst>
              <a:ext uri="{FF2B5EF4-FFF2-40B4-BE49-F238E27FC236}">
                <a16:creationId xmlns:a16="http://schemas.microsoft.com/office/drawing/2014/main" id="{10E0DEB9-BFE4-4D45-9575-D9A9AE1C94EF}"/>
              </a:ext>
            </a:extLst>
          </p:cNvPr>
          <p:cNvSpPr txBox="1"/>
          <p:nvPr/>
        </p:nvSpPr>
        <p:spPr>
          <a:xfrm>
            <a:off x="18630505" y="14007277"/>
            <a:ext cx="8423808" cy="1930144"/>
          </a:xfrm>
          <a:prstGeom prst="rect">
            <a:avLst/>
          </a:prstGeom>
          <a:noFill/>
        </p:spPr>
        <p:txBody>
          <a:bodyPr wrap="square" rtlCol="0">
            <a:spAutoFit/>
          </a:bodyPr>
          <a:lstStyle/>
          <a:p>
            <a:r>
              <a:rPr lang="en-US" sz="1679" dirty="0"/>
              <a:t>Thank you to Dr. Richard Kravitz, Dr. </a:t>
            </a:r>
            <a:r>
              <a:rPr lang="en-US" sz="1679" dirty="0" err="1"/>
              <a:t>Guibo</a:t>
            </a:r>
            <a:r>
              <a:rPr lang="en-US" sz="1679" dirty="0"/>
              <a:t> Xing, and the Medical Student Research Fellowship</a:t>
            </a:r>
          </a:p>
          <a:p>
            <a:r>
              <a:rPr lang="en-US" sz="1283" dirty="0" err="1"/>
              <a:t>Dahlhamer</a:t>
            </a:r>
            <a:r>
              <a:rPr lang="en-US" sz="1283" dirty="0"/>
              <a:t>, James et al. “Prevalence of Chronic Pain and High-Impact Chronic Pain Among Adults - United States, 2016.” </a:t>
            </a:r>
            <a:r>
              <a:rPr lang="en-US" sz="1283" i="1" dirty="0"/>
              <a:t>MMWR. Morbidity and mortality weekly report</a:t>
            </a:r>
            <a:r>
              <a:rPr lang="en-US" sz="1283" dirty="0"/>
              <a:t> vol. 67,36 1001-1006. 14 Sep. 2018, doi:10.15585/mmwr.mm6736a2</a:t>
            </a:r>
          </a:p>
          <a:p>
            <a:pPr lvl="0"/>
            <a:r>
              <a:rPr lang="en-US" sz="1283" dirty="0"/>
              <a:t>da C Menezes Costa, </a:t>
            </a:r>
            <a:r>
              <a:rPr lang="en-US" sz="1283" dirty="0" err="1"/>
              <a:t>Luciola</a:t>
            </a:r>
            <a:r>
              <a:rPr lang="en-US" sz="1283" dirty="0"/>
              <a:t> et al. “The prognosis of acute and persistent low-back pain: a meta-analysis.” </a:t>
            </a:r>
            <a:r>
              <a:rPr lang="en-US" sz="1283" i="1" dirty="0"/>
              <a:t>CMAJ : Canadian Medical Association journal = journal de </a:t>
            </a:r>
            <a:r>
              <a:rPr lang="en-US" sz="1283" i="1" dirty="0" err="1"/>
              <a:t>l'Association</a:t>
            </a:r>
            <a:r>
              <a:rPr lang="en-US" sz="1283" i="1" dirty="0"/>
              <a:t> </a:t>
            </a:r>
            <a:r>
              <a:rPr lang="en-US" sz="1283" i="1" dirty="0" err="1"/>
              <a:t>medicale</a:t>
            </a:r>
            <a:r>
              <a:rPr lang="en-US" sz="1283" i="1" dirty="0"/>
              <a:t> </a:t>
            </a:r>
            <a:r>
              <a:rPr lang="en-US" sz="1283" i="1" dirty="0" err="1"/>
              <a:t>canadienne</a:t>
            </a:r>
            <a:r>
              <a:rPr lang="en-US" sz="1283" dirty="0"/>
              <a:t> vol. 184,11 (2012): E613-24. doi:10.1503/cmaj.111271 </a:t>
            </a:r>
            <a:r>
              <a:rPr lang="en-US" sz="1283" dirty="0" err="1"/>
              <a:t>Artus</a:t>
            </a:r>
            <a:r>
              <a:rPr lang="en-US" sz="1283" dirty="0"/>
              <a:t>, Majid et al. “Generic prognostic factors for musculoskeletal pain in primary care: a systematic review.” </a:t>
            </a:r>
            <a:r>
              <a:rPr lang="en-US" sz="1283" i="1" dirty="0"/>
              <a:t>BMJ open</a:t>
            </a:r>
            <a:r>
              <a:rPr lang="en-US" sz="1283" dirty="0"/>
              <a:t> vol. 7,1 e012901. 17 Jan. 2017, doi:10.1136/bmjopen-2016-012901</a:t>
            </a:r>
          </a:p>
          <a:p>
            <a:pPr lvl="0"/>
            <a:r>
              <a:rPr lang="en-US" sz="1283" dirty="0"/>
              <a:t>Barr, Colin et al. “The PREEMPT study - evaluating smartphone-assisted n-of-1 trials in patients with chronic pain: study protocol for a randomized controlled trial.” </a:t>
            </a:r>
            <a:r>
              <a:rPr lang="en-US" sz="1283" i="1" dirty="0"/>
              <a:t>Trials</a:t>
            </a:r>
            <a:r>
              <a:rPr lang="en-US" sz="1283" dirty="0"/>
              <a:t> vol. 16 67. 27 Feb. 2015, doi:10.1186/s13063-015-0590-8</a:t>
            </a:r>
          </a:p>
        </p:txBody>
      </p:sp>
      <p:sp>
        <p:nvSpPr>
          <p:cNvPr id="7" name="TextBox 6">
            <a:extLst>
              <a:ext uri="{FF2B5EF4-FFF2-40B4-BE49-F238E27FC236}">
                <a16:creationId xmlns:a16="http://schemas.microsoft.com/office/drawing/2014/main" id="{596A4871-3EF2-4B42-AB87-C37E024D83F7}"/>
              </a:ext>
            </a:extLst>
          </p:cNvPr>
          <p:cNvSpPr txBox="1"/>
          <p:nvPr/>
        </p:nvSpPr>
        <p:spPr>
          <a:xfrm>
            <a:off x="11564276" y="4170456"/>
            <a:ext cx="772969" cy="369332"/>
          </a:xfrm>
          <a:prstGeom prst="rect">
            <a:avLst/>
          </a:prstGeom>
          <a:noFill/>
        </p:spPr>
        <p:txBody>
          <a:bodyPr wrap="none" rtlCol="0">
            <a:spAutoFit/>
          </a:bodyPr>
          <a:lstStyle/>
          <a:p>
            <a:r>
              <a:rPr lang="en-US" sz="1800" dirty="0">
                <a:solidFill>
                  <a:srgbClr val="AC696D"/>
                </a:solidFill>
              </a:rPr>
              <a:t>n=142</a:t>
            </a:r>
          </a:p>
        </p:txBody>
      </p:sp>
      <p:sp>
        <p:nvSpPr>
          <p:cNvPr id="27" name="TextBox 26">
            <a:extLst>
              <a:ext uri="{FF2B5EF4-FFF2-40B4-BE49-F238E27FC236}">
                <a16:creationId xmlns:a16="http://schemas.microsoft.com/office/drawing/2014/main" id="{109AFA83-CA09-4D8B-BA30-EB3E7599194B}"/>
              </a:ext>
            </a:extLst>
          </p:cNvPr>
          <p:cNvSpPr txBox="1"/>
          <p:nvPr/>
        </p:nvSpPr>
        <p:spPr>
          <a:xfrm>
            <a:off x="11615000" y="5051475"/>
            <a:ext cx="655949" cy="369332"/>
          </a:xfrm>
          <a:prstGeom prst="rect">
            <a:avLst/>
          </a:prstGeom>
          <a:noFill/>
        </p:spPr>
        <p:txBody>
          <a:bodyPr wrap="none" rtlCol="0">
            <a:spAutoFit/>
          </a:bodyPr>
          <a:lstStyle/>
          <a:p>
            <a:r>
              <a:rPr lang="en-US" sz="1800" dirty="0">
                <a:solidFill>
                  <a:srgbClr val="547593"/>
                </a:solidFill>
              </a:rPr>
              <a:t>n=73</a:t>
            </a:r>
          </a:p>
        </p:txBody>
      </p:sp>
      <p:sp>
        <p:nvSpPr>
          <p:cNvPr id="29" name="TextBox 28">
            <a:extLst>
              <a:ext uri="{FF2B5EF4-FFF2-40B4-BE49-F238E27FC236}">
                <a16:creationId xmlns:a16="http://schemas.microsoft.com/office/drawing/2014/main" id="{232D1936-E0DB-4CF0-A6E3-536E63790DCD}"/>
              </a:ext>
            </a:extLst>
          </p:cNvPr>
          <p:cNvSpPr txBox="1"/>
          <p:nvPr/>
        </p:nvSpPr>
        <p:spPr>
          <a:xfrm>
            <a:off x="16891266" y="4349389"/>
            <a:ext cx="772969" cy="369332"/>
          </a:xfrm>
          <a:prstGeom prst="rect">
            <a:avLst/>
          </a:prstGeom>
          <a:noFill/>
        </p:spPr>
        <p:txBody>
          <a:bodyPr wrap="none" rtlCol="0">
            <a:spAutoFit/>
          </a:bodyPr>
          <a:lstStyle/>
          <a:p>
            <a:r>
              <a:rPr lang="en-US" sz="1800" dirty="0">
                <a:solidFill>
                  <a:srgbClr val="AC696D"/>
                </a:solidFill>
              </a:rPr>
              <a:t>n=144</a:t>
            </a:r>
          </a:p>
        </p:txBody>
      </p:sp>
      <p:sp>
        <p:nvSpPr>
          <p:cNvPr id="31" name="TextBox 30">
            <a:extLst>
              <a:ext uri="{FF2B5EF4-FFF2-40B4-BE49-F238E27FC236}">
                <a16:creationId xmlns:a16="http://schemas.microsoft.com/office/drawing/2014/main" id="{AD875253-5E54-491B-9D23-7CBEF6562954}"/>
              </a:ext>
            </a:extLst>
          </p:cNvPr>
          <p:cNvSpPr txBox="1"/>
          <p:nvPr/>
        </p:nvSpPr>
        <p:spPr>
          <a:xfrm>
            <a:off x="17001873" y="4942557"/>
            <a:ext cx="655949" cy="369332"/>
          </a:xfrm>
          <a:prstGeom prst="rect">
            <a:avLst/>
          </a:prstGeom>
          <a:noFill/>
        </p:spPr>
        <p:txBody>
          <a:bodyPr wrap="none" rtlCol="0">
            <a:spAutoFit/>
          </a:bodyPr>
          <a:lstStyle/>
          <a:p>
            <a:r>
              <a:rPr lang="en-US" sz="1800" dirty="0">
                <a:solidFill>
                  <a:srgbClr val="547593"/>
                </a:solidFill>
              </a:rPr>
              <a:t>n=71</a:t>
            </a:r>
          </a:p>
        </p:txBody>
      </p:sp>
    </p:spTree>
    <p:extLst>
      <p:ext uri="{BB962C8B-B14F-4D97-AF65-F5344CB8AC3E}">
        <p14:creationId xmlns:p14="http://schemas.microsoft.com/office/powerpoint/2010/main" val="30091716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635</TotalTime>
  <Words>1113</Words>
  <Application>Microsoft Office PowerPoint</Application>
  <PresentationFormat>Custom</PresentationFormat>
  <Paragraphs>114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Musculoskeletal Pain Trajectories: Who Rates Intensity and Interference Differently?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Chronic Musculoskeletal Pain Trajectories</dc:title>
  <dc:creator>Allison Yu</dc:creator>
  <cp:lastModifiedBy>Allison Yu</cp:lastModifiedBy>
  <cp:revision>38</cp:revision>
  <dcterms:created xsi:type="dcterms:W3CDTF">2020-01-19T01:30:21Z</dcterms:created>
  <dcterms:modified xsi:type="dcterms:W3CDTF">2020-01-30T22:54:51Z</dcterms:modified>
</cp:coreProperties>
</file>