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slideLayouts/slideLayout3.xml" ContentType="application/vnd.openxmlformats-officedocument.presentationml.slideLayout+xml"/>
  <Override PartName="/ppt/theme/theme3.xml" ContentType="application/vnd.openxmlformats-officedocument.them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51206400" cy="32918400"/>
  <p:notesSz cx="7010400" cy="9236075"/>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Untitled Section" id="{C5C0EF19-F72A-A24E-809C-160DE55B7A22}">
          <p14:sldIdLst>
            <p14:sldId id="256"/>
          </p14:sldIdLst>
        </p14:section>
      </p14:sectionLst>
    </p:ext>
    <p:ext uri="{EFAFB233-063F-42B5-8137-9DF3F51BA10A}">
      <p15:sldGuideLst xmlns:p15="http://schemas.microsoft.com/office/powerpoint/2012/main" xmlns="">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5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twadmin" initials="n" lastIdx="1" clrIdx="0"/>
  <p:cmAuthor id="1" name="Elizabeth David"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240" autoAdjust="0"/>
    <p:restoredTop sz="94701" autoAdjust="0"/>
  </p:normalViewPr>
  <p:slideViewPr>
    <p:cSldViewPr snapToGrid="0" snapToObjects="1" showGuides="1">
      <p:cViewPr>
        <p:scale>
          <a:sx n="28" d="100"/>
          <a:sy n="28" d="100"/>
        </p:scale>
        <p:origin x="-768" y="656"/>
      </p:cViewPr>
      <p:guideLst>
        <p:guide orient="horz" pos="3422"/>
        <p:guide orient="horz" pos="288"/>
        <p:guide orient="horz" pos="2016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SIRS Alerts Fired before and after EMR Change</a:t>
            </a:r>
          </a:p>
        </c:rich>
      </c:tx>
      <c:layout>
        <c:manualLayout>
          <c:xMode val="edge"/>
          <c:yMode val="edge"/>
          <c:x val="0.172323720621331"/>
          <c:y val="0.0"/>
        </c:manualLayout>
      </c:layout>
      <c:overlay val="0"/>
    </c:title>
    <c:autoTitleDeleted val="0"/>
    <c:plotArea>
      <c:layout/>
      <c:barChart>
        <c:barDir val="col"/>
        <c:grouping val="clustered"/>
        <c:varyColors val="0"/>
        <c:ser>
          <c:idx val="0"/>
          <c:order val="0"/>
          <c:tx>
            <c:strRef>
              <c:f>Sheet1!$B$1</c:f>
              <c:strCache>
                <c:ptCount val="1"/>
                <c:pt idx="0">
                  <c:v>Comparison of SIRS Alerts Fired before and After EMR Change</c:v>
                </c:pt>
              </c:strCache>
            </c:strRef>
          </c:tx>
          <c:spPr>
            <a:solidFill>
              <a:schemeClr val="accent5">
                <a:lumMod val="50000"/>
              </a:schemeClr>
            </a:solidFill>
          </c:spPr>
          <c:invertIfNegative val="0"/>
          <c:dLbls>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SIRS Alerts within 30 days Prior to EMR Change</c:v>
                </c:pt>
                <c:pt idx="1">
                  <c:v>SIRS Alerts within 30 days after EMR Change</c:v>
                </c:pt>
              </c:strCache>
            </c:strRef>
          </c:cat>
          <c:val>
            <c:numRef>
              <c:f>Sheet1!$B$2:$B$3</c:f>
              <c:numCache>
                <c:formatCode>General</c:formatCode>
                <c:ptCount val="2"/>
                <c:pt idx="0">
                  <c:v>749.0</c:v>
                </c:pt>
                <c:pt idx="1">
                  <c:v>434.0</c:v>
                </c:pt>
              </c:numCache>
            </c:numRef>
          </c:val>
          <c:extLst xmlns:c16r2="http://schemas.microsoft.com/office/drawing/2015/06/chart">
            <c:ext xmlns:c16="http://schemas.microsoft.com/office/drawing/2014/chart" uri="{C3380CC4-5D6E-409C-BE32-E72D297353CC}">
              <c16:uniqueId val="{00000000-E8EE-1942-8890-F8237A29C5C0}"/>
            </c:ext>
          </c:extLst>
        </c:ser>
        <c:dLbls>
          <c:showLegendKey val="0"/>
          <c:showVal val="0"/>
          <c:showCatName val="0"/>
          <c:showSerName val="0"/>
          <c:showPercent val="0"/>
          <c:showBubbleSize val="0"/>
        </c:dLbls>
        <c:gapWidth val="75"/>
        <c:overlap val="40"/>
        <c:axId val="2100715048"/>
        <c:axId val="2104439848"/>
      </c:barChart>
      <c:catAx>
        <c:axId val="2100715048"/>
        <c:scaling>
          <c:orientation val="minMax"/>
        </c:scaling>
        <c:delete val="0"/>
        <c:axPos val="b"/>
        <c:numFmt formatCode="General" sourceLinked="0"/>
        <c:majorTickMark val="none"/>
        <c:minorTickMark val="none"/>
        <c:tickLblPos val="nextTo"/>
        <c:crossAx val="2104439848"/>
        <c:crosses val="autoZero"/>
        <c:auto val="1"/>
        <c:lblAlgn val="ctr"/>
        <c:lblOffset val="100"/>
        <c:noMultiLvlLbl val="0"/>
      </c:catAx>
      <c:valAx>
        <c:axId val="2104439848"/>
        <c:scaling>
          <c:orientation val="minMax"/>
        </c:scaling>
        <c:delete val="0"/>
        <c:axPos val="l"/>
        <c:majorGridlines/>
        <c:numFmt formatCode="General" sourceLinked="1"/>
        <c:majorTickMark val="none"/>
        <c:minorTickMark val="none"/>
        <c:tickLblPos val="nextTo"/>
        <c:crossAx val="2100715048"/>
        <c:crosses val="autoZero"/>
        <c:crossBetween val="between"/>
      </c:valAx>
    </c:plotArea>
    <c:plotVisOnly val="1"/>
    <c:dispBlanksAs val="gap"/>
    <c:showDLblsOverMax val="0"/>
  </c:chart>
  <c:txPr>
    <a:bodyPr/>
    <a:lstStyle/>
    <a:p>
      <a:pPr>
        <a:defRPr sz="3600">
          <a:solidFill>
            <a:schemeClr val="accent5">
              <a:lumMod val="50000"/>
            </a:schemeClr>
          </a:solidFill>
          <a:latin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defTabSz="5092127"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defTabSz="5092127" fontAlgn="auto">
              <a:spcBef>
                <a:spcPts val="0"/>
              </a:spcBef>
              <a:spcAft>
                <a:spcPts val="0"/>
              </a:spcAft>
              <a:defRPr sz="1200">
                <a:latin typeface="+mn-lt"/>
                <a:cs typeface="+mn-cs"/>
              </a:defRPr>
            </a:lvl1pPr>
          </a:lstStyle>
          <a:p>
            <a:pPr>
              <a:defRPr/>
            </a:pPr>
            <a:fld id="{B64766A8-2453-4D11-B0DC-C50DB852D1DA}" type="datetimeFigureOut">
              <a:rPr lang="en-US"/>
              <a:pPr>
                <a:defRPr/>
              </a:pPr>
              <a:t>2/14/20</a:t>
            </a:fld>
            <a:endParaRPr lang="en-US"/>
          </a:p>
        </p:txBody>
      </p:sp>
      <p:sp>
        <p:nvSpPr>
          <p:cNvPr id="4" name="Slide Image Placeholder 3"/>
          <p:cNvSpPr>
            <a:spLocks noGrp="1" noRot="1" noChangeAspect="1"/>
          </p:cNvSpPr>
          <p:nvPr>
            <p:ph type="sldImg" idx="2"/>
          </p:nvPr>
        </p:nvSpPr>
        <p:spPr>
          <a:xfrm>
            <a:off x="811213" y="692150"/>
            <a:ext cx="538797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defTabSz="5092127"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defTabSz="5092127"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8319649"/>
            <a:ext cx="1585834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92356"/>
            <a:ext cx="1583531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2225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332959"/>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430015"/>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53032" y="15332732"/>
            <a:ext cx="117348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76062" y="14420332"/>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59921" y="6325021"/>
            <a:ext cx="241733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430015"/>
            <a:ext cx="24173392" cy="857368"/>
          </a:xfrm>
          <a:prstGeom prst="rect">
            <a:avLst/>
          </a:prstGeom>
          <a:noFill/>
        </p:spPr>
        <p:txBody>
          <a:bodyPr wrap="square" lIns="104498" tIns="104498" rIns="104498" bIns="104498" anchor="ctr" anchorCtr="0">
            <a:spAutoFit/>
          </a:bodyPr>
          <a:lstStyle>
            <a:lvl1pPr marL="0" indent="0" algn="ctr">
              <a:buNone/>
              <a:tabLst/>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3518358" y="22141965"/>
            <a:ext cx="24173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3518356" y="21282564"/>
            <a:ext cx="2417339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54424" y="5430015"/>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54424" y="6332959"/>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54424" y="14480556"/>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51488" y="1533995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54424" y="258872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51488" y="26790164"/>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0"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7.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8.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5.bin"/><Relationship Id="rId9" Type="http://schemas.openxmlformats.org/officeDocument/2006/relationships/image" Target="../media/image1.wmf"/><Relationship Id="rId10" Type="http://schemas.openxmlformats.org/officeDocument/2006/relationships/oleObject" Target="../embeddings/oleObject6.bin"/></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11.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12.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vmlDrawing" Target="../drawings/vmlDrawing3.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9.bin"/><Relationship Id="rId9" Type="http://schemas.openxmlformats.org/officeDocument/2006/relationships/image" Target="../media/image1.wmf"/><Relationship Id="rId10" Type="http://schemas.openxmlformats.org/officeDocument/2006/relationships/oleObject" Target="../embeddings/oleObject10.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4800600"/>
          </a:xfrm>
          <a:prstGeom prst="rect">
            <a:avLst/>
          </a:prstGeom>
          <a:solidFill>
            <a:schemeClr val="accent5">
              <a:lumMod val="75000"/>
            </a:schemeClr>
          </a:solidFill>
          <a:ln w="9525">
            <a:solidFill>
              <a:schemeClr val="tx1"/>
            </a:solidFill>
            <a:miter lim="800000"/>
            <a:headEnd/>
            <a:tailEnd/>
          </a:ln>
          <a:effectLst/>
        </p:spPr>
        <p:txBody>
          <a:bodyPr wrap="none" lIns="104498" tIns="52248" rIns="104498" bIns="52248" anchor="ctr"/>
          <a:lstStyle/>
          <a:p>
            <a:pPr defTabSz="5015886" fontAlgn="auto">
              <a:spcBef>
                <a:spcPts val="0"/>
              </a:spcBef>
              <a:spcAft>
                <a:spcPts val="0"/>
              </a:spcAft>
              <a:defRPr/>
            </a:pPr>
            <a:endParaRPr lang="en-US" dirty="0">
              <a:latin typeface="+mn-lt"/>
              <a:cs typeface="+mn-cs"/>
            </a:endParaRPr>
          </a:p>
        </p:txBody>
      </p:sp>
      <p:sp>
        <p:nvSpPr>
          <p:cNvPr id="9" name="Rectangle 9"/>
          <p:cNvSpPr>
            <a:spLocks noChangeArrowheads="1"/>
          </p:cNvSpPr>
          <p:nvPr/>
        </p:nvSpPr>
        <p:spPr bwMode="auto">
          <a:xfrm>
            <a:off x="0" y="4805363"/>
            <a:ext cx="51206400" cy="152400"/>
          </a:xfrm>
          <a:prstGeom prst="rect">
            <a:avLst/>
          </a:prstGeom>
          <a:solidFill>
            <a:schemeClr val="accent5">
              <a:lumMod val="50000"/>
            </a:schemeClr>
          </a:solidFill>
          <a:ln w="152400">
            <a:noFill/>
            <a:miter lim="800000"/>
            <a:headEnd/>
            <a:tailEnd/>
          </a:ln>
          <a:effectLst/>
        </p:spPr>
        <p:txBody>
          <a:bodyPr wrap="none" lIns="104498" tIns="52248" rIns="104498" bIns="52248" anchor="ctr"/>
          <a:lstStyle/>
          <a:p>
            <a:pPr defTabSz="5015886" fontAlgn="auto">
              <a:spcBef>
                <a:spcPts val="0"/>
              </a:spcBef>
              <a:spcAft>
                <a:spcPts val="0"/>
              </a:spcAft>
              <a:defRPr/>
            </a:pPr>
            <a:endParaRPr lang="en-US" dirty="0">
              <a:latin typeface="+mn-lt"/>
              <a:cs typeface="+mn-cs"/>
            </a:endParaRPr>
          </a:p>
        </p:txBody>
      </p:sp>
      <p:sp>
        <p:nvSpPr>
          <p:cNvPr id="1029" name="Text Box 14"/>
          <p:cNvSpPr txBox="1">
            <a:spLocks noChangeArrowheads="1"/>
          </p:cNvSpPr>
          <p:nvPr/>
        </p:nvSpPr>
        <p:spPr bwMode="auto">
          <a:xfrm>
            <a:off x="2078038" y="32315150"/>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2015</a:t>
            </a:r>
          </a:p>
          <a:p>
            <a:pPr eaLnBrk="0" hangingPunct="0">
              <a:lnSpc>
                <a:spcPct val="65000"/>
              </a:lnSpc>
              <a:spcBef>
                <a:spcPct val="50000"/>
              </a:spcBef>
              <a:defRPr/>
            </a:pPr>
            <a:r>
              <a:rPr lang="en-US" sz="1200" b="1" dirty="0" err="1">
                <a:solidFill>
                  <a:srgbClr val="BFBFBF"/>
                </a:solidFill>
                <a:latin typeface="Arial" charset="0"/>
              </a:rPr>
              <a:t>www.PosterPresentations.com</a:t>
            </a:r>
            <a:endParaRPr lang="en-US" sz="1200" b="1" dirty="0">
              <a:solidFill>
                <a:srgbClr val="BFBFBF"/>
              </a:solidFill>
              <a:latin typeface="Arial" charset="0"/>
            </a:endParaRPr>
          </a:p>
        </p:txBody>
      </p:sp>
      <p:sp>
        <p:nvSpPr>
          <p:cNvPr id="22" name="Rounded Rectangle 21"/>
          <p:cNvSpPr/>
          <p:nvPr userDrawn="1"/>
        </p:nvSpPr>
        <p:spPr>
          <a:xfrm>
            <a:off x="1089025" y="5424488"/>
            <a:ext cx="11722100" cy="26736675"/>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dirty="0"/>
          </a:p>
        </p:txBody>
      </p:sp>
      <p:sp>
        <p:nvSpPr>
          <p:cNvPr id="23" name="Rounded Rectangle 22"/>
          <p:cNvSpPr/>
          <p:nvPr userDrawn="1"/>
        </p:nvSpPr>
        <p:spPr>
          <a:xfrm>
            <a:off x="13527088" y="5424488"/>
            <a:ext cx="11722100" cy="26736675"/>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dirty="0"/>
          </a:p>
        </p:txBody>
      </p:sp>
      <p:sp>
        <p:nvSpPr>
          <p:cNvPr id="26" name="Rounded Rectangle 25"/>
          <p:cNvSpPr/>
          <p:nvPr userDrawn="1"/>
        </p:nvSpPr>
        <p:spPr>
          <a:xfrm>
            <a:off x="25966738" y="5424488"/>
            <a:ext cx="11722100" cy="26736675"/>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dirty="0"/>
          </a:p>
        </p:txBody>
      </p:sp>
      <p:sp>
        <p:nvSpPr>
          <p:cNvPr id="30" name="Rounded Rectangle 29"/>
          <p:cNvSpPr/>
          <p:nvPr userDrawn="1"/>
        </p:nvSpPr>
        <p:spPr>
          <a:xfrm>
            <a:off x="38404800" y="5424488"/>
            <a:ext cx="11722100" cy="26736675"/>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dirty="0"/>
          </a:p>
        </p:txBody>
      </p:sp>
      <p:grpSp>
        <p:nvGrpSpPr>
          <p:cNvPr id="27" name="Group 26"/>
          <p:cNvGrpSpPr/>
          <p:nvPr userDrawn="1"/>
        </p:nvGrpSpPr>
        <p:grpSpPr>
          <a:xfrm>
            <a:off x="-113267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36”x56”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err="1">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err="1">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userDrawn="1"/>
          </p:nvPicPr>
          <p:blipFill>
            <a:blip r:embed="rId4"/>
            <a:stretch>
              <a:fillRect/>
            </a:stretch>
          </p:blipFill>
          <p:spPr>
            <a:xfrm>
              <a:off x="-10740740" y="10261718"/>
              <a:ext cx="1597666" cy="1201935"/>
            </a:xfrm>
            <a:prstGeom prst="rect">
              <a:avLst/>
            </a:prstGeom>
          </p:spPr>
        </p:pic>
        <p:pic>
          <p:nvPicPr>
            <p:cNvPr id="36" name="Picture 35"/>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7" name="Group 36"/>
            <p:cNvGrpSpPr/>
            <p:nvPr userDrawn="1"/>
          </p:nvGrpSpPr>
          <p:grpSpPr>
            <a:xfrm>
              <a:off x="-9744993" y="23540957"/>
              <a:ext cx="7531182" cy="2120439"/>
              <a:chOff x="-4470427" y="11016658"/>
              <a:chExt cx="3470785" cy="974220"/>
            </a:xfrm>
          </p:grpSpPr>
          <p:grpSp>
            <p:nvGrpSpPr>
              <p:cNvPr id="45" name="Group 44"/>
              <p:cNvGrpSpPr/>
              <p:nvPr userDrawn="1"/>
            </p:nvGrpSpPr>
            <p:grpSpPr>
              <a:xfrm>
                <a:off x="-2783495" y="11060886"/>
                <a:ext cx="624431" cy="893535"/>
                <a:chOff x="-3958697" y="11117435"/>
                <a:chExt cx="779338" cy="1280430"/>
              </a:xfrm>
            </p:grpSpPr>
            <p:pic>
              <p:nvPicPr>
                <p:cNvPr id="51" name="Picture 50"/>
                <p:cNvPicPr>
                  <a:picLocks noChangeAspect="1"/>
                </p:cNvPicPr>
                <p:nvPr userDrawn="1"/>
              </p:nvPicPr>
              <p:blipFill>
                <a:blip r:embed="rId6"/>
                <a:stretch>
                  <a:fillRect/>
                </a:stretch>
              </p:blipFill>
              <p:spPr>
                <a:xfrm>
                  <a:off x="-3948160" y="11117435"/>
                  <a:ext cx="768801" cy="1090857"/>
                </a:xfrm>
                <a:prstGeom prst="rect">
                  <a:avLst/>
                </a:prstGeom>
              </p:spPr>
            </p:pic>
            <p:sp>
              <p:nvSpPr>
                <p:cNvPr id="52" name="TextBox 5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46" name="Group 45"/>
              <p:cNvGrpSpPr/>
              <p:nvPr userDrawn="1"/>
            </p:nvGrpSpPr>
            <p:grpSpPr>
              <a:xfrm>
                <a:off x="-2033159" y="11060889"/>
                <a:ext cx="1033517" cy="893529"/>
                <a:chOff x="-2921738" y="11200127"/>
                <a:chExt cx="1420279" cy="1227904"/>
              </a:xfrm>
            </p:grpSpPr>
            <p:pic>
              <p:nvPicPr>
                <p:cNvPr id="49" name="Picture 48"/>
                <p:cNvPicPr>
                  <a:picLocks noChangeAspect="1"/>
                </p:cNvPicPr>
                <p:nvPr userDrawn="1"/>
              </p:nvPicPr>
              <p:blipFill>
                <a:blip r:embed="rId6"/>
                <a:stretch>
                  <a:fillRect/>
                </a:stretch>
              </p:blipFill>
              <p:spPr>
                <a:xfrm>
                  <a:off x="-2921738" y="11200127"/>
                  <a:ext cx="1420279" cy="1029694"/>
                </a:xfrm>
                <a:prstGeom prst="rect">
                  <a:avLst/>
                </a:prstGeom>
              </p:spPr>
            </p:pic>
            <p:sp>
              <p:nvSpPr>
                <p:cNvPr id="50" name="TextBox 4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47" name="Picture 46"/>
              <p:cNvPicPr>
                <a:picLocks noChangeAspect="1"/>
              </p:cNvPicPr>
              <p:nvPr userDrawn="1"/>
            </p:nvPicPr>
            <p:blipFill>
              <a:blip r:embed="rId7"/>
              <a:stretch>
                <a:fillRect/>
              </a:stretch>
            </p:blipFill>
            <p:spPr>
              <a:xfrm>
                <a:off x="-4470427" y="11016658"/>
                <a:ext cx="1098742" cy="847761"/>
              </a:xfrm>
              <a:prstGeom prst="rect">
                <a:avLst/>
              </a:prstGeom>
            </p:spPr>
          </p:pic>
          <p:sp>
            <p:nvSpPr>
              <p:cNvPr id="48" name="TextBox 4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38" name="Group 37"/>
            <p:cNvGrpSpPr/>
            <p:nvPr userDrawn="1"/>
          </p:nvGrpSpPr>
          <p:grpSpPr>
            <a:xfrm>
              <a:off x="-10398793" y="27751410"/>
              <a:ext cx="9323012" cy="2453251"/>
              <a:chOff x="-4754996" y="12734136"/>
              <a:chExt cx="4296559" cy="1127128"/>
            </a:xfrm>
          </p:grpSpPr>
          <p:graphicFrame>
            <p:nvGraphicFramePr>
              <p:cNvPr id="39" name="Object 38"/>
              <p:cNvGraphicFramePr>
                <a:graphicFrameLocks noChangeAspect="1"/>
              </p:cNvGraphicFramePr>
              <p:nvPr userDrawn="1">
                <p:extLst>
                  <p:ext uri="{D42A27DB-BD31-4B8C-83A1-F6EECF244321}">
                    <p14:modId xmlns:p14="http://schemas.microsoft.com/office/powerpoint/2010/main" val="3113819096"/>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2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0" name="Object 39"/>
              <p:cNvGraphicFramePr>
                <a:graphicFrameLocks noChangeAspect="1"/>
              </p:cNvGraphicFramePr>
              <p:nvPr userDrawn="1">
                <p:extLst>
                  <p:ext uri="{D42A27DB-BD31-4B8C-83A1-F6EECF244321}">
                    <p14:modId xmlns:p14="http://schemas.microsoft.com/office/powerpoint/2010/main" val="243042465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2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2" name="TextBox 4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44" name="TextBox 4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grpSp>
        <p:nvGrpSpPr>
          <p:cNvPr id="53" name="Group 52"/>
          <p:cNvGrpSpPr/>
          <p:nvPr userDrawn="1"/>
        </p:nvGrpSpPr>
        <p:grpSpPr>
          <a:xfrm>
            <a:off x="51617562" y="-55065"/>
            <a:ext cx="11062139" cy="32973465"/>
            <a:chOff x="44157839" y="-55065"/>
            <a:chExt cx="11062139" cy="32973465"/>
          </a:xfrm>
        </p:grpSpPr>
        <p:sp>
          <p:nvSpPr>
            <p:cNvPr id="54" name="Rectangle 5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55" name="Object 54"/>
            <p:cNvGraphicFramePr>
              <a:graphicFrameLocks noChangeAspect="1"/>
            </p:cNvGraphicFramePr>
            <p:nvPr userDrawn="1">
              <p:extLst>
                <p:ext uri="{D42A27DB-BD31-4B8C-83A1-F6EECF244321}">
                  <p14:modId xmlns:p14="http://schemas.microsoft.com/office/powerpoint/2010/main" val="3793420835"/>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2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6" name="Picture 55"/>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7" name="Object 56"/>
            <p:cNvGraphicFramePr>
              <a:graphicFrameLocks noChangeAspect="1"/>
            </p:cNvGraphicFramePr>
            <p:nvPr userDrawn="1">
              <p:extLst>
                <p:ext uri="{D42A27DB-BD31-4B8C-83A1-F6EECF244321}">
                  <p14:modId xmlns:p14="http://schemas.microsoft.com/office/powerpoint/2010/main" val="405039651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2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8" name="Group 57"/>
            <p:cNvGrpSpPr/>
            <p:nvPr userDrawn="1"/>
          </p:nvGrpSpPr>
          <p:grpSpPr>
            <a:xfrm>
              <a:off x="44487207" y="29414560"/>
              <a:ext cx="10354213" cy="1265612"/>
              <a:chOff x="44200453" y="28362386"/>
              <a:chExt cx="9771399" cy="1090622"/>
            </a:xfrm>
          </p:grpSpPr>
          <p:sp>
            <p:nvSpPr>
              <p:cNvPr id="60" name="Rounded Rectangle 5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2" name="TextBox 61"/>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59" name="TextBox 58"/>
            <p:cNvSpPr txBox="1"/>
            <p:nvPr userDrawn="1"/>
          </p:nvSpPr>
          <p:spPr>
            <a:xfrm>
              <a:off x="44487207" y="31188790"/>
              <a:ext cx="6870215" cy="1399638"/>
            </a:xfrm>
            <a:prstGeom prst="rect">
              <a:avLst/>
            </a:prstGeom>
            <a:noFill/>
          </p:spPr>
          <p:txBody>
            <a:bodyPr wrap="square" lIns="65304" tIns="32651" rIns="65304" bIns="32651" rtlCol="0">
              <a:spAutoFit/>
            </a:bodyPr>
            <a:lstStyle/>
            <a:p>
              <a:pPr marL="407988" indent="-407988">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400">
                  <a:solidFill>
                    <a:schemeClr val="bg1"/>
                  </a:solidFill>
                </a:rPr>
                <a:t>2117 Fourth Street ,</a:t>
              </a:r>
              <a:r>
                <a:rPr lang="en-US" sz="2400" baseline="0">
                  <a:solidFill>
                    <a:schemeClr val="bg1"/>
                  </a:solidFill>
                </a:rPr>
                <a:t> Unit C</a:t>
              </a:r>
            </a:p>
            <a:p>
              <a:pPr marL="407988" indent="0">
                <a:lnSpc>
                  <a:spcPts val="2600"/>
                </a:lnSpc>
              </a:pPr>
              <a:r>
                <a:rPr lang="en-US" sz="2400" baseline="0">
                  <a:solidFill>
                    <a:schemeClr val="bg1"/>
                  </a:solidFill>
                </a:rPr>
                <a:t>Berkeley CA </a:t>
              </a:r>
              <a:r>
                <a:rPr lang="en-US" sz="2000" baseline="0">
                  <a:solidFill>
                    <a:schemeClr val="bg1"/>
                  </a:solidFill>
                </a:rPr>
                <a:t>94710</a:t>
              </a:r>
              <a:r>
                <a:rPr lang="en-US" sz="2400" baseline="0">
                  <a:solidFill>
                    <a:schemeClr val="bg1"/>
                  </a:solidFill>
                </a:rPr>
                <a:t/>
              </a:r>
              <a:br>
                <a:rPr lang="en-US" sz="2400" baseline="0">
                  <a:solidFill>
                    <a:schemeClr val="bg1"/>
                  </a:solidFill>
                </a:rPr>
              </a:br>
              <a:r>
                <a:rPr lang="en-US" sz="2400" b="1" baseline="0">
                  <a:solidFill>
                    <a:srgbClr val="FFFF00"/>
                  </a:solidFill>
                </a:rPr>
                <a:t>posterpresenter@gmail.com</a:t>
              </a:r>
              <a:endParaRPr lang="en-US" sz="2800" b="1">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4800600"/>
          </a:xfrm>
          <a:prstGeom prst="rect">
            <a:avLst/>
          </a:prstGeom>
          <a:solidFill>
            <a:schemeClr val="accent5">
              <a:lumMod val="75000"/>
            </a:schemeClr>
          </a:solidFill>
          <a:ln w="9525">
            <a:solidFill>
              <a:schemeClr val="tx1"/>
            </a:solidFill>
            <a:miter lim="800000"/>
            <a:headEnd/>
            <a:tailEnd/>
          </a:ln>
          <a:effectLst/>
        </p:spPr>
        <p:txBody>
          <a:bodyPr wrap="none" lIns="104498" tIns="52248" rIns="104498" bIns="52248" anchor="ctr"/>
          <a:lstStyle/>
          <a:p>
            <a:pPr defTabSz="5015886" fontAlgn="auto">
              <a:spcBef>
                <a:spcPts val="0"/>
              </a:spcBef>
              <a:spcAft>
                <a:spcPts val="0"/>
              </a:spcAft>
              <a:defRPr/>
            </a:pPr>
            <a:endParaRPr lang="en-US">
              <a:latin typeface="+mn-lt"/>
              <a:cs typeface="+mn-cs"/>
            </a:endParaRPr>
          </a:p>
        </p:txBody>
      </p:sp>
      <p:sp>
        <p:nvSpPr>
          <p:cNvPr id="9" name="Rectangle 9"/>
          <p:cNvSpPr>
            <a:spLocks noChangeArrowheads="1"/>
          </p:cNvSpPr>
          <p:nvPr/>
        </p:nvSpPr>
        <p:spPr bwMode="auto">
          <a:xfrm>
            <a:off x="0" y="4805363"/>
            <a:ext cx="51206400" cy="152400"/>
          </a:xfrm>
          <a:prstGeom prst="rect">
            <a:avLst/>
          </a:prstGeom>
          <a:solidFill>
            <a:schemeClr val="accent5">
              <a:lumMod val="50000"/>
            </a:schemeClr>
          </a:solidFill>
          <a:ln w="152400">
            <a:noFill/>
            <a:miter lim="800000"/>
            <a:headEnd/>
            <a:tailEnd/>
          </a:ln>
          <a:effectLst/>
        </p:spPr>
        <p:txBody>
          <a:bodyPr wrap="none" lIns="104498" tIns="52248" rIns="104498" bIns="52248" anchor="ctr"/>
          <a:lstStyle/>
          <a:p>
            <a:pPr defTabSz="5015886" fontAlgn="auto">
              <a:spcBef>
                <a:spcPts val="0"/>
              </a:spcBef>
              <a:spcAft>
                <a:spcPts val="0"/>
              </a:spcAft>
              <a:defRPr/>
            </a:pPr>
            <a:endParaRPr lang="en-US">
              <a:latin typeface="+mn-lt"/>
              <a:cs typeface="+mn-cs"/>
            </a:endParaRPr>
          </a:p>
        </p:txBody>
      </p:sp>
      <p:sp>
        <p:nvSpPr>
          <p:cNvPr id="21" name="Rounded Rectangle 20"/>
          <p:cNvSpPr/>
          <p:nvPr userDrawn="1"/>
        </p:nvSpPr>
        <p:spPr>
          <a:xfrm>
            <a:off x="1089025" y="5465763"/>
            <a:ext cx="15827375"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sp>
        <p:nvSpPr>
          <p:cNvPr id="22" name="Rounded Rectangle 21"/>
          <p:cNvSpPr/>
          <p:nvPr userDrawn="1"/>
        </p:nvSpPr>
        <p:spPr>
          <a:xfrm>
            <a:off x="17697450" y="5465763"/>
            <a:ext cx="15827375"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sp>
        <p:nvSpPr>
          <p:cNvPr id="23" name="Rounded Rectangle 22"/>
          <p:cNvSpPr/>
          <p:nvPr userDrawn="1"/>
        </p:nvSpPr>
        <p:spPr>
          <a:xfrm>
            <a:off x="34305875" y="5465763"/>
            <a:ext cx="15828963"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grpSp>
        <p:nvGrpSpPr>
          <p:cNvPr id="24" name="Group 23"/>
          <p:cNvGrpSpPr/>
          <p:nvPr userDrawn="1"/>
        </p:nvGrpSpPr>
        <p:grpSpPr>
          <a:xfrm>
            <a:off x="-11326789" y="-1"/>
            <a:ext cx="11018865" cy="32918401"/>
            <a:chOff x="-11225189" y="-1"/>
            <a:chExt cx="11018865" cy="32918401"/>
          </a:xfrm>
        </p:grpSpPr>
        <p:sp>
          <p:nvSpPr>
            <p:cNvPr id="27" name="Rectangle 26"/>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a:solidFill>
                    <a:srgbClr val="FF0000"/>
                  </a:solidFill>
                  <a:latin typeface="Trebuchet MS" pitchFamily="34" charset="0"/>
                </a:rPr>
                <a:t>(—THIS SIDEBAR DOES NOT PRINT—)</a:t>
              </a:r>
              <a:endParaRPr lang="en-US" sz="3200" b="1" spc="600">
                <a:solidFill>
                  <a:schemeClr val="bg1"/>
                </a:solidFill>
                <a:latin typeface="Trebuchet MS" pitchFamily="34" charset="0"/>
              </a:endParaRPr>
            </a:p>
            <a:p>
              <a:pPr algn="ctr"/>
              <a:r>
                <a:rPr lang="en-US" sz="4000" b="1" spc="600">
                  <a:solidFill>
                    <a:schemeClr val="bg1"/>
                  </a:solidFill>
                  <a:latin typeface="Trebuchet MS" pitchFamily="34" charset="0"/>
                </a:rPr>
                <a:t>DESIGN</a:t>
              </a:r>
              <a:r>
                <a:rPr lang="en-US" sz="4000" b="1" spc="600" baseline="0">
                  <a:solidFill>
                    <a:schemeClr val="bg1"/>
                  </a:solidFill>
                  <a:latin typeface="Trebuchet MS" pitchFamily="34" charset="0"/>
                </a:rPr>
                <a:t> </a:t>
              </a:r>
              <a:r>
                <a:rPr lang="en-US" sz="4000" b="1" spc="600">
                  <a:solidFill>
                    <a:schemeClr val="bg1"/>
                  </a:solidFill>
                  <a:latin typeface="Trebuchet MS" pitchFamily="34" charset="0"/>
                </a:rPr>
                <a:t>GUIDE</a:t>
              </a:r>
            </a:p>
            <a:p>
              <a:pPr algn="ctr"/>
              <a:endParaRPr lang="en-US" sz="2800" b="1">
                <a:latin typeface="Trebuchet MS" pitchFamily="34" charset="0"/>
              </a:endParaRPr>
            </a:p>
            <a:p>
              <a:pPr defTabSz="3765639"/>
              <a:r>
                <a:rPr lang="en-US" sz="2800" i="0">
                  <a:latin typeface="Trebuchet MS" pitchFamily="34" charset="0"/>
                </a:rPr>
                <a:t>This PowerPoint</a:t>
              </a:r>
              <a:r>
                <a:rPr lang="en-US" sz="2800" i="0" baseline="0">
                  <a:latin typeface="Trebuchet MS" pitchFamily="34" charset="0"/>
                </a:rPr>
                <a:t> </a:t>
              </a:r>
              <a:r>
                <a:rPr lang="en-US" sz="2800" i="0">
                  <a:latin typeface="Trebuchet MS" pitchFamily="34" charset="0"/>
                </a:rPr>
                <a:t>2007 template produces</a:t>
              </a:r>
              <a:r>
                <a:rPr lang="en-US" sz="2800" i="0" baseline="0">
                  <a:latin typeface="Trebuchet MS" pitchFamily="34" charset="0"/>
                </a:rPr>
                <a:t> </a:t>
              </a:r>
              <a:r>
                <a:rPr lang="en-US" sz="2800" i="0">
                  <a:latin typeface="Trebuchet MS" pitchFamily="34" charset="0"/>
                </a:rPr>
                <a:t>a 36”x56” presentation poster. </a:t>
              </a:r>
              <a:r>
                <a:rPr lang="en-US" sz="2800">
                  <a:latin typeface="Trebuchet MS" pitchFamily="34" charset="0"/>
                </a:rPr>
                <a:t>You</a:t>
              </a:r>
              <a:r>
                <a:rPr lang="en-US" sz="2800" baseline="0">
                  <a:latin typeface="Trebuchet MS" pitchFamily="34" charset="0"/>
                </a:rPr>
                <a:t> can u</a:t>
              </a:r>
              <a:r>
                <a:rPr lang="en-US" sz="2800">
                  <a:latin typeface="Trebuchet MS" pitchFamily="34" charset="0"/>
                </a:rPr>
                <a:t>se</a:t>
              </a:r>
              <a:r>
                <a:rPr lang="en-US" sz="2800" baseline="0">
                  <a:latin typeface="Trebuchet MS" pitchFamily="34" charset="0"/>
                </a:rPr>
                <a:t> it to create your research poster and </a:t>
              </a:r>
              <a:r>
                <a:rPr lang="en-US" sz="2800">
                  <a:latin typeface="Trebuchet MS" pitchFamily="34" charset="0"/>
                </a:rPr>
                <a:t>save valuable time placing titles, subtitles,</a:t>
              </a:r>
              <a:r>
                <a:rPr lang="en-US" sz="2800" baseline="0">
                  <a:latin typeface="Trebuchet MS" pitchFamily="34" charset="0"/>
                </a:rPr>
                <a:t> text, and graphics</a:t>
              </a:r>
              <a:r>
                <a:rPr lang="en-US" sz="2800">
                  <a:latin typeface="Trebuchet MS" pitchFamily="34" charset="0"/>
                </a:rPr>
                <a:t>. </a:t>
              </a:r>
            </a:p>
            <a:p>
              <a:pPr defTabSz="3765639"/>
              <a:endParaRPr lang="en-US" sz="2800">
                <a:latin typeface="Trebuchet MS" pitchFamily="34" charset="0"/>
              </a:endParaRPr>
            </a:p>
            <a:p>
              <a:pPr defTabSz="4389219"/>
              <a:r>
                <a:rPr lang="en-US" sz="2800">
                  <a:latin typeface="Trebuchet MS" pitchFamily="34" charset="0"/>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pitchFamily="34" charset="0"/>
                </a:rPr>
                <a:t>PosterPresentations.com</a:t>
              </a:r>
              <a:r>
                <a:rPr lang="en-US" sz="2800" b="1">
                  <a:solidFill>
                    <a:schemeClr val="bg1"/>
                  </a:solidFill>
                  <a:latin typeface="Trebuchet MS" pitchFamily="34" charset="0"/>
                </a:rPr>
                <a:t> </a:t>
              </a:r>
              <a:r>
                <a:rPr lang="en-US" sz="2800">
                  <a:solidFill>
                    <a:schemeClr val="bg1"/>
                  </a:solidFill>
                  <a:latin typeface="Trebuchet MS" pitchFamily="34" charset="0"/>
                </a:rPr>
                <a:t>and click on HELP DESK.</a:t>
              </a:r>
            </a:p>
            <a:p>
              <a:pPr defTabSz="4389219"/>
              <a:endParaRPr lang="en-US" sz="2800">
                <a:latin typeface="Trebuchet MS" pitchFamily="34" charset="0"/>
              </a:endParaRPr>
            </a:p>
            <a:p>
              <a:pPr defTabSz="4389219"/>
              <a:r>
                <a:rPr lang="en-US" sz="2800">
                  <a:solidFill>
                    <a:schemeClr val="bg1"/>
                  </a:solidFill>
                  <a:latin typeface="Trebuchet MS" pitchFamily="34" charset="0"/>
                </a:rPr>
                <a:t>When</a:t>
              </a:r>
              <a:r>
                <a:rPr lang="en-US" sz="2800" baseline="0">
                  <a:solidFill>
                    <a:schemeClr val="bg1"/>
                  </a:solidFill>
                  <a:latin typeface="Trebuchet MS" pitchFamily="34" charset="0"/>
                </a:rPr>
                <a:t> you are ready to print your poster</a:t>
              </a:r>
              <a:r>
                <a:rPr lang="en-US" sz="2800">
                  <a:solidFill>
                    <a:schemeClr val="bg1"/>
                  </a:solidFill>
                  <a:latin typeface="Trebuchet MS" pitchFamily="34" charset="0"/>
                </a:rPr>
                <a:t>,</a:t>
              </a:r>
              <a:r>
                <a:rPr lang="en-US" sz="2800" baseline="0">
                  <a:solidFill>
                    <a:schemeClr val="bg1"/>
                  </a:solidFill>
                  <a:latin typeface="Trebuchet MS" pitchFamily="34" charset="0"/>
                </a:rPr>
                <a:t> go online to </a:t>
              </a:r>
              <a:r>
                <a:rPr lang="en-US" sz="2800" b="0">
                  <a:solidFill>
                    <a:schemeClr val="bg1"/>
                  </a:solidFill>
                  <a:latin typeface="Trebuchet MS" pitchFamily="34" charset="0"/>
                </a:rPr>
                <a:t>PosterPresentations.com</a:t>
              </a:r>
              <a:r>
                <a:rPr lang="en-US" sz="2800">
                  <a:solidFill>
                    <a:schemeClr val="bg1"/>
                  </a:solidFill>
                  <a:latin typeface="Trebuchet MS" pitchFamily="34" charset="0"/>
                </a:rPr>
                <a:t/>
              </a:r>
              <a:br>
                <a:rPr lang="en-US" sz="2800">
                  <a:solidFill>
                    <a:schemeClr val="bg1"/>
                  </a:solidFill>
                  <a:latin typeface="Trebuchet MS" pitchFamily="34" charset="0"/>
                </a:rPr>
              </a:br>
              <a:endParaRPr lang="en-US" sz="2800">
                <a:solidFill>
                  <a:schemeClr val="bg1"/>
                </a:solidFill>
                <a:latin typeface="Trebuchet MS" pitchFamily="34" charset="0"/>
              </a:endParaRPr>
            </a:p>
            <a:p>
              <a:pPr algn="l" defTabSz="3765639"/>
              <a:r>
                <a:rPr lang="en-US" sz="2800" b="0">
                  <a:solidFill>
                    <a:schemeClr val="bg1"/>
                  </a:solidFill>
                  <a:latin typeface="Trebuchet MS" pitchFamily="34" charset="0"/>
                </a:rPr>
                <a:t>Need</a:t>
              </a:r>
              <a:r>
                <a:rPr lang="en-US" sz="2800" b="0" baseline="0">
                  <a:solidFill>
                    <a:schemeClr val="bg1"/>
                  </a:solidFill>
                  <a:latin typeface="Trebuchet MS" pitchFamily="34" charset="0"/>
                </a:rPr>
                <a:t> assistance? Call us at </a:t>
              </a:r>
              <a:r>
                <a:rPr lang="en-US" sz="2800" b="0">
                  <a:solidFill>
                    <a:srgbClr val="FFC000"/>
                  </a:solidFill>
                  <a:latin typeface="Trebuchet MS" pitchFamily="34" charset="0"/>
                </a:rPr>
                <a:t>1.510.649.3001</a:t>
              </a:r>
            </a:p>
            <a:p>
              <a:pPr algn="l" defTabSz="3765639"/>
              <a:endParaRPr lang="en-US" sz="3600" b="1">
                <a:solidFill>
                  <a:srgbClr val="FFFF00"/>
                </a:solidFill>
                <a:latin typeface="Trebuchet MS" pitchFamily="34" charset="0"/>
              </a:endParaRPr>
            </a:p>
            <a:p>
              <a:pPr algn="ctr"/>
              <a:endParaRPr lang="en-US" sz="2400" b="1">
                <a:solidFill>
                  <a:schemeClr val="bg1"/>
                </a:solidFill>
                <a:latin typeface="Trebuchet MS" pitchFamily="34" charset="0"/>
              </a:endParaRPr>
            </a:p>
            <a:p>
              <a:pPr algn="ctr"/>
              <a:r>
                <a:rPr lang="en-US" sz="4000" b="1" spc="600">
                  <a:solidFill>
                    <a:schemeClr val="bg1"/>
                  </a:solidFill>
                  <a:latin typeface="Trebuchet MS" pitchFamily="34" charset="0"/>
                </a:rPr>
                <a:t>QUICK START</a:t>
              </a:r>
            </a:p>
            <a:p>
              <a:pPr algn="ctr"/>
              <a:endParaRPr lang="en-US" sz="3200" b="1" baseline="0">
                <a:solidFill>
                  <a:schemeClr val="bg1"/>
                </a:solidFill>
                <a:latin typeface="Trebuchet MS" pitchFamily="34" charset="0"/>
              </a:endParaRPr>
            </a:p>
            <a:p>
              <a:pPr algn="ctr"/>
              <a:r>
                <a:rPr lang="en-US" sz="3200" b="1" baseline="0">
                  <a:solidFill>
                    <a:srgbClr val="FFC000"/>
                  </a:solidFill>
                  <a:latin typeface="Trebuchet MS" pitchFamily="34" charset="0"/>
                </a:rPr>
                <a:t>Zoom in and out</a:t>
              </a:r>
            </a:p>
            <a:p>
              <a:pPr marL="1892300" indent="-1892300" algn="l" defTabSz="850900"/>
              <a:r>
                <a:rPr lang="en-US" sz="2400" b="0" baseline="0">
                  <a:solidFill>
                    <a:schemeClr val="bg1"/>
                  </a:solidFill>
                  <a:latin typeface="Trebuchet MS" pitchFamily="34" charset="0"/>
                </a:rPr>
                <a:t>	</a:t>
              </a:r>
              <a:r>
                <a:rPr lang="en-US" sz="2400" b="0" baseline="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a:solidFill>
                    <a:schemeClr val="bg1">
                      <a:lumMod val="75000"/>
                    </a:schemeClr>
                  </a:solidFill>
                  <a:latin typeface="Trebuchet MS" pitchFamily="34" charset="0"/>
                </a:rPr>
                <a:t>	</a:t>
              </a:r>
              <a:r>
                <a:rPr lang="en-US" sz="2400" b="0" baseline="0">
                  <a:solidFill>
                    <a:schemeClr val="bg1">
                      <a:lumMod val="75000"/>
                    </a:schemeClr>
                  </a:solidFill>
                  <a:latin typeface="Trebuchet MS" pitchFamily="34" charset="0"/>
                </a:rPr>
                <a:t>Go to VIEW &gt; ZOOM.</a:t>
              </a:r>
            </a:p>
            <a:p>
              <a:pPr algn="l"/>
              <a:endParaRPr lang="en-US" sz="2800" b="0" baseline="0">
                <a:solidFill>
                  <a:schemeClr val="bg1"/>
                </a:solidFill>
                <a:latin typeface="Trebuchet MS" pitchFamily="34" charset="0"/>
              </a:endParaRPr>
            </a:p>
            <a:p>
              <a:pPr algn="ctr"/>
              <a:r>
                <a:rPr lang="en-US" sz="3200" b="1" baseline="0">
                  <a:solidFill>
                    <a:srgbClr val="FFC000"/>
                  </a:solidFill>
                  <a:latin typeface="Trebuchet MS" pitchFamily="34" charset="0"/>
                </a:rPr>
                <a:t>Title, Authors, and Affiliations</a:t>
              </a:r>
            </a:p>
            <a:p>
              <a:pPr algn="l"/>
              <a:r>
                <a:rPr lang="en-US" sz="2400" b="0" baseline="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The font size of your title should be bigger than your name(s) and institution name(s).</a:t>
              </a:r>
            </a:p>
            <a:p>
              <a:pPr algn="l"/>
              <a:r>
                <a:rPr lang="en-US" sz="2800" b="1" baseline="0">
                  <a:solidFill>
                    <a:schemeClr val="bg1"/>
                  </a:solidFill>
                  <a:latin typeface="Trebuchet MS" pitchFamily="34" charset="0"/>
                </a:rPr>
                <a:t/>
              </a:r>
              <a:br>
                <a:rPr lang="en-US" sz="2800" b="1" baseline="0">
                  <a:solidFill>
                    <a:schemeClr val="bg1"/>
                  </a:solidFill>
                  <a:latin typeface="Trebuchet MS" pitchFamily="34" charset="0"/>
                </a:rPr>
              </a:br>
              <a:endParaRPr lang="en-US" sz="2800" b="1">
                <a:solidFill>
                  <a:schemeClr val="bg1"/>
                </a:solidFill>
                <a:latin typeface="Trebuchet MS" pitchFamily="34" charset="0"/>
              </a:endParaRPr>
            </a:p>
            <a:p>
              <a:pPr algn="ctr"/>
              <a:endParaRPr lang="en-US" sz="2800" b="1">
                <a:solidFill>
                  <a:srgbClr val="FFC000"/>
                </a:solidFill>
                <a:latin typeface="Trebuchet MS" pitchFamily="34" charset="0"/>
              </a:endParaRPr>
            </a:p>
            <a:p>
              <a:pPr algn="ctr"/>
              <a:endParaRPr lang="en-US" sz="2800" b="1">
                <a:solidFill>
                  <a:srgbClr val="FFC000"/>
                </a:solidFill>
                <a:latin typeface="Trebuchet MS" pitchFamily="34" charset="0"/>
              </a:endParaRPr>
            </a:p>
            <a:p>
              <a:pPr algn="ctr"/>
              <a:r>
                <a:rPr lang="en-US" sz="3200" b="1">
                  <a:solidFill>
                    <a:srgbClr val="FFC000"/>
                  </a:solidFill>
                  <a:latin typeface="Trebuchet MS" pitchFamily="34" charset="0"/>
                </a:rPr>
                <a:t>Adding Logos</a:t>
              </a:r>
              <a:r>
                <a:rPr lang="en-US" sz="3200" b="1" baseline="0">
                  <a:solidFill>
                    <a:srgbClr val="FFC000"/>
                  </a:solidFill>
                  <a:latin typeface="Trebuchet MS" pitchFamily="34" charset="0"/>
                </a:rPr>
                <a:t> / Seals</a:t>
              </a:r>
            </a:p>
            <a:p>
              <a:pPr algn="l"/>
              <a:r>
                <a:rPr lang="en-US" sz="2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spc="0"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See if your school’s logo is available on our free poster templates page.</a:t>
              </a:r>
            </a:p>
            <a:p>
              <a:pPr algn="l"/>
              <a:endParaRPr lang="en-US" sz="2400" b="0" baseline="0">
                <a:latin typeface="Trebuchet MS" pitchFamily="34" charset="0"/>
              </a:endParaRPr>
            </a:p>
            <a:p>
              <a:pPr algn="ctr"/>
              <a:r>
                <a:rPr lang="en-US" sz="3200" b="1" baseline="0">
                  <a:solidFill>
                    <a:srgbClr val="FFC000"/>
                  </a:solidFill>
                  <a:latin typeface="Trebuchet MS" pitchFamily="34" charset="0"/>
                </a:rPr>
                <a:t>Photographs / Graphics</a:t>
              </a:r>
            </a:p>
            <a:p>
              <a:pPr algn="l" defTabSz="977900"/>
              <a:r>
                <a:rPr lang="en-US" sz="2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a:solidFill>
                    <a:schemeClr val="bg1">
                      <a:lumMod val="75000"/>
                    </a:schemeClr>
                  </a:solidFill>
                  <a:latin typeface="Trebuchet MS" pitchFamily="34" charset="0"/>
                </a:rPr>
                <a:t>disproportionally.</a:t>
              </a:r>
            </a:p>
            <a:p>
              <a:pPr algn="l" defTabSz="977900"/>
              <a:endParaRPr lang="en-US" sz="2400" b="0" baseline="0">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r>
                <a:rPr lang="en-US" sz="3200" b="1" baseline="0">
                  <a:solidFill>
                    <a:srgbClr val="FFC000"/>
                  </a:solidFill>
                  <a:latin typeface="Trebuchet MS" pitchFamily="34" charset="0"/>
                </a:rPr>
                <a:t>Image Quality Check</a:t>
              </a:r>
            </a:p>
            <a:p>
              <a:pPr lvl="0" algn="l" defTabSz="977900"/>
              <a:r>
                <a:rPr lang="en-US" sz="2400" b="0" baseline="0">
                  <a:solidFill>
                    <a:schemeClr val="bg1">
                      <a:lumMod val="75000"/>
                    </a:schemeClr>
                  </a:solidFill>
                  <a:latin typeface="Trebuchet MS" pitchFamily="34" charset="0"/>
                </a:rPr>
                <a:t>Zoom in and look at your images at 100% magnification. If they look good they will print well. </a:t>
              </a:r>
              <a:endParaRPr lang="en-US" sz="2800" b="0">
                <a:latin typeface="Trebuchet MS" pitchFamily="34" charset="0"/>
              </a:endParaRPr>
            </a:p>
          </p:txBody>
        </p:sp>
        <p:cxnSp>
          <p:nvCxnSpPr>
            <p:cNvPr id="28" name="Straight Connector 27"/>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4"/>
            <a:stretch>
              <a:fillRect/>
            </a:stretch>
          </p:blipFill>
          <p:spPr>
            <a:xfrm>
              <a:off x="-10740740" y="10261718"/>
              <a:ext cx="1597666" cy="1201935"/>
            </a:xfrm>
            <a:prstGeom prst="rect">
              <a:avLst/>
            </a:prstGeom>
          </p:spPr>
        </p:pic>
        <p:pic>
          <p:nvPicPr>
            <p:cNvPr id="34" name="Picture 33"/>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6" name="Group 35"/>
            <p:cNvGrpSpPr/>
            <p:nvPr userDrawn="1"/>
          </p:nvGrpSpPr>
          <p:grpSpPr>
            <a:xfrm>
              <a:off x="-9744993" y="23540957"/>
              <a:ext cx="7531182" cy="2120439"/>
              <a:chOff x="-4470427" y="11016658"/>
              <a:chExt cx="3470785" cy="974220"/>
            </a:xfrm>
          </p:grpSpPr>
          <p:grpSp>
            <p:nvGrpSpPr>
              <p:cNvPr id="44" name="Group 43"/>
              <p:cNvGrpSpPr/>
              <p:nvPr userDrawn="1"/>
            </p:nvGrpSpPr>
            <p:grpSpPr>
              <a:xfrm>
                <a:off x="-2783495" y="11060886"/>
                <a:ext cx="624431" cy="893535"/>
                <a:chOff x="-3958697" y="11117435"/>
                <a:chExt cx="779338" cy="1280430"/>
              </a:xfrm>
            </p:grpSpPr>
            <p:pic>
              <p:nvPicPr>
                <p:cNvPr id="55" name="Picture 54"/>
                <p:cNvPicPr>
                  <a:picLocks noChangeAspect="1"/>
                </p:cNvPicPr>
                <p:nvPr userDrawn="1"/>
              </p:nvPicPr>
              <p:blipFill>
                <a:blip r:embed="rId6"/>
                <a:stretch>
                  <a:fillRect/>
                </a:stretch>
              </p:blipFill>
              <p:spPr>
                <a:xfrm>
                  <a:off x="-3948160" y="11117435"/>
                  <a:ext cx="768801" cy="1090857"/>
                </a:xfrm>
                <a:prstGeom prst="rect">
                  <a:avLst/>
                </a:prstGeom>
              </p:spPr>
            </p:pic>
            <p:sp>
              <p:nvSpPr>
                <p:cNvPr id="56" name="TextBox 55"/>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45" name="Group 44"/>
              <p:cNvGrpSpPr/>
              <p:nvPr userDrawn="1"/>
            </p:nvGrpSpPr>
            <p:grpSpPr>
              <a:xfrm>
                <a:off x="-2033159" y="11060889"/>
                <a:ext cx="1033517" cy="893529"/>
                <a:chOff x="-2921738" y="11200127"/>
                <a:chExt cx="1420279" cy="1227904"/>
              </a:xfrm>
            </p:grpSpPr>
            <p:pic>
              <p:nvPicPr>
                <p:cNvPr id="53" name="Picture 52"/>
                <p:cNvPicPr>
                  <a:picLocks noChangeAspect="1"/>
                </p:cNvPicPr>
                <p:nvPr userDrawn="1"/>
              </p:nvPicPr>
              <p:blipFill>
                <a:blip r:embed="rId6"/>
                <a:stretch>
                  <a:fillRect/>
                </a:stretch>
              </p:blipFill>
              <p:spPr>
                <a:xfrm>
                  <a:off x="-2921738" y="11200127"/>
                  <a:ext cx="1420279" cy="1029694"/>
                </a:xfrm>
                <a:prstGeom prst="rect">
                  <a:avLst/>
                </a:prstGeom>
              </p:spPr>
            </p:pic>
            <p:sp>
              <p:nvSpPr>
                <p:cNvPr id="54" name="TextBox 53"/>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46" name="Picture 45"/>
              <p:cNvPicPr>
                <a:picLocks noChangeAspect="1"/>
              </p:cNvPicPr>
              <p:nvPr userDrawn="1"/>
            </p:nvPicPr>
            <p:blipFill>
              <a:blip r:embed="rId7"/>
              <a:stretch>
                <a:fillRect/>
              </a:stretch>
            </p:blipFill>
            <p:spPr>
              <a:xfrm>
                <a:off x="-4470427" y="11016658"/>
                <a:ext cx="1098742" cy="847761"/>
              </a:xfrm>
              <a:prstGeom prst="rect">
                <a:avLst/>
              </a:prstGeom>
            </p:spPr>
          </p:pic>
          <p:sp>
            <p:nvSpPr>
              <p:cNvPr id="52" name="TextBox 51"/>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37" name="Group 36"/>
            <p:cNvGrpSpPr/>
            <p:nvPr userDrawn="1"/>
          </p:nvGrpSpPr>
          <p:grpSpPr>
            <a:xfrm>
              <a:off x="-10398793" y="27751410"/>
              <a:ext cx="9323012" cy="2453251"/>
              <a:chOff x="-4754996" y="12734136"/>
              <a:chExt cx="4296559" cy="1127128"/>
            </a:xfrm>
          </p:grpSpPr>
          <p:graphicFrame>
            <p:nvGraphicFramePr>
              <p:cNvPr id="39" name="Object 38"/>
              <p:cNvGraphicFramePr>
                <a:graphicFrameLocks noChangeAspect="1"/>
              </p:cNvGraphicFramePr>
              <p:nvPr userDrawn="1">
                <p:extLst>
                  <p:ext uri="{D42A27DB-BD31-4B8C-83A1-F6EECF244321}">
                    <p14:modId xmlns:p14="http://schemas.microsoft.com/office/powerpoint/2010/main" val="153041126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5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1" name="Object 40"/>
              <p:cNvGraphicFramePr>
                <a:graphicFrameLocks noChangeAspect="1"/>
              </p:cNvGraphicFramePr>
              <p:nvPr userDrawn="1">
                <p:extLst>
                  <p:ext uri="{D42A27DB-BD31-4B8C-83A1-F6EECF244321}">
                    <p14:modId xmlns:p14="http://schemas.microsoft.com/office/powerpoint/2010/main" val="66635331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5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2" name="TextBox 4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43" name="TextBox 4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grpSp>
        <p:nvGrpSpPr>
          <p:cNvPr id="57" name="Group 56"/>
          <p:cNvGrpSpPr/>
          <p:nvPr userDrawn="1"/>
        </p:nvGrpSpPr>
        <p:grpSpPr>
          <a:xfrm>
            <a:off x="51617562" y="-55065"/>
            <a:ext cx="11062139" cy="32973465"/>
            <a:chOff x="44157839" y="-55065"/>
            <a:chExt cx="11062139" cy="32973465"/>
          </a:xfrm>
        </p:grpSpPr>
        <p:sp>
          <p:nvSpPr>
            <p:cNvPr id="58" name="Rectangle 57"/>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89960610"/>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5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30489930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5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62" name="Group 61"/>
            <p:cNvGrpSpPr/>
            <p:nvPr userDrawn="1"/>
          </p:nvGrpSpPr>
          <p:grpSpPr>
            <a:xfrm>
              <a:off x="44487207" y="29414560"/>
              <a:ext cx="10354213" cy="1265612"/>
              <a:chOff x="44200453" y="28362386"/>
              <a:chExt cx="9771399" cy="1090622"/>
            </a:xfrm>
          </p:grpSpPr>
          <p:sp>
            <p:nvSpPr>
              <p:cNvPr id="64" name="Rounded Rectangle 63"/>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6" name="TextBox 65"/>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grpSp>
      <p:sp>
        <p:nvSpPr>
          <p:cNvPr id="40" name="TextBox 39"/>
          <p:cNvSpPr txBox="1"/>
          <p:nvPr userDrawn="1"/>
        </p:nvSpPr>
        <p:spPr>
          <a:xfrm>
            <a:off x="51946930" y="31188790"/>
            <a:ext cx="6870215" cy="1399638"/>
          </a:xfrm>
          <a:prstGeom prst="rect">
            <a:avLst/>
          </a:prstGeom>
          <a:noFill/>
        </p:spPr>
        <p:txBody>
          <a:bodyPr wrap="square" lIns="65304" tIns="32651" rIns="65304" bIns="32651" rtlCol="0">
            <a:spAutoFit/>
          </a:bodyPr>
          <a:lstStyle/>
          <a:p>
            <a:pPr marL="407988" indent="-407988">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400">
                <a:solidFill>
                  <a:schemeClr val="bg1"/>
                </a:solidFill>
              </a:rPr>
              <a:t>2117 Fourth Street ,</a:t>
            </a:r>
            <a:r>
              <a:rPr lang="en-US" sz="2400" baseline="0">
                <a:solidFill>
                  <a:schemeClr val="bg1"/>
                </a:solidFill>
              </a:rPr>
              <a:t> Unit C</a:t>
            </a:r>
          </a:p>
          <a:p>
            <a:pPr marL="407988" indent="0">
              <a:lnSpc>
                <a:spcPts val="2600"/>
              </a:lnSpc>
            </a:pPr>
            <a:r>
              <a:rPr lang="en-US" sz="2400" baseline="0">
                <a:solidFill>
                  <a:schemeClr val="bg1"/>
                </a:solidFill>
              </a:rPr>
              <a:t>Berkeley CA </a:t>
            </a:r>
            <a:r>
              <a:rPr lang="en-US" sz="2000" baseline="0">
                <a:solidFill>
                  <a:schemeClr val="bg1"/>
                </a:solidFill>
              </a:rPr>
              <a:t>94710</a:t>
            </a:r>
            <a:r>
              <a:rPr lang="en-US" sz="2400" baseline="0">
                <a:solidFill>
                  <a:schemeClr val="bg1"/>
                </a:solidFill>
              </a:rPr>
              <a:t/>
            </a:r>
            <a:br>
              <a:rPr lang="en-US" sz="2400" baseline="0">
                <a:solidFill>
                  <a:schemeClr val="bg1"/>
                </a:solidFill>
              </a:rPr>
            </a:br>
            <a:r>
              <a:rPr lang="en-US" sz="2400" b="1" baseline="0">
                <a:solidFill>
                  <a:srgbClr val="FFFF00"/>
                </a:solidFill>
              </a:rPr>
              <a:t>posterpresenter@gmail.com</a:t>
            </a:r>
            <a:endParaRPr lang="en-US" sz="2800" b="1">
              <a:solidFill>
                <a:srgbClr val="FFFF00"/>
              </a:solidFill>
            </a:endParaRPr>
          </a:p>
        </p:txBody>
      </p:sp>
      <p:sp>
        <p:nvSpPr>
          <p:cNvPr id="47" name="Text Box 14"/>
          <p:cNvSpPr txBox="1">
            <a:spLocks noChangeArrowheads="1"/>
          </p:cNvSpPr>
          <p:nvPr userDrawn="1"/>
        </p:nvSpPr>
        <p:spPr bwMode="auto">
          <a:xfrm>
            <a:off x="2078038" y="32315150"/>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2015</a:t>
            </a:r>
          </a:p>
          <a:p>
            <a:pPr eaLnBrk="0" hangingPunct="0">
              <a:lnSpc>
                <a:spcPct val="65000"/>
              </a:lnSpc>
              <a:spcBef>
                <a:spcPct val="50000"/>
              </a:spcBef>
              <a:defRPr/>
            </a:pPr>
            <a:r>
              <a:rPr lang="en-US" sz="1200" b="1">
                <a:solidFill>
                  <a:srgbClr val="BFBFBF"/>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4800600"/>
          </a:xfrm>
          <a:prstGeom prst="rect">
            <a:avLst/>
          </a:prstGeom>
          <a:solidFill>
            <a:schemeClr val="accent5">
              <a:lumMod val="75000"/>
            </a:schemeClr>
          </a:solidFill>
          <a:ln w="9525">
            <a:solidFill>
              <a:schemeClr val="tx1"/>
            </a:solidFill>
            <a:miter lim="800000"/>
            <a:headEnd/>
            <a:tailEnd/>
          </a:ln>
          <a:effectLst/>
        </p:spPr>
        <p:txBody>
          <a:bodyPr wrap="none" lIns="104498" tIns="52248" rIns="104498" bIns="52248" anchor="ctr"/>
          <a:lstStyle/>
          <a:p>
            <a:pPr defTabSz="5015886" fontAlgn="auto">
              <a:spcBef>
                <a:spcPts val="0"/>
              </a:spcBef>
              <a:spcAft>
                <a:spcPts val="0"/>
              </a:spcAft>
              <a:defRPr/>
            </a:pPr>
            <a:endParaRPr lang="en-US">
              <a:latin typeface="+mn-lt"/>
              <a:cs typeface="+mn-cs"/>
            </a:endParaRPr>
          </a:p>
        </p:txBody>
      </p:sp>
      <p:sp>
        <p:nvSpPr>
          <p:cNvPr id="9" name="Rectangle 9"/>
          <p:cNvSpPr>
            <a:spLocks noChangeArrowheads="1"/>
          </p:cNvSpPr>
          <p:nvPr/>
        </p:nvSpPr>
        <p:spPr bwMode="auto">
          <a:xfrm>
            <a:off x="0" y="4805363"/>
            <a:ext cx="51206400" cy="152400"/>
          </a:xfrm>
          <a:prstGeom prst="rect">
            <a:avLst/>
          </a:prstGeom>
          <a:solidFill>
            <a:schemeClr val="accent5">
              <a:lumMod val="50000"/>
            </a:schemeClr>
          </a:solidFill>
          <a:ln w="152400">
            <a:noFill/>
            <a:miter lim="800000"/>
            <a:headEnd/>
            <a:tailEnd/>
          </a:ln>
          <a:effectLst/>
        </p:spPr>
        <p:txBody>
          <a:bodyPr wrap="none" lIns="104498" tIns="52248" rIns="104498" bIns="52248" anchor="ctr"/>
          <a:lstStyle/>
          <a:p>
            <a:pPr defTabSz="5015886" fontAlgn="auto">
              <a:spcBef>
                <a:spcPts val="0"/>
              </a:spcBef>
              <a:spcAft>
                <a:spcPts val="0"/>
              </a:spcAft>
              <a:defRPr/>
            </a:pPr>
            <a:endParaRPr lang="en-US">
              <a:latin typeface="+mn-lt"/>
              <a:cs typeface="+mn-cs"/>
            </a:endParaRPr>
          </a:p>
        </p:txBody>
      </p:sp>
      <p:sp>
        <p:nvSpPr>
          <p:cNvPr id="21" name="Rounded Rectangle 20"/>
          <p:cNvSpPr/>
          <p:nvPr userDrawn="1"/>
        </p:nvSpPr>
        <p:spPr>
          <a:xfrm>
            <a:off x="1089025" y="5383213"/>
            <a:ext cx="11712575"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sp>
        <p:nvSpPr>
          <p:cNvPr id="22" name="Rounded Rectangle 21"/>
          <p:cNvSpPr/>
          <p:nvPr userDrawn="1"/>
        </p:nvSpPr>
        <p:spPr>
          <a:xfrm>
            <a:off x="38395275" y="5383213"/>
            <a:ext cx="11712575"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sp>
        <p:nvSpPr>
          <p:cNvPr id="23" name="Rounded Rectangle 22"/>
          <p:cNvSpPr/>
          <p:nvPr userDrawn="1"/>
        </p:nvSpPr>
        <p:spPr>
          <a:xfrm>
            <a:off x="13508038" y="5383213"/>
            <a:ext cx="24179212" cy="26736675"/>
          </a:xfrm>
          <a:prstGeom prst="roundRect">
            <a:avLst>
              <a:gd name="adj" fmla="val 325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grpSp>
        <p:nvGrpSpPr>
          <p:cNvPr id="24" name="Group 23"/>
          <p:cNvGrpSpPr/>
          <p:nvPr userDrawn="1"/>
        </p:nvGrpSpPr>
        <p:grpSpPr>
          <a:xfrm>
            <a:off x="-11326789" y="-1"/>
            <a:ext cx="11018865" cy="32918401"/>
            <a:chOff x="-11225189" y="-1"/>
            <a:chExt cx="11018865" cy="32918401"/>
          </a:xfrm>
        </p:grpSpPr>
        <p:sp>
          <p:nvSpPr>
            <p:cNvPr id="27" name="Rectangle 26"/>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a:solidFill>
                    <a:srgbClr val="FF0000"/>
                  </a:solidFill>
                  <a:latin typeface="Trebuchet MS" pitchFamily="34" charset="0"/>
                </a:rPr>
                <a:t>(—THIS SIDEBAR DOES NOT PRINT—)</a:t>
              </a:r>
              <a:endParaRPr lang="en-US" sz="3200" b="1" spc="600">
                <a:solidFill>
                  <a:schemeClr val="bg1"/>
                </a:solidFill>
                <a:latin typeface="Trebuchet MS" pitchFamily="34" charset="0"/>
              </a:endParaRPr>
            </a:p>
            <a:p>
              <a:pPr algn="ctr"/>
              <a:r>
                <a:rPr lang="en-US" sz="4000" b="1" spc="600">
                  <a:solidFill>
                    <a:schemeClr val="bg1"/>
                  </a:solidFill>
                  <a:latin typeface="Trebuchet MS" pitchFamily="34" charset="0"/>
                </a:rPr>
                <a:t>DESIGN</a:t>
              </a:r>
              <a:r>
                <a:rPr lang="en-US" sz="4000" b="1" spc="600" baseline="0">
                  <a:solidFill>
                    <a:schemeClr val="bg1"/>
                  </a:solidFill>
                  <a:latin typeface="Trebuchet MS" pitchFamily="34" charset="0"/>
                </a:rPr>
                <a:t> </a:t>
              </a:r>
              <a:r>
                <a:rPr lang="en-US" sz="4000" b="1" spc="600">
                  <a:solidFill>
                    <a:schemeClr val="bg1"/>
                  </a:solidFill>
                  <a:latin typeface="Trebuchet MS" pitchFamily="34" charset="0"/>
                </a:rPr>
                <a:t>GUIDE</a:t>
              </a:r>
            </a:p>
            <a:p>
              <a:pPr algn="ctr"/>
              <a:endParaRPr lang="en-US" sz="2800" b="1">
                <a:latin typeface="Trebuchet MS" pitchFamily="34" charset="0"/>
              </a:endParaRPr>
            </a:p>
            <a:p>
              <a:pPr defTabSz="3765639"/>
              <a:r>
                <a:rPr lang="en-US" sz="2800" i="0">
                  <a:latin typeface="Trebuchet MS" pitchFamily="34" charset="0"/>
                </a:rPr>
                <a:t>This PowerPoint</a:t>
              </a:r>
              <a:r>
                <a:rPr lang="en-US" sz="2800" i="0" baseline="0">
                  <a:latin typeface="Trebuchet MS" pitchFamily="34" charset="0"/>
                </a:rPr>
                <a:t> </a:t>
              </a:r>
              <a:r>
                <a:rPr lang="en-US" sz="2800" i="0">
                  <a:latin typeface="Trebuchet MS" pitchFamily="34" charset="0"/>
                </a:rPr>
                <a:t>2007 template produces</a:t>
              </a:r>
              <a:r>
                <a:rPr lang="en-US" sz="2800" i="0" baseline="0">
                  <a:latin typeface="Trebuchet MS" pitchFamily="34" charset="0"/>
                </a:rPr>
                <a:t> </a:t>
              </a:r>
              <a:r>
                <a:rPr lang="en-US" sz="2800" i="0">
                  <a:latin typeface="Trebuchet MS" pitchFamily="34" charset="0"/>
                </a:rPr>
                <a:t>a 36”x56” presentation poster. </a:t>
              </a:r>
              <a:r>
                <a:rPr lang="en-US" sz="2800">
                  <a:latin typeface="Trebuchet MS" pitchFamily="34" charset="0"/>
                </a:rPr>
                <a:t>You</a:t>
              </a:r>
              <a:r>
                <a:rPr lang="en-US" sz="2800" baseline="0">
                  <a:latin typeface="Trebuchet MS" pitchFamily="34" charset="0"/>
                </a:rPr>
                <a:t> can u</a:t>
              </a:r>
              <a:r>
                <a:rPr lang="en-US" sz="2800">
                  <a:latin typeface="Trebuchet MS" pitchFamily="34" charset="0"/>
                </a:rPr>
                <a:t>se</a:t>
              </a:r>
              <a:r>
                <a:rPr lang="en-US" sz="2800" baseline="0">
                  <a:latin typeface="Trebuchet MS" pitchFamily="34" charset="0"/>
                </a:rPr>
                <a:t> it to create your research poster and </a:t>
              </a:r>
              <a:r>
                <a:rPr lang="en-US" sz="2800">
                  <a:latin typeface="Trebuchet MS" pitchFamily="34" charset="0"/>
                </a:rPr>
                <a:t>save valuable time placing titles, subtitles,</a:t>
              </a:r>
              <a:r>
                <a:rPr lang="en-US" sz="2800" baseline="0">
                  <a:latin typeface="Trebuchet MS" pitchFamily="34" charset="0"/>
                </a:rPr>
                <a:t> text, and graphics</a:t>
              </a:r>
              <a:r>
                <a:rPr lang="en-US" sz="2800">
                  <a:latin typeface="Trebuchet MS" pitchFamily="34" charset="0"/>
                </a:rPr>
                <a:t>. </a:t>
              </a:r>
            </a:p>
            <a:p>
              <a:pPr defTabSz="3765639"/>
              <a:endParaRPr lang="en-US" sz="2800">
                <a:latin typeface="Trebuchet MS" pitchFamily="34" charset="0"/>
              </a:endParaRPr>
            </a:p>
            <a:p>
              <a:pPr defTabSz="4389219"/>
              <a:r>
                <a:rPr lang="en-US" sz="2800">
                  <a:latin typeface="Trebuchet MS" pitchFamily="34" charset="0"/>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pitchFamily="34" charset="0"/>
                </a:rPr>
                <a:t>PosterPresentations.com</a:t>
              </a:r>
              <a:r>
                <a:rPr lang="en-US" sz="2800" b="1">
                  <a:solidFill>
                    <a:schemeClr val="bg1"/>
                  </a:solidFill>
                  <a:latin typeface="Trebuchet MS" pitchFamily="34" charset="0"/>
                </a:rPr>
                <a:t> </a:t>
              </a:r>
              <a:r>
                <a:rPr lang="en-US" sz="2800">
                  <a:solidFill>
                    <a:schemeClr val="bg1"/>
                  </a:solidFill>
                  <a:latin typeface="Trebuchet MS" pitchFamily="34" charset="0"/>
                </a:rPr>
                <a:t>and click on HELP DESK.</a:t>
              </a:r>
            </a:p>
            <a:p>
              <a:pPr defTabSz="4389219"/>
              <a:endParaRPr lang="en-US" sz="2800">
                <a:latin typeface="Trebuchet MS" pitchFamily="34" charset="0"/>
              </a:endParaRPr>
            </a:p>
            <a:p>
              <a:pPr defTabSz="4389219"/>
              <a:r>
                <a:rPr lang="en-US" sz="2800">
                  <a:solidFill>
                    <a:schemeClr val="bg1"/>
                  </a:solidFill>
                  <a:latin typeface="Trebuchet MS" pitchFamily="34" charset="0"/>
                </a:rPr>
                <a:t>When</a:t>
              </a:r>
              <a:r>
                <a:rPr lang="en-US" sz="2800" baseline="0">
                  <a:solidFill>
                    <a:schemeClr val="bg1"/>
                  </a:solidFill>
                  <a:latin typeface="Trebuchet MS" pitchFamily="34" charset="0"/>
                </a:rPr>
                <a:t> you are ready to print your poster</a:t>
              </a:r>
              <a:r>
                <a:rPr lang="en-US" sz="2800">
                  <a:solidFill>
                    <a:schemeClr val="bg1"/>
                  </a:solidFill>
                  <a:latin typeface="Trebuchet MS" pitchFamily="34" charset="0"/>
                </a:rPr>
                <a:t>,</a:t>
              </a:r>
              <a:r>
                <a:rPr lang="en-US" sz="2800" baseline="0">
                  <a:solidFill>
                    <a:schemeClr val="bg1"/>
                  </a:solidFill>
                  <a:latin typeface="Trebuchet MS" pitchFamily="34" charset="0"/>
                </a:rPr>
                <a:t> go online to </a:t>
              </a:r>
              <a:r>
                <a:rPr lang="en-US" sz="2800" b="0">
                  <a:solidFill>
                    <a:schemeClr val="bg1"/>
                  </a:solidFill>
                  <a:latin typeface="Trebuchet MS" pitchFamily="34" charset="0"/>
                </a:rPr>
                <a:t>PosterPresentations.com</a:t>
              </a:r>
              <a:r>
                <a:rPr lang="en-US" sz="2800">
                  <a:solidFill>
                    <a:schemeClr val="bg1"/>
                  </a:solidFill>
                  <a:latin typeface="Trebuchet MS" pitchFamily="34" charset="0"/>
                </a:rPr>
                <a:t/>
              </a:r>
              <a:br>
                <a:rPr lang="en-US" sz="2800">
                  <a:solidFill>
                    <a:schemeClr val="bg1"/>
                  </a:solidFill>
                  <a:latin typeface="Trebuchet MS" pitchFamily="34" charset="0"/>
                </a:rPr>
              </a:br>
              <a:endParaRPr lang="en-US" sz="2800">
                <a:solidFill>
                  <a:schemeClr val="bg1"/>
                </a:solidFill>
                <a:latin typeface="Trebuchet MS" pitchFamily="34" charset="0"/>
              </a:endParaRPr>
            </a:p>
            <a:p>
              <a:pPr algn="l" defTabSz="3765639"/>
              <a:r>
                <a:rPr lang="en-US" sz="2800" b="0">
                  <a:solidFill>
                    <a:schemeClr val="bg1"/>
                  </a:solidFill>
                  <a:latin typeface="Trebuchet MS" pitchFamily="34" charset="0"/>
                </a:rPr>
                <a:t>Need</a:t>
              </a:r>
              <a:r>
                <a:rPr lang="en-US" sz="2800" b="0" baseline="0">
                  <a:solidFill>
                    <a:schemeClr val="bg1"/>
                  </a:solidFill>
                  <a:latin typeface="Trebuchet MS" pitchFamily="34" charset="0"/>
                </a:rPr>
                <a:t> assistance? Call us at </a:t>
              </a:r>
              <a:r>
                <a:rPr lang="en-US" sz="2800" b="0">
                  <a:solidFill>
                    <a:srgbClr val="FFC000"/>
                  </a:solidFill>
                  <a:latin typeface="Trebuchet MS" pitchFamily="34" charset="0"/>
                </a:rPr>
                <a:t>1.510.649.3001</a:t>
              </a:r>
            </a:p>
            <a:p>
              <a:pPr algn="l" defTabSz="3765639"/>
              <a:endParaRPr lang="en-US" sz="3600" b="1">
                <a:solidFill>
                  <a:srgbClr val="FFFF00"/>
                </a:solidFill>
                <a:latin typeface="Trebuchet MS" pitchFamily="34" charset="0"/>
              </a:endParaRPr>
            </a:p>
            <a:p>
              <a:pPr algn="ctr"/>
              <a:endParaRPr lang="en-US" sz="2400" b="1">
                <a:solidFill>
                  <a:schemeClr val="bg1"/>
                </a:solidFill>
                <a:latin typeface="Trebuchet MS" pitchFamily="34" charset="0"/>
              </a:endParaRPr>
            </a:p>
            <a:p>
              <a:pPr algn="ctr"/>
              <a:r>
                <a:rPr lang="en-US" sz="4000" b="1" spc="600">
                  <a:solidFill>
                    <a:schemeClr val="bg1"/>
                  </a:solidFill>
                  <a:latin typeface="Trebuchet MS" pitchFamily="34" charset="0"/>
                </a:rPr>
                <a:t>QUICK START</a:t>
              </a:r>
            </a:p>
            <a:p>
              <a:pPr algn="ctr"/>
              <a:endParaRPr lang="en-US" sz="3200" b="1" baseline="0">
                <a:solidFill>
                  <a:schemeClr val="bg1"/>
                </a:solidFill>
                <a:latin typeface="Trebuchet MS" pitchFamily="34" charset="0"/>
              </a:endParaRPr>
            </a:p>
            <a:p>
              <a:pPr algn="ctr"/>
              <a:r>
                <a:rPr lang="en-US" sz="3200" b="1" baseline="0">
                  <a:solidFill>
                    <a:srgbClr val="FFC000"/>
                  </a:solidFill>
                  <a:latin typeface="Trebuchet MS" pitchFamily="34" charset="0"/>
                </a:rPr>
                <a:t>Zoom in and out</a:t>
              </a:r>
            </a:p>
            <a:p>
              <a:pPr marL="1892300" indent="-1892300" algn="l" defTabSz="850900"/>
              <a:r>
                <a:rPr lang="en-US" sz="2400" b="0" baseline="0">
                  <a:solidFill>
                    <a:schemeClr val="bg1"/>
                  </a:solidFill>
                  <a:latin typeface="Trebuchet MS" pitchFamily="34" charset="0"/>
                </a:rPr>
                <a:t>	</a:t>
              </a:r>
              <a:r>
                <a:rPr lang="en-US" sz="2400" b="0" baseline="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a:solidFill>
                    <a:schemeClr val="bg1">
                      <a:lumMod val="75000"/>
                    </a:schemeClr>
                  </a:solidFill>
                  <a:latin typeface="Trebuchet MS" pitchFamily="34" charset="0"/>
                </a:rPr>
                <a:t>	</a:t>
              </a:r>
              <a:r>
                <a:rPr lang="en-US" sz="2400" b="0" baseline="0">
                  <a:solidFill>
                    <a:schemeClr val="bg1">
                      <a:lumMod val="75000"/>
                    </a:schemeClr>
                  </a:solidFill>
                  <a:latin typeface="Trebuchet MS" pitchFamily="34" charset="0"/>
                </a:rPr>
                <a:t>Go to VIEW &gt; ZOOM.</a:t>
              </a:r>
            </a:p>
            <a:p>
              <a:pPr algn="l"/>
              <a:endParaRPr lang="en-US" sz="2800" b="0" baseline="0">
                <a:solidFill>
                  <a:schemeClr val="bg1"/>
                </a:solidFill>
                <a:latin typeface="Trebuchet MS" pitchFamily="34" charset="0"/>
              </a:endParaRPr>
            </a:p>
            <a:p>
              <a:pPr algn="ctr"/>
              <a:r>
                <a:rPr lang="en-US" sz="3200" b="1" baseline="0">
                  <a:solidFill>
                    <a:srgbClr val="FFC000"/>
                  </a:solidFill>
                  <a:latin typeface="Trebuchet MS" pitchFamily="34" charset="0"/>
                </a:rPr>
                <a:t>Title, Authors, and Affiliations</a:t>
              </a:r>
            </a:p>
            <a:p>
              <a:pPr algn="l"/>
              <a:r>
                <a:rPr lang="en-US" sz="2400" b="0" baseline="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The font size of your title should be bigger than your name(s) and institution name(s).</a:t>
              </a:r>
            </a:p>
            <a:p>
              <a:pPr algn="l"/>
              <a:r>
                <a:rPr lang="en-US" sz="2800" b="1" baseline="0">
                  <a:solidFill>
                    <a:schemeClr val="bg1"/>
                  </a:solidFill>
                  <a:latin typeface="Trebuchet MS" pitchFamily="34" charset="0"/>
                </a:rPr>
                <a:t/>
              </a:r>
              <a:br>
                <a:rPr lang="en-US" sz="2800" b="1" baseline="0">
                  <a:solidFill>
                    <a:schemeClr val="bg1"/>
                  </a:solidFill>
                  <a:latin typeface="Trebuchet MS" pitchFamily="34" charset="0"/>
                </a:rPr>
              </a:br>
              <a:endParaRPr lang="en-US" sz="2800" b="1">
                <a:solidFill>
                  <a:schemeClr val="bg1"/>
                </a:solidFill>
                <a:latin typeface="Trebuchet MS" pitchFamily="34" charset="0"/>
              </a:endParaRPr>
            </a:p>
            <a:p>
              <a:pPr algn="ctr"/>
              <a:endParaRPr lang="en-US" sz="2800" b="1">
                <a:solidFill>
                  <a:srgbClr val="FFC000"/>
                </a:solidFill>
                <a:latin typeface="Trebuchet MS" pitchFamily="34" charset="0"/>
              </a:endParaRPr>
            </a:p>
            <a:p>
              <a:pPr algn="ctr"/>
              <a:endParaRPr lang="en-US" sz="2800" b="1">
                <a:solidFill>
                  <a:srgbClr val="FFC000"/>
                </a:solidFill>
                <a:latin typeface="Trebuchet MS" pitchFamily="34" charset="0"/>
              </a:endParaRPr>
            </a:p>
            <a:p>
              <a:pPr algn="ctr"/>
              <a:r>
                <a:rPr lang="en-US" sz="3200" b="1">
                  <a:solidFill>
                    <a:srgbClr val="FFC000"/>
                  </a:solidFill>
                  <a:latin typeface="Trebuchet MS" pitchFamily="34" charset="0"/>
                </a:rPr>
                <a:t>Adding Logos</a:t>
              </a:r>
              <a:r>
                <a:rPr lang="en-US" sz="3200" b="1" baseline="0">
                  <a:solidFill>
                    <a:srgbClr val="FFC000"/>
                  </a:solidFill>
                  <a:latin typeface="Trebuchet MS" pitchFamily="34" charset="0"/>
                </a:rPr>
                <a:t> / Seals</a:t>
              </a:r>
            </a:p>
            <a:p>
              <a:pPr algn="l"/>
              <a:r>
                <a:rPr lang="en-US" sz="2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spc="0"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See if your school’s logo is available on our free poster templates page.</a:t>
              </a:r>
            </a:p>
            <a:p>
              <a:pPr algn="l"/>
              <a:endParaRPr lang="en-US" sz="2400" b="0" baseline="0">
                <a:latin typeface="Trebuchet MS" pitchFamily="34" charset="0"/>
              </a:endParaRPr>
            </a:p>
            <a:p>
              <a:pPr algn="ctr"/>
              <a:r>
                <a:rPr lang="en-US" sz="3200" b="1" baseline="0">
                  <a:solidFill>
                    <a:srgbClr val="FFC000"/>
                  </a:solidFill>
                  <a:latin typeface="Trebuchet MS" pitchFamily="34" charset="0"/>
                </a:rPr>
                <a:t>Photographs / Graphics</a:t>
              </a:r>
            </a:p>
            <a:p>
              <a:pPr algn="l" defTabSz="977900"/>
              <a:r>
                <a:rPr lang="en-US" sz="2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a:solidFill>
                    <a:schemeClr val="bg1">
                      <a:lumMod val="75000"/>
                    </a:schemeClr>
                  </a:solidFill>
                  <a:latin typeface="Trebuchet MS" pitchFamily="34" charset="0"/>
                </a:rPr>
                <a:t>disproportionally.</a:t>
              </a:r>
            </a:p>
            <a:p>
              <a:pPr algn="l" defTabSz="977900"/>
              <a:endParaRPr lang="en-US" sz="2400" b="0" baseline="0">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r>
                <a:rPr lang="en-US" sz="3200" b="1" baseline="0">
                  <a:solidFill>
                    <a:srgbClr val="FFC000"/>
                  </a:solidFill>
                  <a:latin typeface="Trebuchet MS" pitchFamily="34" charset="0"/>
                </a:rPr>
                <a:t>Image Quality Check</a:t>
              </a:r>
            </a:p>
            <a:p>
              <a:pPr lvl="0" algn="l" defTabSz="977900"/>
              <a:r>
                <a:rPr lang="en-US" sz="2400" b="0" baseline="0">
                  <a:solidFill>
                    <a:schemeClr val="bg1">
                      <a:lumMod val="75000"/>
                    </a:schemeClr>
                  </a:solidFill>
                  <a:latin typeface="Trebuchet MS" pitchFamily="34" charset="0"/>
                </a:rPr>
                <a:t>Zoom in and look at your images at 100% magnification. If they look good they will print well. </a:t>
              </a:r>
              <a:endParaRPr lang="en-US" sz="2800" b="0">
                <a:latin typeface="Trebuchet MS" pitchFamily="34" charset="0"/>
              </a:endParaRPr>
            </a:p>
          </p:txBody>
        </p:sp>
        <p:cxnSp>
          <p:nvCxnSpPr>
            <p:cNvPr id="28" name="Straight Connector 27"/>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4"/>
            <a:stretch>
              <a:fillRect/>
            </a:stretch>
          </p:blipFill>
          <p:spPr>
            <a:xfrm>
              <a:off x="-10740740" y="10261718"/>
              <a:ext cx="1597666" cy="1201935"/>
            </a:xfrm>
            <a:prstGeom prst="rect">
              <a:avLst/>
            </a:prstGeom>
          </p:spPr>
        </p:pic>
        <p:pic>
          <p:nvPicPr>
            <p:cNvPr id="38" name="Picture 37"/>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40" name="Group 39"/>
            <p:cNvGrpSpPr/>
            <p:nvPr userDrawn="1"/>
          </p:nvGrpSpPr>
          <p:grpSpPr>
            <a:xfrm>
              <a:off x="-9744993" y="23540957"/>
              <a:ext cx="7531182" cy="2120439"/>
              <a:chOff x="-4470427" y="11016658"/>
              <a:chExt cx="3470785" cy="974220"/>
            </a:xfrm>
          </p:grpSpPr>
          <p:grpSp>
            <p:nvGrpSpPr>
              <p:cNvPr id="49" name="Group 48"/>
              <p:cNvGrpSpPr/>
              <p:nvPr userDrawn="1"/>
            </p:nvGrpSpPr>
            <p:grpSpPr>
              <a:xfrm>
                <a:off x="-2783495" y="11060886"/>
                <a:ext cx="624431" cy="893535"/>
                <a:chOff x="-3958697" y="11117435"/>
                <a:chExt cx="779338" cy="1280430"/>
              </a:xfrm>
            </p:grpSpPr>
            <p:pic>
              <p:nvPicPr>
                <p:cNvPr id="55" name="Picture 54"/>
                <p:cNvPicPr>
                  <a:picLocks noChangeAspect="1"/>
                </p:cNvPicPr>
                <p:nvPr userDrawn="1"/>
              </p:nvPicPr>
              <p:blipFill>
                <a:blip r:embed="rId6"/>
                <a:stretch>
                  <a:fillRect/>
                </a:stretch>
              </p:blipFill>
              <p:spPr>
                <a:xfrm>
                  <a:off x="-3948160" y="11117435"/>
                  <a:ext cx="768801" cy="1090857"/>
                </a:xfrm>
                <a:prstGeom prst="rect">
                  <a:avLst/>
                </a:prstGeom>
              </p:spPr>
            </p:pic>
            <p:sp>
              <p:nvSpPr>
                <p:cNvPr id="56" name="TextBox 55"/>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50" name="Group 49"/>
              <p:cNvGrpSpPr/>
              <p:nvPr userDrawn="1"/>
            </p:nvGrpSpPr>
            <p:grpSpPr>
              <a:xfrm>
                <a:off x="-2033159" y="11060889"/>
                <a:ext cx="1033517" cy="893529"/>
                <a:chOff x="-2921738" y="11200127"/>
                <a:chExt cx="1420279" cy="1227904"/>
              </a:xfrm>
            </p:grpSpPr>
            <p:pic>
              <p:nvPicPr>
                <p:cNvPr id="53" name="Picture 52"/>
                <p:cNvPicPr>
                  <a:picLocks noChangeAspect="1"/>
                </p:cNvPicPr>
                <p:nvPr userDrawn="1"/>
              </p:nvPicPr>
              <p:blipFill>
                <a:blip r:embed="rId6"/>
                <a:stretch>
                  <a:fillRect/>
                </a:stretch>
              </p:blipFill>
              <p:spPr>
                <a:xfrm>
                  <a:off x="-2921738" y="11200127"/>
                  <a:ext cx="1420279" cy="1029694"/>
                </a:xfrm>
                <a:prstGeom prst="rect">
                  <a:avLst/>
                </a:prstGeom>
              </p:spPr>
            </p:pic>
            <p:sp>
              <p:nvSpPr>
                <p:cNvPr id="54" name="TextBox 53"/>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51" name="Picture 50"/>
              <p:cNvPicPr>
                <a:picLocks noChangeAspect="1"/>
              </p:cNvPicPr>
              <p:nvPr userDrawn="1"/>
            </p:nvPicPr>
            <p:blipFill>
              <a:blip r:embed="rId7"/>
              <a:stretch>
                <a:fillRect/>
              </a:stretch>
            </p:blipFill>
            <p:spPr>
              <a:xfrm>
                <a:off x="-4470427" y="11016658"/>
                <a:ext cx="1098742" cy="847761"/>
              </a:xfrm>
              <a:prstGeom prst="rect">
                <a:avLst/>
              </a:prstGeom>
            </p:spPr>
          </p:pic>
          <p:sp>
            <p:nvSpPr>
              <p:cNvPr id="52" name="TextBox 51"/>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41" name="Group 40"/>
            <p:cNvGrpSpPr/>
            <p:nvPr userDrawn="1"/>
          </p:nvGrpSpPr>
          <p:grpSpPr>
            <a:xfrm>
              <a:off x="-10398793" y="27751410"/>
              <a:ext cx="9323012" cy="2453251"/>
              <a:chOff x="-4754996" y="12734136"/>
              <a:chExt cx="4296559" cy="1127128"/>
            </a:xfrm>
          </p:grpSpPr>
          <p:graphicFrame>
            <p:nvGraphicFramePr>
              <p:cNvPr id="42" name="Object 41"/>
              <p:cNvGraphicFramePr>
                <a:graphicFrameLocks noChangeAspect="1"/>
              </p:cNvGraphicFramePr>
              <p:nvPr userDrawn="1">
                <p:extLst>
                  <p:ext uri="{D42A27DB-BD31-4B8C-83A1-F6EECF244321}">
                    <p14:modId xmlns:p14="http://schemas.microsoft.com/office/powerpoint/2010/main" val="153041126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374"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66635331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375"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7" name="TextBox 46"/>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48" name="TextBox 47"/>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grpSp>
        <p:nvGrpSpPr>
          <p:cNvPr id="57" name="Group 56"/>
          <p:cNvGrpSpPr/>
          <p:nvPr userDrawn="1"/>
        </p:nvGrpSpPr>
        <p:grpSpPr>
          <a:xfrm>
            <a:off x="51617562" y="-55065"/>
            <a:ext cx="11062139" cy="32973465"/>
            <a:chOff x="44157839" y="-55065"/>
            <a:chExt cx="11062139" cy="32973465"/>
          </a:xfrm>
        </p:grpSpPr>
        <p:sp>
          <p:nvSpPr>
            <p:cNvPr id="58" name="Rectangle 57"/>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89960610"/>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76"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30489930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377"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62" name="Group 61"/>
            <p:cNvGrpSpPr/>
            <p:nvPr userDrawn="1"/>
          </p:nvGrpSpPr>
          <p:grpSpPr>
            <a:xfrm>
              <a:off x="44487207" y="29414560"/>
              <a:ext cx="10354213" cy="1265612"/>
              <a:chOff x="44200453" y="28362386"/>
              <a:chExt cx="9771399" cy="1090622"/>
            </a:xfrm>
          </p:grpSpPr>
          <p:sp>
            <p:nvSpPr>
              <p:cNvPr id="64" name="Rounded Rectangle 63"/>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6" name="TextBox 65"/>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grpSp>
      <p:sp>
        <p:nvSpPr>
          <p:cNvPr id="39" name="TextBox 38"/>
          <p:cNvSpPr txBox="1"/>
          <p:nvPr userDrawn="1"/>
        </p:nvSpPr>
        <p:spPr>
          <a:xfrm>
            <a:off x="51946930" y="31188790"/>
            <a:ext cx="6870215" cy="1399638"/>
          </a:xfrm>
          <a:prstGeom prst="rect">
            <a:avLst/>
          </a:prstGeom>
          <a:noFill/>
        </p:spPr>
        <p:txBody>
          <a:bodyPr wrap="square" lIns="65304" tIns="32651" rIns="65304" bIns="32651" rtlCol="0">
            <a:spAutoFit/>
          </a:bodyPr>
          <a:lstStyle/>
          <a:p>
            <a:pPr marL="407988" indent="-407988">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400">
                <a:solidFill>
                  <a:schemeClr val="bg1"/>
                </a:solidFill>
              </a:rPr>
              <a:t>2117 Fourth Street ,</a:t>
            </a:r>
            <a:r>
              <a:rPr lang="en-US" sz="2400" baseline="0">
                <a:solidFill>
                  <a:schemeClr val="bg1"/>
                </a:solidFill>
              </a:rPr>
              <a:t> Unit C</a:t>
            </a:r>
          </a:p>
          <a:p>
            <a:pPr marL="407988" indent="0">
              <a:lnSpc>
                <a:spcPts val="2600"/>
              </a:lnSpc>
            </a:pPr>
            <a:r>
              <a:rPr lang="en-US" sz="2400" baseline="0">
                <a:solidFill>
                  <a:schemeClr val="bg1"/>
                </a:solidFill>
              </a:rPr>
              <a:t>Berkeley CA </a:t>
            </a:r>
            <a:r>
              <a:rPr lang="en-US" sz="2000" baseline="0">
                <a:solidFill>
                  <a:schemeClr val="bg1"/>
                </a:solidFill>
              </a:rPr>
              <a:t>94710</a:t>
            </a:r>
            <a:r>
              <a:rPr lang="en-US" sz="2400" baseline="0">
                <a:solidFill>
                  <a:schemeClr val="bg1"/>
                </a:solidFill>
              </a:rPr>
              <a:t/>
            </a:r>
            <a:br>
              <a:rPr lang="en-US" sz="2400" baseline="0">
                <a:solidFill>
                  <a:schemeClr val="bg1"/>
                </a:solidFill>
              </a:rPr>
            </a:br>
            <a:r>
              <a:rPr lang="en-US" sz="2400" b="1" baseline="0">
                <a:solidFill>
                  <a:srgbClr val="FFFF00"/>
                </a:solidFill>
              </a:rPr>
              <a:t>posterpresenter@gmail.com</a:t>
            </a:r>
            <a:endParaRPr lang="en-US" sz="2800" b="1">
              <a:solidFill>
                <a:srgbClr val="FFFF00"/>
              </a:solidFill>
            </a:endParaRPr>
          </a:p>
        </p:txBody>
      </p:sp>
      <p:sp>
        <p:nvSpPr>
          <p:cNvPr id="44" name="Text Box 14"/>
          <p:cNvSpPr txBox="1">
            <a:spLocks noChangeArrowheads="1"/>
          </p:cNvSpPr>
          <p:nvPr userDrawn="1"/>
        </p:nvSpPr>
        <p:spPr bwMode="auto">
          <a:xfrm>
            <a:off x="2078038" y="32315150"/>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2015</a:t>
            </a:r>
          </a:p>
          <a:p>
            <a:pPr eaLnBrk="0" hangingPunct="0">
              <a:lnSpc>
                <a:spcPct val="65000"/>
              </a:lnSpc>
              <a:spcBef>
                <a:spcPct val="50000"/>
              </a:spcBef>
              <a:defRPr/>
            </a:pPr>
            <a:r>
              <a:rPr lang="en-US" sz="1200" b="1">
                <a:solidFill>
                  <a:srgbClr val="BFBFBF"/>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2.png"/><Relationship Id="rId5" Type="http://schemas.microsoft.com/office/2007/relationships/hdphoto" Target="../media/hdphoto1.wdp"/><Relationship Id="rId6" Type="http://schemas.microsoft.com/office/2007/relationships/hdphoto" Target="../media/hdphoto2.wdp"/><Relationship Id="rId7" Type="http://schemas.openxmlformats.org/officeDocument/2006/relationships/chart" Target="../charts/chart1.xml"/><Relationship Id="rId8" Type="http://schemas.openxmlformats.org/officeDocument/2006/relationships/oleObject" Target="file:///\\localhost\Users\Angie\Desktop\Macintosh%20HD:Users:Angie:Desktop:2.4.20.SIRS-SEPSIS.Trauma%20Surgery.Manuscript.docx!OLE_LINK1" TargetMode="External"/><Relationship Id="rId9"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a:xfrm>
            <a:off x="1178104" y="6642341"/>
            <a:ext cx="11752274" cy="14045137"/>
          </a:xfrm>
        </p:spPr>
        <p:txBody>
          <a:bodyPr/>
          <a:lstStyle/>
          <a:p>
            <a:pPr marL="457200" indent="-457200">
              <a:buFont typeface="Arial" panose="020B0604020202020204" pitchFamily="34" charset="0"/>
              <a:buChar char="•"/>
            </a:pPr>
            <a:r>
              <a:rPr lang="en-US" sz="3600" dirty="0"/>
              <a:t>Every year there are 200,000 deaths in the US due to sepsis, costing $24 billion annually (</a:t>
            </a:r>
            <a:r>
              <a:rPr lang="en-US" sz="3600" dirty="0" err="1"/>
              <a:t>Plevin</a:t>
            </a:r>
            <a:r>
              <a:rPr lang="en-US" sz="3600" dirty="0"/>
              <a:t>, 2017). </a:t>
            </a:r>
          </a:p>
          <a:p>
            <a:pPr marL="457200" indent="-457200">
              <a:buFont typeface="Arial" panose="020B0604020202020204" pitchFamily="34" charset="0"/>
              <a:buChar char="•"/>
            </a:pPr>
            <a:r>
              <a:rPr lang="en-US" sz="3600" dirty="0"/>
              <a:t>Guidelines exist to help identify patients at risk of developing sepsis and in management thereafter using SIRS criteria as means to screen patients (</a:t>
            </a:r>
            <a:r>
              <a:rPr lang="en-US" sz="3600" dirty="0" err="1"/>
              <a:t>Plevin</a:t>
            </a:r>
            <a:r>
              <a:rPr lang="en-US" sz="3600" dirty="0"/>
              <a:t>, 2017). </a:t>
            </a:r>
          </a:p>
          <a:p>
            <a:pPr marL="457200" indent="-457200">
              <a:buFont typeface="Arial" panose="020B0604020202020204" pitchFamily="34" charset="0"/>
              <a:buChar char="•"/>
            </a:pPr>
            <a:r>
              <a:rPr lang="en-US" sz="3600" dirty="0"/>
              <a:t>Trauma patients are a unique population that display SIRS criteria early after hospitalization due to the initial insult and acute elevation in systemic pro-inflammatory mediators (</a:t>
            </a:r>
            <a:r>
              <a:rPr lang="en-US" sz="3600" dirty="0" err="1"/>
              <a:t>Bochicchio</a:t>
            </a:r>
            <a:r>
              <a:rPr lang="en-US" sz="3600" dirty="0"/>
              <a:t>, 1991). </a:t>
            </a:r>
          </a:p>
          <a:p>
            <a:pPr marL="457200" indent="-457200">
              <a:buFont typeface="Arial" panose="020B0604020202020204" pitchFamily="34" charset="0"/>
              <a:buChar char="•"/>
            </a:pPr>
            <a:r>
              <a:rPr lang="en-US" sz="3600" dirty="0"/>
              <a:t>In a 3-month review of all patients admitted to the Trauma Surgery service, 275 out of 384 patients had a SIRS alert trigger during their hospitalization (70% of all patients).</a:t>
            </a:r>
          </a:p>
          <a:p>
            <a:pPr marL="457200" indent="-457200">
              <a:buFont typeface="Arial" panose="020B0604020202020204" pitchFamily="34" charset="0"/>
              <a:buChar char="•"/>
            </a:pPr>
            <a:r>
              <a:rPr lang="en-US" sz="3600" dirty="0"/>
              <a:t>Only 7 patients developed sepsis (1.8% of all patients), and all patients who developed sepsis had a SIRS alert fire.</a:t>
            </a:r>
          </a:p>
          <a:p>
            <a:pPr marL="457200" indent="-457200">
              <a:buFont typeface="Arial" panose="020B0604020202020204" pitchFamily="34" charset="0"/>
              <a:buChar char="•"/>
            </a:pPr>
            <a:r>
              <a:rPr lang="en-US" sz="3600" dirty="0"/>
              <a:t>Based on this quarter, the SIRS alert sensitivity and negative predictive value in trauma patients were both 100%. However, the specificity was 31% and the positive predictive value was 2.6%.</a:t>
            </a:r>
          </a:p>
          <a:p>
            <a:pPr marL="457200" indent="-457200">
              <a:buFont typeface="Arial" panose="020B0604020202020204" pitchFamily="34" charset="0"/>
              <a:buChar char="•"/>
            </a:pPr>
            <a:r>
              <a:rPr lang="en-US" sz="3600" dirty="0"/>
              <a:t>Thus, screening for sepsis in trauma patients proves to be a challenge, due to the high likelihood of false positive SIRS alerts. </a:t>
            </a:r>
          </a:p>
          <a:p>
            <a:pPr marL="457200" indent="-457200">
              <a:buFont typeface="Arial" panose="020B0604020202020204" pitchFamily="34" charset="0"/>
              <a:buChar char="•"/>
            </a:pPr>
            <a:endParaRPr lang="en-US" sz="3600" dirty="0">
              <a:latin typeface="Arial" charset="0"/>
              <a:ea typeface="Arial" charset="0"/>
              <a:cs typeface="Arial" charset="0"/>
            </a:endParaRPr>
          </a:p>
        </p:txBody>
      </p:sp>
      <p:sp>
        <p:nvSpPr>
          <p:cNvPr id="226" name="Text Placeholder 225"/>
          <p:cNvSpPr>
            <a:spLocks noGrp="1"/>
          </p:cNvSpPr>
          <p:nvPr>
            <p:ph type="body" sz="quarter" idx="11"/>
          </p:nvPr>
        </p:nvSpPr>
        <p:spPr>
          <a:xfrm>
            <a:off x="1206690" y="5430015"/>
            <a:ext cx="11723688" cy="857368"/>
          </a:xfrm>
        </p:spPr>
        <p:txBody>
          <a:bodyPr/>
          <a:lstStyle/>
          <a:p>
            <a:r>
              <a:rPr lang="en-US" dirty="0">
                <a:latin typeface="Times New Roman"/>
                <a:ea typeface="Arial" charset="0"/>
                <a:cs typeface="Times New Roman"/>
              </a:rPr>
              <a:t>Background</a:t>
            </a:r>
          </a:p>
        </p:txBody>
      </p:sp>
      <p:sp>
        <p:nvSpPr>
          <p:cNvPr id="232" name="Text Placeholder 231"/>
          <p:cNvSpPr>
            <a:spLocks noGrp="1"/>
          </p:cNvSpPr>
          <p:nvPr>
            <p:ph type="body" sz="quarter" idx="22"/>
          </p:nvPr>
        </p:nvSpPr>
        <p:spPr>
          <a:xfrm>
            <a:off x="13401656" y="5430015"/>
            <a:ext cx="24173392" cy="857368"/>
          </a:xfrm>
        </p:spPr>
        <p:txBody>
          <a:bodyPr>
            <a:normAutofit/>
          </a:bodyPr>
          <a:lstStyle/>
          <a:p>
            <a:r>
              <a:rPr lang="en-US" dirty="0">
                <a:latin typeface="Times New Roman"/>
                <a:ea typeface="Arial" charset="0"/>
                <a:cs typeface="Times New Roman"/>
              </a:rPr>
              <a:t>Methods</a:t>
            </a:r>
          </a:p>
        </p:txBody>
      </p:sp>
      <p:sp>
        <p:nvSpPr>
          <p:cNvPr id="4" name="Text Placeholder 3"/>
          <p:cNvSpPr>
            <a:spLocks noGrp="1"/>
          </p:cNvSpPr>
          <p:nvPr>
            <p:ph type="body" sz="quarter" idx="25"/>
          </p:nvPr>
        </p:nvSpPr>
        <p:spPr>
          <a:xfrm>
            <a:off x="19654261" y="13534850"/>
            <a:ext cx="11721520" cy="857368"/>
          </a:xfrm>
        </p:spPr>
        <p:txBody>
          <a:bodyPr/>
          <a:lstStyle/>
          <a:p>
            <a:r>
              <a:rPr lang="en-US" dirty="0">
                <a:latin typeface="Times New Roman"/>
                <a:ea typeface="Arial" charset="0"/>
                <a:cs typeface="Times New Roman"/>
              </a:rPr>
              <a:t>Results</a:t>
            </a:r>
          </a:p>
        </p:txBody>
      </p:sp>
      <p:sp>
        <p:nvSpPr>
          <p:cNvPr id="6" name="Text Placeholder 5"/>
          <p:cNvSpPr>
            <a:spLocks noGrp="1"/>
          </p:cNvSpPr>
          <p:nvPr>
            <p:ph type="body" sz="quarter" idx="27"/>
          </p:nvPr>
        </p:nvSpPr>
        <p:spPr>
          <a:xfrm>
            <a:off x="38417986" y="17951829"/>
            <a:ext cx="11721520" cy="857368"/>
          </a:xfrm>
        </p:spPr>
        <p:txBody>
          <a:bodyPr/>
          <a:lstStyle/>
          <a:p>
            <a:r>
              <a:rPr lang="en-US" dirty="0">
                <a:latin typeface="Arial" charset="0"/>
                <a:ea typeface="Arial" charset="0"/>
                <a:cs typeface="Arial" charset="0"/>
              </a:rPr>
              <a:t>Discussion</a:t>
            </a:r>
          </a:p>
        </p:txBody>
      </p:sp>
      <p:sp>
        <p:nvSpPr>
          <p:cNvPr id="7" name="Text Placeholder 6"/>
          <p:cNvSpPr>
            <a:spLocks noGrp="1"/>
          </p:cNvSpPr>
          <p:nvPr>
            <p:ph type="body" sz="quarter" idx="28"/>
          </p:nvPr>
        </p:nvSpPr>
        <p:spPr>
          <a:xfrm>
            <a:off x="38408112" y="18809197"/>
            <a:ext cx="11727392" cy="7507963"/>
          </a:xfrm>
        </p:spPr>
        <p:txBody>
          <a:bodyPr/>
          <a:lstStyle/>
          <a:p>
            <a:pPr marL="457200" indent="-457200">
              <a:buFont typeface="Arial" charset="0"/>
              <a:buChar char="•"/>
            </a:pPr>
            <a:r>
              <a:rPr lang="en-US" dirty="0">
                <a:latin typeface="Arial" charset="0"/>
                <a:ea typeface="Arial" charset="0"/>
                <a:cs typeface="Arial" charset="0"/>
              </a:rPr>
              <a:t>Delaying SIRS alerts for trauma patients for 48 hours after admission decreased the total number of alerts.</a:t>
            </a:r>
          </a:p>
          <a:p>
            <a:pPr marL="457200" indent="-457200">
              <a:buFont typeface="Arial" charset="0"/>
              <a:buChar char="•"/>
            </a:pPr>
            <a:r>
              <a:rPr lang="en-US" dirty="0">
                <a:latin typeface="Arial" charset="0"/>
                <a:ea typeface="Arial" charset="0"/>
                <a:cs typeface="Arial" charset="0"/>
              </a:rPr>
              <a:t>Improvement was seen in the specificity and positive predictive of this alert in detecting sepsis. </a:t>
            </a:r>
          </a:p>
          <a:p>
            <a:pPr marL="457200" indent="-457200">
              <a:buFont typeface="Arial" charset="0"/>
              <a:buChar char="•"/>
            </a:pPr>
            <a:r>
              <a:rPr lang="en-US" dirty="0">
                <a:latin typeface="Arial" charset="0"/>
                <a:ea typeface="Arial" charset="0"/>
                <a:cs typeface="Arial" charset="0"/>
              </a:rPr>
              <a:t>The change reduced the number of false positive alerts.</a:t>
            </a:r>
          </a:p>
          <a:p>
            <a:pPr marL="457200" indent="-457200">
              <a:buFont typeface="Arial" charset="0"/>
              <a:buChar char="•"/>
            </a:pPr>
            <a:r>
              <a:rPr lang="en-US" dirty="0">
                <a:latin typeface="Arial" charset="0"/>
                <a:ea typeface="Arial" charset="0"/>
                <a:cs typeface="Arial" charset="0"/>
              </a:rPr>
              <a:t>A decrease in sensitivity was also seen; there was one circumstance where the SIRS alert did not fire in a patient who had the diagnosis of sepsis.</a:t>
            </a:r>
          </a:p>
          <a:p>
            <a:pPr marL="457200" indent="-457200">
              <a:buFont typeface="Arial" charset="0"/>
              <a:buChar char="•"/>
            </a:pPr>
            <a:r>
              <a:rPr lang="en-US" dirty="0">
                <a:latin typeface="Arial" charset="0"/>
                <a:ea typeface="Arial" charset="0"/>
                <a:cs typeface="Arial" charset="0"/>
              </a:rPr>
              <a:t>The change did not impact nurse response to alerts.</a:t>
            </a:r>
          </a:p>
          <a:p>
            <a:pPr marL="457200" indent="-457200">
              <a:buFont typeface="Arial" charset="0"/>
              <a:buChar char="•"/>
            </a:pPr>
            <a:r>
              <a:rPr lang="en-US" dirty="0">
                <a:latin typeface="Arial" charset="0"/>
                <a:ea typeface="Arial" charset="0"/>
                <a:cs typeface="Arial" charset="0"/>
              </a:rPr>
              <a:t>This change could potentially, negatively impact patients through missed diagnosis; however, with a very small number of sepsis cases, each one has a large impact on the sensitivity.</a:t>
            </a:r>
          </a:p>
          <a:p>
            <a:pPr marL="457200" indent="-457200">
              <a:buFont typeface="Arial" charset="0"/>
              <a:buChar char="•"/>
            </a:pPr>
            <a:r>
              <a:rPr lang="en-US" dirty="0">
                <a:latin typeface="Arial" charset="0"/>
                <a:ea typeface="Arial" charset="0"/>
                <a:cs typeface="Arial" charset="0"/>
              </a:rPr>
              <a:t>Overall, our hypothesis was supported; however, a larger data set analyzed over a longer time frame is necessary to determine the impact on the sensitivity of detecting sepsis. </a:t>
            </a:r>
          </a:p>
        </p:txBody>
      </p:sp>
      <p:sp>
        <p:nvSpPr>
          <p:cNvPr id="8" name="Text Placeholder 7"/>
          <p:cNvSpPr>
            <a:spLocks noGrp="1"/>
          </p:cNvSpPr>
          <p:nvPr>
            <p:ph type="body" sz="quarter" idx="29"/>
          </p:nvPr>
        </p:nvSpPr>
        <p:spPr>
          <a:xfrm>
            <a:off x="38585052" y="26015197"/>
            <a:ext cx="11721520" cy="857368"/>
          </a:xfrm>
        </p:spPr>
        <p:txBody>
          <a:bodyPr/>
          <a:lstStyle/>
          <a:p>
            <a:r>
              <a:rPr lang="en-US" dirty="0">
                <a:latin typeface="Arial" charset="0"/>
                <a:ea typeface="Arial" charset="0"/>
                <a:cs typeface="Arial" charset="0"/>
              </a:rPr>
              <a:t>References</a:t>
            </a:r>
          </a:p>
        </p:txBody>
      </p:sp>
      <p:sp>
        <p:nvSpPr>
          <p:cNvPr id="9" name="Text Placeholder 8"/>
          <p:cNvSpPr>
            <a:spLocks noGrp="1"/>
          </p:cNvSpPr>
          <p:nvPr>
            <p:ph type="body" sz="quarter" idx="30"/>
          </p:nvPr>
        </p:nvSpPr>
        <p:spPr>
          <a:xfrm>
            <a:off x="38423858" y="27003486"/>
            <a:ext cx="11727392" cy="2497361"/>
          </a:xfrm>
        </p:spPr>
        <p:txBody>
          <a:bodyPr/>
          <a:lstStyle/>
          <a:p>
            <a:pPr marL="514350" indent="-514350">
              <a:buAutoNum type="arabicPeriod"/>
            </a:pPr>
            <a:r>
              <a:rPr lang="en-US" sz="2000" dirty="0" err="1">
                <a:latin typeface="Arial" charset="0"/>
                <a:ea typeface="Arial" charset="0"/>
                <a:cs typeface="Arial" charset="0"/>
              </a:rPr>
              <a:t>Plevin</a:t>
            </a:r>
            <a:r>
              <a:rPr lang="en-US" sz="2000" dirty="0">
                <a:latin typeface="Arial" charset="0"/>
                <a:ea typeface="Arial" charset="0"/>
                <a:cs typeface="Arial" charset="0"/>
              </a:rPr>
              <a:t> R, </a:t>
            </a:r>
            <a:r>
              <a:rPr lang="en-US" sz="2000" dirty="0" err="1">
                <a:latin typeface="Arial" charset="0"/>
                <a:ea typeface="Arial" charset="0"/>
                <a:cs typeface="Arial" charset="0"/>
              </a:rPr>
              <a:t>Callcut</a:t>
            </a:r>
            <a:r>
              <a:rPr lang="en-US" sz="2000" dirty="0">
                <a:latin typeface="Arial" charset="0"/>
                <a:ea typeface="Arial" charset="0"/>
                <a:cs typeface="Arial" charset="0"/>
              </a:rPr>
              <a:t> R. Update in Sepsis Guidelines: What is Really New? Trauma Surgery and Acute Care Open. 2017;2(1)1-6. DOI: </a:t>
            </a:r>
            <a:r>
              <a:rPr lang="mr-IN" sz="2000" dirty="0">
                <a:latin typeface="Arial" charset="0"/>
                <a:ea typeface="Arial" charset="0"/>
                <a:cs typeface="Arial" charset="0"/>
              </a:rPr>
              <a:t>﻿10.1136/tsaco-2017-000088</a:t>
            </a:r>
            <a:r>
              <a:rPr lang="en-US" sz="2000" dirty="0">
                <a:latin typeface="Arial" charset="0"/>
                <a:ea typeface="Arial" charset="0"/>
                <a:cs typeface="Arial" charset="0"/>
              </a:rPr>
              <a:t>.</a:t>
            </a:r>
          </a:p>
          <a:p>
            <a:pPr marL="514350" indent="-514350">
              <a:buAutoNum type="arabicPeriod"/>
            </a:pPr>
            <a:r>
              <a:rPr lang="en-US" sz="2000" dirty="0" err="1">
                <a:latin typeface="Arial" charset="0"/>
                <a:ea typeface="Arial" charset="0"/>
                <a:cs typeface="Arial" charset="0"/>
              </a:rPr>
              <a:t>Bochicchio</a:t>
            </a:r>
            <a:r>
              <a:rPr lang="en-US" sz="2000" dirty="0">
                <a:latin typeface="Arial" charset="0"/>
                <a:ea typeface="Arial" charset="0"/>
                <a:cs typeface="Arial" charset="0"/>
              </a:rPr>
              <a:t> GV, Napolitano LM, Joshi M, et al. Persistent Systemic Inflammatory Response Syndrome is Predictive of Nosocomial Infection in Trauma. Trauma. 1991;(53(2)245-251. DOI: </a:t>
            </a:r>
            <a:r>
              <a:rPr lang="is-IS" sz="2000" dirty="0">
                <a:latin typeface="Arial" charset="0"/>
                <a:ea typeface="Arial" charset="0"/>
                <a:cs typeface="Arial" charset="0"/>
              </a:rPr>
              <a:t>﻿10.1097/01.TA.0000022086.35916.D6.</a:t>
            </a:r>
            <a:endParaRPr lang="en-US" sz="2000" dirty="0">
              <a:latin typeface="Arial" charset="0"/>
              <a:ea typeface="Arial" charset="0"/>
              <a:cs typeface="Arial" charset="0"/>
            </a:endParaRPr>
          </a:p>
          <a:p>
            <a:pPr marL="514350" indent="-514350">
              <a:buAutoNum type="arabicPeriod"/>
            </a:pPr>
            <a:endParaRPr lang="en-US" sz="2000" dirty="0">
              <a:latin typeface="Arial" charset="0"/>
              <a:ea typeface="Arial" charset="0"/>
              <a:cs typeface="Arial" charset="0"/>
            </a:endParaRPr>
          </a:p>
        </p:txBody>
      </p:sp>
      <p:sp>
        <p:nvSpPr>
          <p:cNvPr id="10" name="Text Placeholder 9"/>
          <p:cNvSpPr>
            <a:spLocks noGrp="1"/>
          </p:cNvSpPr>
          <p:nvPr>
            <p:ph type="body" sz="quarter" idx="150"/>
          </p:nvPr>
        </p:nvSpPr>
        <p:spPr>
          <a:xfrm>
            <a:off x="6101873" y="3318347"/>
            <a:ext cx="39371950" cy="1280160"/>
          </a:xfrm>
        </p:spPr>
        <p:txBody>
          <a:bodyPr>
            <a:noAutofit/>
          </a:bodyPr>
          <a:lstStyle/>
          <a:p>
            <a:r>
              <a:rPr lang="en-US" sz="4000" baseline="30000" dirty="0">
                <a:latin typeface="Arial" charset="0"/>
                <a:ea typeface="Arial" charset="0"/>
                <a:cs typeface="Arial" charset="0"/>
              </a:rPr>
              <a:t>1</a:t>
            </a:r>
            <a:r>
              <a:rPr lang="en-US" sz="4000" dirty="0">
                <a:latin typeface="Arial" charset="0"/>
                <a:ea typeface="Arial" charset="0"/>
                <a:cs typeface="Arial" charset="0"/>
              </a:rPr>
              <a:t>UC Davis School of Medicine, Sacramento, CA, </a:t>
            </a:r>
            <a:r>
              <a:rPr lang="en-US" sz="4000" baseline="30000" dirty="0">
                <a:latin typeface="Arial" charset="0"/>
                <a:ea typeface="Arial" charset="0"/>
                <a:cs typeface="Arial" charset="0"/>
              </a:rPr>
              <a:t>2</a:t>
            </a:r>
            <a:r>
              <a:rPr lang="en-US" sz="4000" dirty="0">
                <a:latin typeface="Arial" charset="0"/>
                <a:ea typeface="Arial" charset="0"/>
                <a:cs typeface="Arial" charset="0"/>
              </a:rPr>
              <a:t>Department of Surgery, UC Davis Health, Sacramento, CA  </a:t>
            </a:r>
          </a:p>
        </p:txBody>
      </p:sp>
      <p:sp>
        <p:nvSpPr>
          <p:cNvPr id="11" name="Text Placeholder 10"/>
          <p:cNvSpPr>
            <a:spLocks noGrp="1"/>
          </p:cNvSpPr>
          <p:nvPr>
            <p:ph type="body" sz="quarter" idx="151"/>
          </p:nvPr>
        </p:nvSpPr>
        <p:spPr>
          <a:xfrm>
            <a:off x="6101873" y="2038186"/>
            <a:ext cx="39530979" cy="1311257"/>
          </a:xfrm>
        </p:spPr>
        <p:txBody>
          <a:bodyPr>
            <a:normAutofit/>
          </a:bodyPr>
          <a:lstStyle/>
          <a:p>
            <a:r>
              <a:rPr lang="en-US" sz="6000" dirty="0">
                <a:latin typeface="Arial" charset="0"/>
                <a:ea typeface="Arial" charset="0"/>
                <a:cs typeface="Arial" charset="0"/>
              </a:rPr>
              <a:t>Angelica S Marrufo, BS</a:t>
            </a:r>
            <a:r>
              <a:rPr lang="en-US" sz="6000" baseline="30000" dirty="0">
                <a:latin typeface="Arial" charset="0"/>
                <a:ea typeface="Arial" charset="0"/>
                <a:cs typeface="Arial" charset="0"/>
              </a:rPr>
              <a:t>1</a:t>
            </a:r>
            <a:r>
              <a:rPr lang="en-US" sz="6000" dirty="0">
                <a:latin typeface="Arial" charset="0"/>
                <a:ea typeface="Arial" charset="0"/>
                <a:cs typeface="Arial" charset="0"/>
              </a:rPr>
              <a:t>, Amanda </a:t>
            </a:r>
            <a:r>
              <a:rPr lang="en-US" sz="6000" dirty="0" err="1">
                <a:latin typeface="Arial" charset="0"/>
                <a:ea typeface="Arial" charset="0"/>
                <a:cs typeface="Arial" charset="0"/>
              </a:rPr>
              <a:t>Phares</a:t>
            </a:r>
            <a:r>
              <a:rPr lang="en-US" sz="6000" dirty="0">
                <a:latin typeface="Arial" charset="0"/>
                <a:ea typeface="Arial" charset="0"/>
                <a:cs typeface="Arial" charset="0"/>
              </a:rPr>
              <a:t>, MD</a:t>
            </a:r>
            <a:r>
              <a:rPr lang="en-US" sz="6000" baseline="30000" dirty="0">
                <a:latin typeface="Arial" charset="0"/>
                <a:ea typeface="Arial" charset="0"/>
                <a:cs typeface="Arial" charset="0"/>
              </a:rPr>
              <a:t>2</a:t>
            </a:r>
            <a:r>
              <a:rPr lang="en-US" sz="6000" dirty="0">
                <a:latin typeface="Arial" charset="0"/>
                <a:ea typeface="Arial" charset="0"/>
                <a:cs typeface="Arial" charset="0"/>
              </a:rPr>
              <a:t>, Gregory J </a:t>
            </a:r>
            <a:r>
              <a:rPr lang="en-US" sz="6000" dirty="0" err="1">
                <a:latin typeface="Arial" charset="0"/>
                <a:ea typeface="Arial" charset="0"/>
                <a:cs typeface="Arial" charset="0"/>
              </a:rPr>
              <a:t>Jurkovich</a:t>
            </a:r>
            <a:r>
              <a:rPr lang="en-US" sz="6000" dirty="0">
                <a:latin typeface="Arial" charset="0"/>
                <a:ea typeface="Arial" charset="0"/>
                <a:cs typeface="Arial" charset="0"/>
              </a:rPr>
              <a:t>, MD FACS</a:t>
            </a:r>
            <a:r>
              <a:rPr lang="en-US" sz="6000" baseline="30000" dirty="0">
                <a:latin typeface="Arial" charset="0"/>
                <a:ea typeface="Arial" charset="0"/>
                <a:cs typeface="Arial" charset="0"/>
              </a:rPr>
              <a:t>2</a:t>
            </a:r>
            <a:endParaRPr lang="en-US" sz="6000" dirty="0">
              <a:latin typeface="Arial" charset="0"/>
              <a:ea typeface="Arial" charset="0"/>
              <a:cs typeface="Arial" charset="0"/>
            </a:endParaRPr>
          </a:p>
        </p:txBody>
      </p:sp>
      <p:sp>
        <p:nvSpPr>
          <p:cNvPr id="12" name="Text Placeholder 11"/>
          <p:cNvSpPr>
            <a:spLocks noGrp="1"/>
          </p:cNvSpPr>
          <p:nvPr>
            <p:ph type="body" sz="quarter" idx="153"/>
          </p:nvPr>
        </p:nvSpPr>
        <p:spPr>
          <a:xfrm>
            <a:off x="5942844" y="535770"/>
            <a:ext cx="39530979" cy="1637973"/>
          </a:xfrm>
        </p:spPr>
        <p:txBody>
          <a:bodyPr>
            <a:noAutofit/>
          </a:bodyPr>
          <a:lstStyle/>
          <a:p>
            <a:r>
              <a:rPr lang="en-US" sz="6600" dirty="0"/>
              <a:t>Modified SIRS Alert for Detecting Sepsis in Trauma Patients: A UC Davis Quality Improvement Project</a:t>
            </a:r>
            <a:endParaRPr lang="en-US" sz="6600" dirty="0">
              <a:latin typeface="Arial" charset="0"/>
              <a:ea typeface="Arial" charset="0"/>
              <a:cs typeface="Arial" charset="0"/>
            </a:endParaRPr>
          </a:p>
        </p:txBody>
      </p:sp>
      <p:sp>
        <p:nvSpPr>
          <p:cNvPr id="23" name="Text Placeholder 227"/>
          <p:cNvSpPr txBox="1">
            <a:spLocks/>
          </p:cNvSpPr>
          <p:nvPr/>
        </p:nvSpPr>
        <p:spPr>
          <a:xfrm>
            <a:off x="38545359" y="29084321"/>
            <a:ext cx="11761213" cy="857368"/>
          </a:xfrm>
          <a:prstGeom prst="rect">
            <a:avLst/>
          </a:prstGeom>
          <a:noFill/>
        </p:spPr>
        <p:txBody>
          <a:bodyPr wrap="square"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dirty="0">
                <a:latin typeface="Arial" charset="0"/>
                <a:ea typeface="Arial" charset="0"/>
                <a:cs typeface="Arial" charset="0"/>
              </a:rPr>
              <a:t>Disclosures</a:t>
            </a:r>
          </a:p>
        </p:txBody>
      </p:sp>
      <p:sp>
        <p:nvSpPr>
          <p:cNvPr id="34" name="Text Placeholder 225"/>
          <p:cNvSpPr txBox="1">
            <a:spLocks/>
          </p:cNvSpPr>
          <p:nvPr/>
        </p:nvSpPr>
        <p:spPr>
          <a:xfrm>
            <a:off x="887147" y="20523483"/>
            <a:ext cx="11723688" cy="857368"/>
          </a:xfrm>
          <a:prstGeom prst="rect">
            <a:avLst/>
          </a:prstGeom>
          <a:noFill/>
        </p:spPr>
        <p:txBody>
          <a:bodyPr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dirty="0">
                <a:latin typeface="Times New Roman"/>
                <a:ea typeface="Arial" charset="0"/>
                <a:cs typeface="Times New Roman"/>
              </a:rPr>
              <a:t>Objectives</a:t>
            </a:r>
          </a:p>
        </p:txBody>
      </p:sp>
      <p:sp>
        <p:nvSpPr>
          <p:cNvPr id="35" name="Text Placeholder 29"/>
          <p:cNvSpPr txBox="1">
            <a:spLocks/>
          </p:cNvSpPr>
          <p:nvPr/>
        </p:nvSpPr>
        <p:spPr>
          <a:xfrm>
            <a:off x="1250943" y="21776634"/>
            <a:ext cx="11267803" cy="4183976"/>
          </a:xfrm>
          <a:prstGeom prst="rect">
            <a:avLst/>
          </a:prstGeom>
        </p:spPr>
        <p:txBody>
          <a:bodyPr wrap="square" lIns="261244" tIns="261244" rIns="261244" bIns="261244">
            <a:spAutoFit/>
          </a:bodyPr>
          <a:lstStyle>
            <a:lvl1pPr marL="0" indent="0" algn="l" defTabSz="5014913" rtl="0" eaLnBrk="0" fontAlgn="base" hangingPunct="0">
              <a:spcBef>
                <a:spcPct val="20000"/>
              </a:spcBef>
              <a:spcAft>
                <a:spcPct val="0"/>
              </a:spcAft>
              <a:buFont typeface="Arial"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698086" indent="-653110"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2pPr>
            <a:lvl3pPr marL="2351196" indent="-653110"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3pPr>
            <a:lvl4pPr marL="3069618" indent="-718422"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4pPr>
            <a:lvl5pPr marL="3592106" indent="-522488"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pPr marL="571500" lvl="0" indent="-571500">
              <a:buFont typeface="Arial"/>
              <a:buChar char="•"/>
            </a:pPr>
            <a:r>
              <a:rPr lang="en-US" sz="3600" dirty="0"/>
              <a:t>Improve specificity and positive predictive value of SIRS alerts for trauma patients while maintaining a high level of sensitivity.</a:t>
            </a:r>
          </a:p>
          <a:p>
            <a:pPr marL="571500" indent="-571500">
              <a:buFont typeface="Arial"/>
              <a:buChar char="•"/>
            </a:pPr>
            <a:r>
              <a:rPr lang="en-US" sz="3600" dirty="0"/>
              <a:t>Decreasing total number of false positive alerts.</a:t>
            </a:r>
          </a:p>
          <a:p>
            <a:endParaRPr lang="en-US" sz="3600" dirty="0"/>
          </a:p>
          <a:p>
            <a:pPr marL="571500" lvl="0" indent="-571500">
              <a:buFont typeface="Arial"/>
              <a:buChar char="•"/>
            </a:pPr>
            <a:endParaRPr lang="en-US" sz="3600" dirty="0"/>
          </a:p>
        </p:txBody>
      </p:sp>
      <p:pic>
        <p:nvPicPr>
          <p:cNvPr id="3" name="Picture 2" descr="UCD Logo.jpeg"/>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13227" y="0"/>
            <a:ext cx="4447245" cy="4721246"/>
          </a:xfrm>
          <a:prstGeom prst="rect">
            <a:avLst/>
          </a:prstGeom>
        </p:spPr>
      </p:pic>
      <p:pic>
        <p:nvPicPr>
          <p:cNvPr id="44" name="Picture 43" descr="UCD Logo.jpeg"/>
          <p:cNvPicPr>
            <a:picLocks noChangeAspect="1"/>
          </p:cNvPicPr>
          <p:nvPr/>
        </p:nvPicPr>
        <p:blipFill>
          <a:blip r:embed="rId4">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6610383" y="0"/>
            <a:ext cx="4447245" cy="4721246"/>
          </a:xfrm>
          <a:prstGeom prst="rect">
            <a:avLst/>
          </a:prstGeom>
        </p:spPr>
      </p:pic>
      <p:sp>
        <p:nvSpPr>
          <p:cNvPr id="130" name="Text Placeholder 225"/>
          <p:cNvSpPr txBox="1">
            <a:spLocks/>
          </p:cNvSpPr>
          <p:nvPr/>
        </p:nvSpPr>
        <p:spPr>
          <a:xfrm>
            <a:off x="887147" y="25930741"/>
            <a:ext cx="11723688" cy="857368"/>
          </a:xfrm>
          <a:prstGeom prst="rect">
            <a:avLst/>
          </a:prstGeom>
          <a:noFill/>
        </p:spPr>
        <p:txBody>
          <a:bodyPr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dirty="0">
                <a:latin typeface="Times New Roman"/>
                <a:ea typeface="Arial" charset="0"/>
                <a:cs typeface="Times New Roman"/>
              </a:rPr>
              <a:t>Hypothesis</a:t>
            </a:r>
          </a:p>
        </p:txBody>
      </p:sp>
      <p:sp>
        <p:nvSpPr>
          <p:cNvPr id="132" name="Text Placeholder 29"/>
          <p:cNvSpPr txBox="1">
            <a:spLocks/>
          </p:cNvSpPr>
          <p:nvPr/>
        </p:nvSpPr>
        <p:spPr>
          <a:xfrm>
            <a:off x="1197430" y="27448392"/>
            <a:ext cx="11732948" cy="2743582"/>
          </a:xfrm>
          <a:prstGeom prst="rect">
            <a:avLst/>
          </a:prstGeom>
        </p:spPr>
        <p:txBody>
          <a:bodyPr wrap="square" lIns="261244" tIns="261244" rIns="261244" bIns="261244">
            <a:spAutoFit/>
          </a:bodyPr>
          <a:lstStyle>
            <a:lvl1pPr marL="0" indent="0" algn="l" defTabSz="5014913" rtl="0" eaLnBrk="0" fontAlgn="base" hangingPunct="0">
              <a:spcBef>
                <a:spcPct val="20000"/>
              </a:spcBef>
              <a:spcAft>
                <a:spcPct val="0"/>
              </a:spcAft>
              <a:buFont typeface="Arial"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698086" indent="-653110"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2pPr>
            <a:lvl3pPr marL="2351196" indent="-653110"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3pPr>
            <a:lvl4pPr marL="3069618" indent="-718422"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4pPr>
            <a:lvl5pPr marL="3592106" indent="-522488"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pPr marL="457200" indent="-457200">
              <a:buFont typeface="Arial" panose="020B0604020202020204" pitchFamily="34" charset="0"/>
              <a:buChar char="•"/>
            </a:pPr>
            <a:r>
              <a:rPr lang="en-US" sz="3600" dirty="0">
                <a:latin typeface="Times New Roman"/>
                <a:ea typeface="Arial" charset="0"/>
                <a:cs typeface="Times New Roman"/>
              </a:rPr>
              <a:t>Delaying SIRS alerts for 48 hours for inpatient trauma patients will reduce the number of false positive alerts and improve the specificity and positive predictive value of this sepsis screening method.</a:t>
            </a:r>
          </a:p>
        </p:txBody>
      </p:sp>
      <p:sp>
        <p:nvSpPr>
          <p:cNvPr id="2" name="Text Placeholder 1"/>
          <p:cNvSpPr>
            <a:spLocks noGrp="1"/>
          </p:cNvSpPr>
          <p:nvPr>
            <p:ph type="body" sz="quarter" idx="21"/>
          </p:nvPr>
        </p:nvSpPr>
        <p:spPr>
          <a:xfrm>
            <a:off x="13908383" y="6459805"/>
            <a:ext cx="24173390" cy="7138631"/>
          </a:xfrm>
        </p:spPr>
        <p:txBody>
          <a:bodyPr/>
          <a:lstStyle/>
          <a:p>
            <a:pPr marL="457200" indent="-457200">
              <a:buFont typeface="Arial"/>
              <a:buChar char="•"/>
            </a:pPr>
            <a:r>
              <a:rPr lang="en-US" sz="3600" dirty="0">
                <a:latin typeface="Times New Roman"/>
                <a:cs typeface="Times New Roman"/>
              </a:rPr>
              <a:t>The inpatient SIRS alert was modified to deactivate the alert for the first 48 hours of admission of any patient to the trauma surgery service. </a:t>
            </a:r>
          </a:p>
          <a:p>
            <a:pPr marL="457200" indent="-457200">
              <a:buFont typeface="Arial"/>
              <a:buChar char="•"/>
            </a:pPr>
            <a:r>
              <a:rPr lang="en-US" sz="3600" dirty="0">
                <a:latin typeface="Times New Roman"/>
                <a:cs typeface="Times New Roman"/>
              </a:rPr>
              <a:t>All encounters of trauma patients in the 30 calendar days before the alert change (11/10/2019 – 12/09/2019) and in the 30 calendar days following the alert change (12/11/2019 – 1/09/2020) were included in the analysis. </a:t>
            </a:r>
          </a:p>
          <a:p>
            <a:pPr marL="457200" indent="-457200">
              <a:buFont typeface="Arial"/>
              <a:buChar char="•"/>
            </a:pPr>
            <a:r>
              <a:rPr lang="en-US" sz="3600" dirty="0">
                <a:latin typeface="Times New Roman"/>
                <a:cs typeface="Times New Roman"/>
              </a:rPr>
              <a:t>Total number of patients admitted to the trauma surgery service during each period were counted.</a:t>
            </a:r>
          </a:p>
          <a:p>
            <a:pPr marL="457200" indent="-457200">
              <a:buFont typeface="Arial"/>
              <a:buChar char="•"/>
            </a:pPr>
            <a:r>
              <a:rPr lang="en-US" sz="3600" dirty="0">
                <a:latin typeface="Times New Roman"/>
                <a:cs typeface="Times New Roman"/>
              </a:rPr>
              <a:t>The total number of SIRS alerts before and after were compared as well as the number of alerts by level of service and action taken in response to each alert. </a:t>
            </a:r>
          </a:p>
          <a:p>
            <a:pPr marL="457200" indent="-457200">
              <a:buFont typeface="Arial"/>
              <a:buChar char="•"/>
            </a:pPr>
            <a:r>
              <a:rPr lang="en-US" sz="3600" dirty="0">
                <a:latin typeface="Times New Roman"/>
                <a:cs typeface="Times New Roman"/>
              </a:rPr>
              <a:t>Sepsis was defined as having a diagnosis code of sepsis associated with the encounter.</a:t>
            </a:r>
          </a:p>
          <a:p>
            <a:pPr marL="457200" indent="-457200">
              <a:buFont typeface="Arial"/>
              <a:buChar char="•"/>
            </a:pPr>
            <a:r>
              <a:rPr lang="en-US" sz="3600" dirty="0">
                <a:latin typeface="Times New Roman"/>
                <a:cs typeface="Times New Roman"/>
              </a:rPr>
              <a:t>The sensitivity, specificity, positive predictive value, and negative predictive value of the SIRS alerts during these periods were calculated. </a:t>
            </a:r>
          </a:p>
          <a:p>
            <a:endParaRPr lang="en-US" dirty="0"/>
          </a:p>
        </p:txBody>
      </p:sp>
      <p:sp>
        <p:nvSpPr>
          <p:cNvPr id="5" name="TextBox 4"/>
          <p:cNvSpPr txBox="1"/>
          <p:nvPr/>
        </p:nvSpPr>
        <p:spPr>
          <a:xfrm>
            <a:off x="13908383" y="15445169"/>
            <a:ext cx="22978883" cy="5632311"/>
          </a:xfrm>
          <a:prstGeom prst="rect">
            <a:avLst/>
          </a:prstGeom>
          <a:noFill/>
        </p:spPr>
        <p:txBody>
          <a:bodyPr wrap="square" rtlCol="0">
            <a:spAutoFit/>
          </a:bodyPr>
          <a:lstStyle/>
          <a:p>
            <a:pPr marL="571500" indent="-571500">
              <a:buFont typeface="Arial"/>
              <a:buChar char="•"/>
            </a:pPr>
            <a:r>
              <a:rPr lang="en-US" sz="3600" dirty="0">
                <a:solidFill>
                  <a:schemeClr val="accent5">
                    <a:lumMod val="50000"/>
                  </a:schemeClr>
                </a:solidFill>
                <a:latin typeface="Times New Roman"/>
                <a:cs typeface="Times New Roman"/>
              </a:rPr>
              <a:t>In the periods prior and following the change, 216 and 191 patients were admitted to the trauma surgery service. </a:t>
            </a:r>
          </a:p>
          <a:p>
            <a:pPr marL="571500" indent="-571500">
              <a:buFont typeface="Arial"/>
              <a:buChar char="•"/>
            </a:pPr>
            <a:r>
              <a:rPr lang="en-US" sz="3600" dirty="0">
                <a:solidFill>
                  <a:schemeClr val="accent5">
                    <a:lumMod val="50000"/>
                  </a:schemeClr>
                </a:solidFill>
                <a:latin typeface="Times New Roman"/>
                <a:cs typeface="Times New Roman"/>
              </a:rPr>
              <a:t>In the 30-day period before the alert change, 669 SIRS alerts fired on trauma surgery patients.</a:t>
            </a:r>
          </a:p>
          <a:p>
            <a:pPr marL="571500" indent="-571500">
              <a:buFont typeface="Arial"/>
              <a:buChar char="•"/>
            </a:pPr>
            <a:r>
              <a:rPr lang="en-US" sz="3600" dirty="0">
                <a:solidFill>
                  <a:schemeClr val="accent5">
                    <a:lumMod val="50000"/>
                  </a:schemeClr>
                </a:solidFill>
                <a:latin typeface="Times New Roman"/>
                <a:cs typeface="Times New Roman"/>
              </a:rPr>
              <a:t>In the 30-day period following the alert change, 444 SIRS alerts fired on trauma surgery patients, showing a decrease of 34%.</a:t>
            </a:r>
          </a:p>
          <a:p>
            <a:pPr marL="571500" indent="-571500">
              <a:buFont typeface="Arial"/>
              <a:buChar char="•"/>
            </a:pPr>
            <a:r>
              <a:rPr lang="en-US" sz="3600" dirty="0">
                <a:solidFill>
                  <a:schemeClr val="accent5">
                    <a:lumMod val="50000"/>
                  </a:schemeClr>
                </a:solidFill>
                <a:latin typeface="Times New Roman"/>
                <a:cs typeface="Times New Roman"/>
              </a:rPr>
              <a:t>Before and after the change, the rates of opening the sepsis order set in response to the SIRS alert were 18% and 19% respectively (p=0.34). </a:t>
            </a:r>
          </a:p>
          <a:p>
            <a:pPr marL="571500" indent="-571500">
              <a:buFont typeface="Arial"/>
              <a:buChar char="•"/>
            </a:pPr>
            <a:r>
              <a:rPr lang="en-US" sz="3600" dirty="0">
                <a:solidFill>
                  <a:schemeClr val="accent5">
                    <a:lumMod val="50000"/>
                  </a:schemeClr>
                </a:solidFill>
                <a:latin typeface="Times New Roman"/>
                <a:cs typeface="Times New Roman"/>
              </a:rPr>
              <a:t>Of the patients admitted before and after the EMR change, 4 and 9 of these patients developed sepsis. One of the patients in the post-change period did not have a SIRS alert fire.</a:t>
            </a:r>
          </a:p>
          <a:p>
            <a:pPr marL="571500" indent="-571500">
              <a:buFont typeface="Arial"/>
              <a:buChar char="•"/>
            </a:pPr>
            <a:r>
              <a:rPr lang="en-US" sz="3600" dirty="0">
                <a:solidFill>
                  <a:schemeClr val="accent5">
                    <a:lumMod val="50000"/>
                  </a:schemeClr>
                </a:solidFill>
                <a:latin typeface="Times New Roman"/>
                <a:cs typeface="Times New Roman"/>
              </a:rPr>
              <a:t>There was an increase in the specificity and positive predictive value and a decrease in sensitivity.</a:t>
            </a:r>
          </a:p>
          <a:p>
            <a:pPr marL="571500" indent="-571500">
              <a:buFont typeface="Arial"/>
              <a:buChar char="•"/>
            </a:pPr>
            <a:r>
              <a:rPr lang="en-US" sz="3600" dirty="0">
                <a:solidFill>
                  <a:schemeClr val="accent5">
                    <a:lumMod val="50000"/>
                  </a:schemeClr>
                </a:solidFill>
                <a:latin typeface="Times New Roman"/>
                <a:cs typeface="Times New Roman"/>
              </a:rPr>
              <a:t>The number of false positive alerts decreased from 117 to 74.</a:t>
            </a:r>
          </a:p>
        </p:txBody>
      </p:sp>
      <p:sp>
        <p:nvSpPr>
          <p:cNvPr id="16" name="TextBox 15"/>
          <p:cNvSpPr txBox="1"/>
          <p:nvPr/>
        </p:nvSpPr>
        <p:spPr>
          <a:xfrm>
            <a:off x="15065573" y="22053988"/>
            <a:ext cx="20797129" cy="1200328"/>
          </a:xfrm>
          <a:prstGeom prst="rect">
            <a:avLst/>
          </a:prstGeom>
          <a:noFill/>
        </p:spPr>
        <p:txBody>
          <a:bodyPr wrap="none" rtlCol="0">
            <a:spAutoFit/>
          </a:bodyPr>
          <a:lstStyle/>
          <a:p>
            <a:r>
              <a:rPr lang="en-US" sz="4400" dirty="0">
                <a:solidFill>
                  <a:schemeClr val="accent5">
                    <a:lumMod val="50000"/>
                  </a:schemeClr>
                </a:solidFill>
                <a:latin typeface="Times New Roman"/>
                <a:cs typeface="Times New Roman"/>
              </a:rPr>
              <a:t> Comparison in Values before and after EMR change for Detecting Sepsis using SIRS Alert</a:t>
            </a:r>
          </a:p>
          <a:p>
            <a:endParaRPr lang="en-US" sz="2800" dirty="0">
              <a:latin typeface="Times New Roman" panose="02020603050405020304" pitchFamily="18" charset="0"/>
              <a:cs typeface="Times New Roman" panose="02020603050405020304" pitchFamily="18" charset="0"/>
            </a:endParaRPr>
          </a:p>
        </p:txBody>
      </p:sp>
      <p:graphicFrame>
        <p:nvGraphicFramePr>
          <p:cNvPr id="43" name="Chart 42"/>
          <p:cNvGraphicFramePr/>
          <p:nvPr>
            <p:extLst>
              <p:ext uri="{D42A27DB-BD31-4B8C-83A1-F6EECF244321}">
                <p14:modId xmlns:p14="http://schemas.microsoft.com/office/powerpoint/2010/main" val="3054602283"/>
              </p:ext>
            </p:extLst>
          </p:nvPr>
        </p:nvGraphicFramePr>
        <p:xfrm>
          <a:off x="38902545" y="6642341"/>
          <a:ext cx="10865196" cy="1028423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3"/>
          <p:cNvSpPr>
            <a:spLocks noGrp="1"/>
          </p:cNvSpPr>
          <p:nvPr>
            <p:ph type="body" sz="quarter" idx="25"/>
          </p:nvPr>
        </p:nvSpPr>
        <p:spPr>
          <a:xfrm>
            <a:off x="38429730" y="5446750"/>
            <a:ext cx="11721520" cy="857368"/>
          </a:xfrm>
        </p:spPr>
        <p:txBody>
          <a:bodyPr/>
          <a:lstStyle/>
          <a:p>
            <a:r>
              <a:rPr lang="en-US" dirty="0">
                <a:latin typeface="Times New Roman"/>
                <a:ea typeface="Arial" charset="0"/>
                <a:cs typeface="Times New Roman"/>
              </a:rPr>
              <a:t>Results</a:t>
            </a:r>
          </a:p>
        </p:txBody>
      </p:sp>
      <p:sp>
        <p:nvSpPr>
          <p:cNvPr id="46" name="Text Placeholder 8"/>
          <p:cNvSpPr>
            <a:spLocks noGrp="1"/>
          </p:cNvSpPr>
          <p:nvPr>
            <p:ph type="body" sz="quarter" idx="30"/>
          </p:nvPr>
        </p:nvSpPr>
        <p:spPr>
          <a:xfrm>
            <a:off x="38417986" y="30191974"/>
            <a:ext cx="11727392" cy="835367"/>
          </a:xfrm>
        </p:spPr>
        <p:txBody>
          <a:bodyPr/>
          <a:lstStyle/>
          <a:p>
            <a:pPr algn="ctr"/>
            <a:r>
              <a:rPr lang="en-US" sz="2000" dirty="0">
                <a:latin typeface="Arial" charset="0"/>
                <a:ea typeface="Arial" charset="0"/>
                <a:cs typeface="Arial" charset="0"/>
              </a:rPr>
              <a:t>Authors disclose no conflicts of interest.</a:t>
            </a:r>
          </a:p>
        </p:txBody>
      </p:sp>
      <p:sp>
        <p:nvSpPr>
          <p:cNvPr id="14" name="Text Placeholder 13">
            <a:extLst>
              <a:ext uri="{FF2B5EF4-FFF2-40B4-BE49-F238E27FC236}">
                <a16:creationId xmlns:a16="http://schemas.microsoft.com/office/drawing/2014/main" xmlns="" id="{AB282795-1443-1940-A818-369F95EC797D}"/>
              </a:ext>
            </a:extLst>
          </p:cNvPr>
          <p:cNvSpPr>
            <a:spLocks noGrp="1"/>
          </p:cNvSpPr>
          <p:nvPr>
            <p:ph type="body" sz="quarter" idx="19"/>
          </p:nvPr>
        </p:nvSpPr>
        <p:spPr/>
        <p:txBody>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030667813"/>
              </p:ext>
            </p:extLst>
          </p:nvPr>
        </p:nvGraphicFramePr>
        <p:xfrm>
          <a:off x="15856431" y="23868409"/>
          <a:ext cx="18470099" cy="7005291"/>
        </p:xfrm>
        <a:graphic>
          <a:graphicData uri="http://schemas.openxmlformats.org/presentationml/2006/ole">
            <mc:AlternateContent xmlns:mc="http://schemas.openxmlformats.org/markup-compatibility/2006">
              <mc:Choice xmlns:v="urn:schemas-microsoft-com:vml" Requires="v">
                <p:oleObj spid="_x0000_s4119" name="Document" r:id="rId8" imgW="5626100" imgH="2133600" progId="Word.Document.12">
                  <p:link updateAutomatic="1"/>
                </p:oleObj>
              </mc:Choice>
              <mc:Fallback>
                <p:oleObj name="Document" r:id="rId8" imgW="5626100" imgH="2133600" progId="Word.Document.12">
                  <p:link updateAutomatic="1"/>
                  <p:pic>
                    <p:nvPicPr>
                      <p:cNvPr id="0" name=""/>
                      <p:cNvPicPr/>
                      <p:nvPr/>
                    </p:nvPicPr>
                    <p:blipFill>
                      <a:blip r:embed="rId9"/>
                      <a:stretch>
                        <a:fillRect/>
                      </a:stretch>
                    </p:blipFill>
                    <p:spPr>
                      <a:xfrm>
                        <a:off x="15856431" y="23868409"/>
                        <a:ext cx="18470099" cy="7005291"/>
                      </a:xfrm>
                      <a:prstGeom prst="rect">
                        <a:avLst/>
                      </a:prstGeom>
                    </p:spPr>
                  </p:pic>
                </p:oleObj>
              </mc:Fallback>
            </mc:AlternateContent>
          </a:graphicData>
        </a:graphic>
      </p:graphicFrame>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PosterPresentations.com-36x56-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15906</TotalTime>
  <Words>882</Words>
  <Application>Microsoft Macintosh PowerPoint</Application>
  <PresentationFormat>Custom</PresentationFormat>
  <Paragraphs>48</Paragraphs>
  <Slides>1</Slides>
  <Notes>1</Notes>
  <HiddenSlides>0</HiddenSlides>
  <MMClips>0</MMClips>
  <ScaleCrop>false</ScaleCrop>
  <HeadingPairs>
    <vt:vector size="8" baseType="variant">
      <vt:variant>
        <vt:lpstr>Theme</vt:lpstr>
      </vt:variant>
      <vt:variant>
        <vt:i4>3</vt:i4>
      </vt:variant>
      <vt:variant>
        <vt:lpstr>Links</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PosterPresentations.com-36x56-Template-V3</vt:lpstr>
      <vt:lpstr>1_Classic 3 Columns</vt:lpstr>
      <vt:lpstr>Classic - Wide Center</vt:lpstr>
      <vt:lpstr>\\localhost\Users\Angie\Desktop\Macintosh HD:Users:Angie:Desktop:2.4.20.SIRS-SEPSIS.Trauma Surgery.Manuscript.docx!OLE_LINK1</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Angelica Marrufo</cp:lastModifiedBy>
  <cp:revision>138</cp:revision>
  <cp:lastPrinted>2016-01-20T16:55:09Z</cp:lastPrinted>
  <dcterms:created xsi:type="dcterms:W3CDTF">2012-02-04T00:31:01Z</dcterms:created>
  <dcterms:modified xsi:type="dcterms:W3CDTF">2020-02-15T02:50:10Z</dcterms:modified>
</cp:coreProperties>
</file>