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7" r:id="rId5"/>
    <p:sldMasterId id="2147483653" r:id="rId6"/>
  </p:sldMasterIdLst>
  <p:notesMasterIdLst>
    <p:notesMasterId r:id="rId8"/>
  </p:notesMasterIdLst>
  <p:sldIdLst>
    <p:sldId id="260" r:id="rId7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  <a:srgbClr val="C99700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919E4C-E5F1-45D0-BBB4-B18B6E0D69C4}" v="1" dt="2020-02-14T23:15:30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986" y="58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Sarkar" userId="4ee2db3b-a7e7-4076-966a-38b9c4ff627d" providerId="ADAL" clId="{6D919E4C-E5F1-45D0-BBB4-B18B6E0D69C4}"/>
    <pc:docChg chg="custSel modSld">
      <pc:chgData name="Anita Sarkar" userId="4ee2db3b-a7e7-4076-966a-38b9c4ff627d" providerId="ADAL" clId="{6D919E4C-E5F1-45D0-BBB4-B18B6E0D69C4}" dt="2020-02-14T23:47:14.369" v="56" actId="2711"/>
      <pc:docMkLst>
        <pc:docMk/>
      </pc:docMkLst>
      <pc:sldChg chg="delSp modSp mod">
        <pc:chgData name="Anita Sarkar" userId="4ee2db3b-a7e7-4076-966a-38b9c4ff627d" providerId="ADAL" clId="{6D919E4C-E5F1-45D0-BBB4-B18B6E0D69C4}" dt="2020-02-14T23:47:14.369" v="56" actId="2711"/>
        <pc:sldMkLst>
          <pc:docMk/>
          <pc:sldMk cId="913239451" sldId="260"/>
        </pc:sldMkLst>
        <pc:spChg chg="mod">
          <ac:chgData name="Anita Sarkar" userId="4ee2db3b-a7e7-4076-966a-38b9c4ff627d" providerId="ADAL" clId="{6D919E4C-E5F1-45D0-BBB4-B18B6E0D69C4}" dt="2020-02-14T23:31:52.978" v="31" actId="1076"/>
          <ac:spMkLst>
            <pc:docMk/>
            <pc:sldMk cId="913239451" sldId="260"/>
            <ac:spMk id="3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19:45.891" v="25" actId="1076"/>
          <ac:spMkLst>
            <pc:docMk/>
            <pc:sldMk cId="913239451" sldId="260"/>
            <ac:spMk id="5" creationId="{00000000-0000-0000-0000-000000000000}"/>
          </ac:spMkLst>
        </pc:spChg>
        <pc:spChg chg="del">
          <ac:chgData name="Anita Sarkar" userId="4ee2db3b-a7e7-4076-966a-38b9c4ff627d" providerId="ADAL" clId="{6D919E4C-E5F1-45D0-BBB4-B18B6E0D69C4}" dt="2020-02-14T23:39:28.321" v="53" actId="21"/>
          <ac:spMkLst>
            <pc:docMk/>
            <pc:sldMk cId="913239451" sldId="260"/>
            <ac:spMk id="8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34:02.912" v="39" actId="255"/>
          <ac:spMkLst>
            <pc:docMk/>
            <pc:sldMk cId="913239451" sldId="260"/>
            <ac:spMk id="11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34:19.665" v="41" actId="1076"/>
          <ac:spMkLst>
            <pc:docMk/>
            <pc:sldMk cId="913239451" sldId="260"/>
            <ac:spMk id="13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40:42.893" v="55" actId="1076"/>
          <ac:spMkLst>
            <pc:docMk/>
            <pc:sldMk cId="913239451" sldId="260"/>
            <ac:spMk id="14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37:40.619" v="49" actId="1076"/>
          <ac:spMkLst>
            <pc:docMk/>
            <pc:sldMk cId="913239451" sldId="260"/>
            <ac:spMk id="24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40:35.240" v="54" actId="1076"/>
          <ac:spMkLst>
            <pc:docMk/>
            <pc:sldMk cId="913239451" sldId="260"/>
            <ac:spMk id="25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31:11.481" v="28" actId="20577"/>
          <ac:spMkLst>
            <pc:docMk/>
            <pc:sldMk cId="913239451" sldId="260"/>
            <ac:spMk id="35" creationId="{87BC4F66-CCD3-491E-A4AF-4E3526E090E7}"/>
          </ac:spMkLst>
        </pc:spChg>
        <pc:spChg chg="mod">
          <ac:chgData name="Anita Sarkar" userId="4ee2db3b-a7e7-4076-966a-38b9c4ff627d" providerId="ADAL" clId="{6D919E4C-E5F1-45D0-BBB4-B18B6E0D69C4}" dt="2020-02-14T23:47:14.369" v="56" actId="2711"/>
          <ac:spMkLst>
            <pc:docMk/>
            <pc:sldMk cId="913239451" sldId="260"/>
            <ac:spMk id="53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34:24.729" v="42" actId="1076"/>
          <ac:spMkLst>
            <pc:docMk/>
            <pc:sldMk cId="913239451" sldId="260"/>
            <ac:spMk id="54" creationId="{00000000-0000-0000-0000-000000000000}"/>
          </ac:spMkLst>
        </pc:spChg>
        <pc:spChg chg="mod">
          <ac:chgData name="Anita Sarkar" userId="4ee2db3b-a7e7-4076-966a-38b9c4ff627d" providerId="ADAL" clId="{6D919E4C-E5F1-45D0-BBB4-B18B6E0D69C4}" dt="2020-02-14T23:37:45.163" v="50" actId="1076"/>
          <ac:spMkLst>
            <pc:docMk/>
            <pc:sldMk cId="913239451" sldId="260"/>
            <ac:spMk id="55" creationId="{1A8ACF6A-201E-4696-AEF0-EC351A422C31}"/>
          </ac:spMkLst>
        </pc:spChg>
        <pc:picChg chg="mod">
          <ac:chgData name="Anita Sarkar" userId="4ee2db3b-a7e7-4076-966a-38b9c4ff627d" providerId="ADAL" clId="{6D919E4C-E5F1-45D0-BBB4-B18B6E0D69C4}" dt="2020-02-14T23:16:33.790" v="5" actId="1076"/>
          <ac:picMkLst>
            <pc:docMk/>
            <pc:sldMk cId="913239451" sldId="260"/>
            <ac:picMk id="27" creationId="{998ABC96-F919-4F89-BD5E-AAE13453374F}"/>
          </ac:picMkLst>
        </pc:picChg>
        <pc:picChg chg="mod">
          <ac:chgData name="Anita Sarkar" userId="4ee2db3b-a7e7-4076-966a-38b9c4ff627d" providerId="ADAL" clId="{6D919E4C-E5F1-45D0-BBB4-B18B6E0D69C4}" dt="2020-02-14T23:38:03.662" v="52" actId="1076"/>
          <ac:picMkLst>
            <pc:docMk/>
            <pc:sldMk cId="913239451" sldId="260"/>
            <ac:picMk id="33" creationId="{79832608-2063-41D6-80EC-B6EF1890319B}"/>
          </ac:picMkLst>
        </pc:picChg>
        <pc:picChg chg="mod">
          <ac:chgData name="Anita Sarkar" userId="4ee2db3b-a7e7-4076-966a-38b9c4ff627d" providerId="ADAL" clId="{6D919E4C-E5F1-45D0-BBB4-B18B6E0D69C4}" dt="2020-02-14T23:19:55.909" v="27" actId="1076"/>
          <ac:picMkLst>
            <pc:docMk/>
            <pc:sldMk cId="913239451" sldId="260"/>
            <ac:picMk id="34" creationId="{3109773F-46C1-49BC-9FF0-B00135C243F8}"/>
          </ac:picMkLst>
        </pc:picChg>
        <pc:picChg chg="mod">
          <ac:chgData name="Anita Sarkar" userId="4ee2db3b-a7e7-4076-966a-38b9c4ff627d" providerId="ADAL" clId="{6D919E4C-E5F1-45D0-BBB4-B18B6E0D69C4}" dt="2020-02-14T23:17:05.759" v="10" actId="14100"/>
          <ac:picMkLst>
            <pc:docMk/>
            <pc:sldMk cId="913239451" sldId="260"/>
            <ac:picMk id="57" creationId="{52AF16CD-DBF2-4A88-806C-445601FC3786}"/>
          </ac:picMkLst>
        </pc:picChg>
        <pc:picChg chg="mod">
          <ac:chgData name="Anita Sarkar" userId="4ee2db3b-a7e7-4076-966a-38b9c4ff627d" providerId="ADAL" clId="{6D919E4C-E5F1-45D0-BBB4-B18B6E0D69C4}" dt="2020-02-14T23:14:48.789" v="1" actId="1076"/>
          <ac:picMkLst>
            <pc:docMk/>
            <pc:sldMk cId="913239451" sldId="260"/>
            <ac:picMk id="60" creationId="{0288A841-18B1-43BE-91A0-D141631DCCC2}"/>
          </ac:picMkLst>
        </pc:picChg>
        <pc:picChg chg="mod">
          <ac:chgData name="Anita Sarkar" userId="4ee2db3b-a7e7-4076-966a-38b9c4ff627d" providerId="ADAL" clId="{6D919E4C-E5F1-45D0-BBB4-B18B6E0D69C4}" dt="2020-02-14T23:33:17.140" v="33" actId="1076"/>
          <ac:picMkLst>
            <pc:docMk/>
            <pc:sldMk cId="913239451" sldId="260"/>
            <ac:picMk id="61" creationId="{B9F901B5-9164-482B-8200-6AF3D3422B6B}"/>
          </ac:picMkLst>
        </pc:picChg>
        <pc:picChg chg="mod">
          <ac:chgData name="Anita Sarkar" userId="4ee2db3b-a7e7-4076-966a-38b9c4ff627d" providerId="ADAL" clId="{6D919E4C-E5F1-45D0-BBB4-B18B6E0D69C4}" dt="2020-02-14T23:19:49.572" v="26" actId="1076"/>
          <ac:picMkLst>
            <pc:docMk/>
            <pc:sldMk cId="913239451" sldId="260"/>
            <ac:picMk id="63" creationId="{B637BD48-5B03-4C7E-ADD6-315EF02C9D00}"/>
          </ac:picMkLst>
        </pc:picChg>
        <pc:picChg chg="mod">
          <ac:chgData name="Anita Sarkar" userId="4ee2db3b-a7e7-4076-966a-38b9c4ff627d" providerId="ADAL" clId="{6D919E4C-E5F1-45D0-BBB4-B18B6E0D69C4}" dt="2020-02-14T23:16:15.129" v="4" actId="1076"/>
          <ac:picMkLst>
            <pc:docMk/>
            <pc:sldMk cId="913239451" sldId="260"/>
            <ac:picMk id="64" creationId="{DD9FC796-A38F-4D99-BFA7-63E586F1B9C6}"/>
          </ac:picMkLst>
        </pc:picChg>
        <pc:picChg chg="mod">
          <ac:chgData name="Anita Sarkar" userId="4ee2db3b-a7e7-4076-966a-38b9c4ff627d" providerId="ADAL" clId="{6D919E4C-E5F1-45D0-BBB4-B18B6E0D69C4}" dt="2020-02-14T23:37:53.581" v="51" actId="1076"/>
          <ac:picMkLst>
            <pc:docMk/>
            <pc:sldMk cId="913239451" sldId="260"/>
            <ac:picMk id="66" creationId="{B77847E3-6F5F-41F7-AD18-F3469742975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>
              <a:latin typeface="Trebuchet MS" pitchFamily="34" charset="0"/>
            </a:endParaRPr>
          </a:p>
          <a:p>
            <a:pPr defTabSz="3765639"/>
            <a:r>
              <a:rPr lang="en-US" sz="1800">
                <a:latin typeface="Trebuchet MS" pitchFamily="34" charset="0"/>
              </a:rPr>
              <a:t>This PowerPoint</a:t>
            </a:r>
            <a:r>
              <a:rPr lang="en-US" sz="1800" baseline="0">
                <a:latin typeface="Trebuchet MS" pitchFamily="34" charset="0"/>
              </a:rPr>
              <a:t> </a:t>
            </a:r>
            <a:r>
              <a:rPr lang="en-US" sz="1800">
                <a:latin typeface="Trebuchet MS" pitchFamily="34" charset="0"/>
              </a:rPr>
              <a:t>2007 template produces</a:t>
            </a:r>
            <a:r>
              <a:rPr lang="en-US" sz="1800" baseline="0">
                <a:latin typeface="Trebuchet MS" pitchFamily="34" charset="0"/>
              </a:rPr>
              <a:t> </a:t>
            </a:r>
            <a:r>
              <a:rPr lang="en-US" sz="1800">
                <a:latin typeface="Trebuchet MS" pitchFamily="34" charset="0"/>
              </a:rPr>
              <a:t>a 36”x60” professional  poster.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To view our template tutorials, go online to </a:t>
            </a: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>
                <a:latin typeface="Trebuchet MS" pitchFamily="34" charset="0"/>
              </a:rPr>
              <a:t>and click on </a:t>
            </a:r>
            <a:r>
              <a:rPr lang="en-US" sz="180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When</a:t>
            </a:r>
            <a:r>
              <a:rPr lang="en-US" sz="1800" baseline="0">
                <a:latin typeface="Trebuchet MS" pitchFamily="34" charset="0"/>
              </a:rPr>
              <a:t> you are ready to</a:t>
            </a:r>
            <a:r>
              <a:rPr lang="en-US" sz="1800">
                <a:latin typeface="Trebuchet MS" pitchFamily="34" charset="0"/>
              </a:rPr>
              <a:t> </a:t>
            </a:r>
            <a:r>
              <a:rPr lang="en-US" sz="1800" baseline="0">
                <a:latin typeface="Trebuchet MS" pitchFamily="34" charset="0"/>
              </a:rPr>
              <a:t> print your poster</a:t>
            </a:r>
            <a:r>
              <a:rPr lang="en-US" sz="1800">
                <a:latin typeface="Trebuchet MS" pitchFamily="34" charset="0"/>
              </a:rPr>
              <a:t>,</a:t>
            </a:r>
            <a:r>
              <a:rPr lang="en-US" sz="1800" baseline="0">
                <a:latin typeface="Trebuchet MS" pitchFamily="34" charset="0"/>
              </a:rPr>
              <a:t> go online to</a:t>
            </a:r>
            <a:r>
              <a:rPr lang="en-US" sz="2000" baseline="0">
                <a:latin typeface="Trebuchet MS" pitchFamily="34" charset="0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>
                <a:latin typeface="Trebuchet MS" pitchFamily="34" charset="0"/>
              </a:rPr>
            </a:br>
            <a:endParaRPr lang="en-US" sz="1800">
              <a:latin typeface="Trebuchet MS" pitchFamily="34" charset="0"/>
            </a:endParaRPr>
          </a:p>
          <a:p>
            <a:pPr algn="l" defTabSz="3765639"/>
            <a:r>
              <a:rPr lang="en-US" sz="1800" b="1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>
                <a:latin typeface="Trebuchet MS" pitchFamily="34" charset="0"/>
              </a:rPr>
              <a:t> </a:t>
            </a:r>
            <a:endParaRPr lang="en-US" sz="23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latin typeface="Trebuchet MS" pitchFamily="34" charset="0"/>
              </a:rPr>
              <a:t>To</a:t>
            </a:r>
            <a:r>
              <a:rPr lang="en-US" sz="1800" baseline="0">
                <a:latin typeface="Trebuchet MS" pitchFamily="34" charset="0"/>
              </a:rPr>
              <a:t> add text, c</a:t>
            </a:r>
            <a:r>
              <a:rPr lang="en-US" sz="1800">
                <a:latin typeface="Trebuchet MS" pitchFamily="34" charset="0"/>
              </a:rPr>
              <a:t>lick inside</a:t>
            </a:r>
            <a:r>
              <a:rPr lang="en-US" sz="1800" baseline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>
                <a:latin typeface="Trebuchet MS" pitchFamily="34" charset="0"/>
              </a:rPr>
              <a:t>once</a:t>
            </a:r>
            <a:r>
              <a:rPr lang="en-US" sz="1800" baseline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>
                <a:latin typeface="Trebuchet MS" pitchFamily="34" charset="0"/>
              </a:rPr>
              <a:t>once</a:t>
            </a:r>
            <a:r>
              <a:rPr lang="en-US" sz="1800" baseline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>
              <a:latin typeface="Trebuchet MS" pitchFamily="34" charset="0"/>
            </a:endParaRPr>
          </a:p>
          <a:p>
            <a:pPr defTabSz="3765639"/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="1" baseline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>
                <a:latin typeface="Trebuchet MS" pitchFamily="34" charset="0"/>
              </a:rPr>
              <a:t>This PowerPoint</a:t>
            </a:r>
            <a:r>
              <a:rPr lang="en-US" sz="1800" baseline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>
                <a:latin typeface="Trebuchet MS" pitchFamily="34" charset="0"/>
              </a:rPr>
            </a:br>
            <a:r>
              <a:rPr lang="en-US" sz="1800" baseline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FAQs</a:t>
            </a:r>
            <a:endParaRPr lang="en-US" sz="1800" baseline="0">
              <a:latin typeface="Trebuchet MS" pitchFamily="34" charset="0"/>
            </a:endParaRPr>
          </a:p>
          <a:p>
            <a:pPr algn="ctr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>
                <a:latin typeface="Trebuchet MS" pitchFamily="34" charset="0"/>
              </a:rPr>
              <a:t>Go to the </a:t>
            </a:r>
            <a:r>
              <a:rPr lang="en-US" sz="1800" baseline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>
                <a:latin typeface="Trebuchet MS" pitchFamily="34" charset="0"/>
              </a:rPr>
            </a:br>
            <a:endParaRPr lang="en-US" sz="1800" baseline="0">
              <a:latin typeface="Trebuchet MS" pitchFamily="34" charset="0"/>
            </a:endParaRPr>
          </a:p>
          <a:p>
            <a:pPr defTabSz="2689420"/>
            <a:endParaRPr lang="en-US" sz="1800" b="1" baseline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>
                <a:latin typeface="Trebuchet MS" pitchFamily="34" charset="0"/>
              </a:rPr>
              <a:t>This template has four </a:t>
            </a:r>
            <a:r>
              <a:rPr lang="en-US" sz="1800" baseline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column layouts.   </a:t>
            </a:r>
            <a:r>
              <a:rPr lang="en-US" sz="1800" u="sng" baseline="0">
                <a:latin typeface="Trebuchet MS" pitchFamily="34" charset="0"/>
              </a:rPr>
              <a:t>Right-click</a:t>
            </a:r>
            <a:r>
              <a:rPr lang="en-US" sz="1800" baseline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TEXT: </a:t>
            </a:r>
            <a:r>
              <a:rPr lang="en-US" sz="1800" baseline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PHOTOS: </a:t>
            </a:r>
            <a:r>
              <a:rPr lang="en-US" sz="1800" baseline="0">
                <a:latin typeface="Trebuchet MS" pitchFamily="34" charset="0"/>
              </a:rPr>
              <a:t>Drag in a picture placeholder, size it </a:t>
            </a:r>
            <a:r>
              <a:rPr lang="en-US" sz="1800" u="sng" baseline="0">
                <a:latin typeface="Trebuchet MS" pitchFamily="34" charset="0"/>
              </a:rPr>
              <a:t>first</a:t>
            </a:r>
            <a:r>
              <a:rPr lang="en-US" sz="1800" baseline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TABLES: </a:t>
            </a:r>
            <a:r>
              <a:rPr lang="en-US" sz="1800" baseline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>
                <a:latin typeface="Trebuchet MS" pitchFamily="34" charset="0"/>
              </a:rPr>
              <a:t>right-click</a:t>
            </a:r>
            <a:r>
              <a:rPr lang="en-US" sz="1800" baseline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>
                <a:solidFill>
                  <a:schemeClr val="bg1"/>
                </a:solidFill>
              </a:rPr>
              <a:t>© 2013 PosterPresentations.com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   </a:t>
            </a:r>
            <a:r>
              <a:rPr lang="en-US" sz="1800">
                <a:solidFill>
                  <a:schemeClr val="bg1"/>
                </a:solidFill>
              </a:rPr>
              <a:t>2117 Fourth Street ,</a:t>
            </a:r>
            <a:r>
              <a:rPr lang="en-US" sz="1800" baseline="0">
                <a:solidFill>
                  <a:schemeClr val="bg1"/>
                </a:solidFill>
              </a:rPr>
              <a:t> Unit C</a:t>
            </a:r>
            <a:br>
              <a:rPr lang="en-US" sz="1800" baseline="0">
                <a:solidFill>
                  <a:schemeClr val="bg1"/>
                </a:solidFill>
              </a:rPr>
            </a:br>
            <a:r>
              <a:rPr lang="en-US" sz="1800" baseline="0">
                <a:solidFill>
                  <a:schemeClr val="bg1"/>
                </a:solidFill>
              </a:rPr>
              <a:t>    Berkeley  CA  94710</a:t>
            </a:r>
            <a:br>
              <a:rPr lang="en-US" sz="1800" baseline="0">
                <a:solidFill>
                  <a:schemeClr val="bg1"/>
                </a:solidFill>
              </a:rPr>
            </a:br>
            <a:r>
              <a:rPr lang="en-US" sz="1800" baseline="0">
                <a:solidFill>
                  <a:schemeClr val="bg1"/>
                </a:solidFill>
              </a:rPr>
              <a:t>    </a:t>
            </a:r>
            <a:r>
              <a:rPr lang="en-US" sz="1800" b="1" baseline="0">
                <a:solidFill>
                  <a:srgbClr val="FFFF00"/>
                </a:solidFill>
              </a:rPr>
              <a:t>posterpresenter@gmail.com</a:t>
            </a:r>
            <a:endParaRPr lang="en-US" sz="2000" b="1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>
              <a:latin typeface="Trebuchet MS" pitchFamily="34" charset="0"/>
            </a:endParaRPr>
          </a:p>
          <a:p>
            <a:pPr defTabSz="3765639"/>
            <a:r>
              <a:rPr lang="en-US" sz="1800">
                <a:latin typeface="Trebuchet MS" pitchFamily="34" charset="0"/>
              </a:rPr>
              <a:t>This PowerPoint</a:t>
            </a:r>
            <a:r>
              <a:rPr lang="en-US" sz="1800" baseline="0">
                <a:latin typeface="Trebuchet MS" pitchFamily="34" charset="0"/>
              </a:rPr>
              <a:t> </a:t>
            </a:r>
            <a:r>
              <a:rPr lang="en-US" sz="1800">
                <a:latin typeface="Trebuchet MS" pitchFamily="34" charset="0"/>
              </a:rPr>
              <a:t>2007 template produces</a:t>
            </a:r>
            <a:r>
              <a:rPr lang="en-US" sz="1800" baseline="0">
                <a:latin typeface="Trebuchet MS" pitchFamily="34" charset="0"/>
              </a:rPr>
              <a:t> </a:t>
            </a:r>
            <a:r>
              <a:rPr lang="en-US" sz="1800">
                <a:latin typeface="Trebuchet MS" pitchFamily="34" charset="0"/>
              </a:rPr>
              <a:t>a 36”x60” professional  poster.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To view our template tutorials, go online to </a:t>
            </a: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>
                <a:latin typeface="Trebuchet MS" pitchFamily="34" charset="0"/>
              </a:rPr>
              <a:t>and click on </a:t>
            </a:r>
            <a:r>
              <a:rPr lang="en-US" sz="180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When</a:t>
            </a:r>
            <a:r>
              <a:rPr lang="en-US" sz="1800" baseline="0">
                <a:latin typeface="Trebuchet MS" pitchFamily="34" charset="0"/>
              </a:rPr>
              <a:t> you are ready to</a:t>
            </a:r>
            <a:r>
              <a:rPr lang="en-US" sz="1800">
                <a:latin typeface="Trebuchet MS" pitchFamily="34" charset="0"/>
              </a:rPr>
              <a:t> </a:t>
            </a:r>
            <a:r>
              <a:rPr lang="en-US" sz="1800" baseline="0">
                <a:latin typeface="Trebuchet MS" pitchFamily="34" charset="0"/>
              </a:rPr>
              <a:t> print your poster</a:t>
            </a:r>
            <a:r>
              <a:rPr lang="en-US" sz="1800">
                <a:latin typeface="Trebuchet MS" pitchFamily="34" charset="0"/>
              </a:rPr>
              <a:t>,</a:t>
            </a:r>
            <a:r>
              <a:rPr lang="en-US" sz="1800" baseline="0">
                <a:latin typeface="Trebuchet MS" pitchFamily="34" charset="0"/>
              </a:rPr>
              <a:t> go online to</a:t>
            </a:r>
            <a:r>
              <a:rPr lang="en-US" sz="2000" baseline="0">
                <a:latin typeface="Trebuchet MS" pitchFamily="34" charset="0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>
                <a:latin typeface="Trebuchet MS" pitchFamily="34" charset="0"/>
              </a:rPr>
            </a:br>
            <a:endParaRPr lang="en-US" sz="1800">
              <a:latin typeface="Trebuchet MS" pitchFamily="34" charset="0"/>
            </a:endParaRPr>
          </a:p>
          <a:p>
            <a:pPr algn="l" defTabSz="3765639"/>
            <a:r>
              <a:rPr lang="en-US" sz="1800" b="1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>
                <a:latin typeface="Trebuchet MS" pitchFamily="34" charset="0"/>
              </a:rPr>
              <a:t> </a:t>
            </a:r>
            <a:endParaRPr lang="en-US" sz="23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latin typeface="Trebuchet MS" pitchFamily="34" charset="0"/>
              </a:rPr>
              <a:t>To</a:t>
            </a:r>
            <a:r>
              <a:rPr lang="en-US" sz="1800" baseline="0">
                <a:latin typeface="Trebuchet MS" pitchFamily="34" charset="0"/>
              </a:rPr>
              <a:t> add text, c</a:t>
            </a:r>
            <a:r>
              <a:rPr lang="en-US" sz="1800">
                <a:latin typeface="Trebuchet MS" pitchFamily="34" charset="0"/>
              </a:rPr>
              <a:t>lick inside</a:t>
            </a:r>
            <a:r>
              <a:rPr lang="en-US" sz="1800" baseline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>
                <a:latin typeface="Trebuchet MS" pitchFamily="34" charset="0"/>
              </a:rPr>
              <a:t>once</a:t>
            </a:r>
            <a:r>
              <a:rPr lang="en-US" sz="1800" baseline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>
                <a:latin typeface="Trebuchet MS" pitchFamily="34" charset="0"/>
              </a:rPr>
              <a:t>once</a:t>
            </a:r>
            <a:r>
              <a:rPr lang="en-US" sz="1800" baseline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>
              <a:latin typeface="Trebuchet MS" pitchFamily="34" charset="0"/>
            </a:endParaRPr>
          </a:p>
          <a:p>
            <a:pPr defTabSz="3765639"/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="1" baseline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>
                <a:latin typeface="Trebuchet MS" pitchFamily="34" charset="0"/>
              </a:rPr>
              <a:t>This PowerPoint</a:t>
            </a:r>
            <a:r>
              <a:rPr lang="en-US" sz="1800" baseline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>
                <a:latin typeface="Trebuchet MS" pitchFamily="34" charset="0"/>
              </a:rPr>
            </a:br>
            <a:r>
              <a:rPr lang="en-US" sz="1800" baseline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FAQs</a:t>
            </a:r>
            <a:endParaRPr lang="en-US" sz="1800" baseline="0">
              <a:latin typeface="Trebuchet MS" pitchFamily="34" charset="0"/>
            </a:endParaRPr>
          </a:p>
          <a:p>
            <a:pPr algn="ctr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>
                <a:latin typeface="Trebuchet MS" pitchFamily="34" charset="0"/>
              </a:rPr>
              <a:t>Go to the </a:t>
            </a:r>
            <a:r>
              <a:rPr lang="en-US" sz="1800" baseline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>
                <a:latin typeface="Trebuchet MS" pitchFamily="34" charset="0"/>
              </a:rPr>
            </a:br>
            <a:endParaRPr lang="en-US" sz="1800" baseline="0">
              <a:latin typeface="Trebuchet MS" pitchFamily="34" charset="0"/>
            </a:endParaRPr>
          </a:p>
          <a:p>
            <a:pPr defTabSz="2689420"/>
            <a:endParaRPr lang="en-US" sz="1800" b="1" baseline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>
                <a:latin typeface="Trebuchet MS" pitchFamily="34" charset="0"/>
              </a:rPr>
              <a:t>This template has four </a:t>
            </a:r>
            <a:r>
              <a:rPr lang="en-US" sz="1800" baseline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column layouts.   </a:t>
            </a:r>
            <a:r>
              <a:rPr lang="en-US" sz="1800" u="sng" baseline="0">
                <a:latin typeface="Trebuchet MS" pitchFamily="34" charset="0"/>
              </a:rPr>
              <a:t>Right-click</a:t>
            </a:r>
            <a:r>
              <a:rPr lang="en-US" sz="1800" baseline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TEXT: </a:t>
            </a:r>
            <a:r>
              <a:rPr lang="en-US" sz="1800" baseline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PHOTOS: </a:t>
            </a:r>
            <a:r>
              <a:rPr lang="en-US" sz="1800" baseline="0">
                <a:latin typeface="Trebuchet MS" pitchFamily="34" charset="0"/>
              </a:rPr>
              <a:t>Drag in a picture placeholder, size it </a:t>
            </a:r>
            <a:r>
              <a:rPr lang="en-US" sz="1800" u="sng" baseline="0">
                <a:latin typeface="Trebuchet MS" pitchFamily="34" charset="0"/>
              </a:rPr>
              <a:t>first</a:t>
            </a:r>
            <a:r>
              <a:rPr lang="en-US" sz="1800" baseline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TABLES: </a:t>
            </a:r>
            <a:r>
              <a:rPr lang="en-US" sz="1800" baseline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>
                <a:latin typeface="Trebuchet MS" pitchFamily="34" charset="0"/>
              </a:rPr>
              <a:t>right-click</a:t>
            </a:r>
            <a:r>
              <a:rPr lang="en-US" sz="1800" baseline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>
                <a:solidFill>
                  <a:schemeClr val="bg1"/>
                </a:solidFill>
              </a:rPr>
              <a:t>© 2013 PosterPresentations.com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   </a:t>
            </a:r>
            <a:r>
              <a:rPr lang="en-US" sz="1800">
                <a:solidFill>
                  <a:schemeClr val="bg1"/>
                </a:solidFill>
              </a:rPr>
              <a:t>2117 Fourth Street ,</a:t>
            </a:r>
            <a:r>
              <a:rPr lang="en-US" sz="1800" baseline="0">
                <a:solidFill>
                  <a:schemeClr val="bg1"/>
                </a:solidFill>
              </a:rPr>
              <a:t> Unit C</a:t>
            </a:r>
            <a:br>
              <a:rPr lang="en-US" sz="1800" baseline="0">
                <a:solidFill>
                  <a:schemeClr val="bg1"/>
                </a:solidFill>
              </a:rPr>
            </a:br>
            <a:r>
              <a:rPr lang="en-US" sz="1800" baseline="0">
                <a:solidFill>
                  <a:schemeClr val="bg1"/>
                </a:solidFill>
              </a:rPr>
              <a:t>    Berkeley  CA  94710</a:t>
            </a:r>
            <a:br>
              <a:rPr lang="en-US" sz="1800" baseline="0">
                <a:solidFill>
                  <a:schemeClr val="bg1"/>
                </a:solidFill>
              </a:rPr>
            </a:br>
            <a:r>
              <a:rPr lang="en-US" sz="1800" baseline="0">
                <a:solidFill>
                  <a:schemeClr val="bg1"/>
                </a:solidFill>
              </a:rPr>
              <a:t>    </a:t>
            </a:r>
            <a:r>
              <a:rPr lang="en-US" sz="1800" b="1" baseline="0">
                <a:solidFill>
                  <a:srgbClr val="FFFF00"/>
                </a:solidFill>
              </a:rPr>
              <a:t>posterpresenter@gmail.com</a:t>
            </a:r>
            <a:endParaRPr lang="en-US" sz="2000" b="1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>
              <a:latin typeface="Trebuchet MS" pitchFamily="34" charset="0"/>
            </a:endParaRPr>
          </a:p>
          <a:p>
            <a:pPr defTabSz="3765639"/>
            <a:r>
              <a:rPr lang="en-US" sz="1800">
                <a:latin typeface="Trebuchet MS" pitchFamily="34" charset="0"/>
              </a:rPr>
              <a:t>This PowerPoint</a:t>
            </a:r>
            <a:r>
              <a:rPr lang="en-US" sz="1800" baseline="0">
                <a:latin typeface="Trebuchet MS" pitchFamily="34" charset="0"/>
              </a:rPr>
              <a:t> </a:t>
            </a:r>
            <a:r>
              <a:rPr lang="en-US" sz="1800">
                <a:latin typeface="Trebuchet MS" pitchFamily="34" charset="0"/>
              </a:rPr>
              <a:t>2007 template produces</a:t>
            </a:r>
            <a:r>
              <a:rPr lang="en-US" sz="1800" baseline="0">
                <a:latin typeface="Trebuchet MS" pitchFamily="34" charset="0"/>
              </a:rPr>
              <a:t> </a:t>
            </a:r>
            <a:r>
              <a:rPr lang="en-US" sz="1800">
                <a:latin typeface="Trebuchet MS" pitchFamily="34" charset="0"/>
              </a:rPr>
              <a:t>a 36”x60” professional  poster.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To view our template tutorials, go online to </a:t>
            </a: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>
                <a:latin typeface="Trebuchet MS" pitchFamily="34" charset="0"/>
              </a:rPr>
              <a:t>and click on </a:t>
            </a:r>
            <a:r>
              <a:rPr lang="en-US" sz="180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r>
              <a:rPr lang="en-US" sz="1800">
                <a:latin typeface="Trebuchet MS" pitchFamily="34" charset="0"/>
              </a:rPr>
              <a:t>When</a:t>
            </a:r>
            <a:r>
              <a:rPr lang="en-US" sz="1800" baseline="0">
                <a:latin typeface="Trebuchet MS" pitchFamily="34" charset="0"/>
              </a:rPr>
              <a:t> you are ready to</a:t>
            </a:r>
            <a:r>
              <a:rPr lang="en-US" sz="1800">
                <a:latin typeface="Trebuchet MS" pitchFamily="34" charset="0"/>
              </a:rPr>
              <a:t> </a:t>
            </a:r>
            <a:r>
              <a:rPr lang="en-US" sz="1800" baseline="0">
                <a:latin typeface="Trebuchet MS" pitchFamily="34" charset="0"/>
              </a:rPr>
              <a:t> print your poster</a:t>
            </a:r>
            <a:r>
              <a:rPr lang="en-US" sz="1800">
                <a:latin typeface="Trebuchet MS" pitchFamily="34" charset="0"/>
              </a:rPr>
              <a:t>,</a:t>
            </a:r>
            <a:r>
              <a:rPr lang="en-US" sz="1800" baseline="0">
                <a:latin typeface="Trebuchet MS" pitchFamily="34" charset="0"/>
              </a:rPr>
              <a:t> go online to</a:t>
            </a:r>
            <a:r>
              <a:rPr lang="en-US" sz="2000" baseline="0">
                <a:latin typeface="Trebuchet MS" pitchFamily="34" charset="0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>
                <a:latin typeface="Trebuchet MS" pitchFamily="34" charset="0"/>
              </a:rPr>
            </a:br>
            <a:endParaRPr lang="en-US" sz="1800">
              <a:latin typeface="Trebuchet MS" pitchFamily="34" charset="0"/>
            </a:endParaRPr>
          </a:p>
          <a:p>
            <a:pPr algn="l" defTabSz="3765639"/>
            <a:r>
              <a:rPr lang="en-US" sz="1800" b="1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>
                <a:latin typeface="Trebuchet MS" pitchFamily="34" charset="0"/>
              </a:rPr>
              <a:t> </a:t>
            </a:r>
            <a:endParaRPr lang="en-US" sz="23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latin typeface="Trebuchet MS" pitchFamily="34" charset="0"/>
              </a:rPr>
              <a:t>To</a:t>
            </a:r>
            <a:r>
              <a:rPr lang="en-US" sz="1800" baseline="0">
                <a:latin typeface="Trebuchet MS" pitchFamily="34" charset="0"/>
              </a:rPr>
              <a:t> add text, c</a:t>
            </a:r>
            <a:r>
              <a:rPr lang="en-US" sz="1800">
                <a:latin typeface="Trebuchet MS" pitchFamily="34" charset="0"/>
              </a:rPr>
              <a:t>lick inside</a:t>
            </a:r>
            <a:r>
              <a:rPr lang="en-US" sz="1800" baseline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>
                <a:latin typeface="Trebuchet MS" pitchFamily="34" charset="0"/>
              </a:rPr>
              <a:t>once</a:t>
            </a:r>
            <a:r>
              <a:rPr lang="en-US" sz="1800" baseline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>
                <a:latin typeface="Trebuchet MS" pitchFamily="34" charset="0"/>
              </a:rPr>
              <a:t>once</a:t>
            </a:r>
            <a:r>
              <a:rPr lang="en-US" sz="1800" baseline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>
              <a:latin typeface="Trebuchet MS" pitchFamily="34" charset="0"/>
            </a:endParaRPr>
          </a:p>
          <a:p>
            <a:pPr defTabSz="3765639"/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>
              <a:latin typeface="Trebuchet MS" pitchFamily="34" charset="0"/>
            </a:endParaRPr>
          </a:p>
          <a:p>
            <a:pPr defTabSz="4389219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="1" baseline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defTabSz="4389219"/>
            <a:endParaRPr lang="en-US" sz="1800" baseline="0"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>
              <a:latin typeface="Trebuchet MS" pitchFamily="34" charset="0"/>
            </a:endParaRPr>
          </a:p>
          <a:p>
            <a:pPr algn="ctr"/>
            <a:endParaRPr lang="en-US" sz="18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>
                <a:latin typeface="Trebuchet MS" pitchFamily="34" charset="0"/>
              </a:rPr>
              <a:t>This PowerPoint</a:t>
            </a:r>
            <a:r>
              <a:rPr lang="en-US" sz="1800" baseline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>
                <a:latin typeface="Trebuchet MS" pitchFamily="34" charset="0"/>
              </a:rPr>
            </a:br>
            <a:r>
              <a:rPr lang="en-US" sz="1800" baseline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FAQs</a:t>
            </a:r>
            <a:endParaRPr lang="en-US" sz="1800" baseline="0">
              <a:latin typeface="Trebuchet MS" pitchFamily="34" charset="0"/>
            </a:endParaRPr>
          </a:p>
          <a:p>
            <a:pPr algn="ctr"/>
            <a:endParaRPr lang="en-US" sz="1800" b="1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>
                <a:latin typeface="Trebuchet MS" pitchFamily="34" charset="0"/>
              </a:rPr>
              <a:t>Go to the </a:t>
            </a:r>
            <a:r>
              <a:rPr lang="en-US" sz="1800" baseline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>
                <a:latin typeface="Trebuchet MS" pitchFamily="34" charset="0"/>
              </a:rPr>
            </a:br>
            <a:endParaRPr lang="en-US" sz="1800" baseline="0">
              <a:latin typeface="Trebuchet MS" pitchFamily="34" charset="0"/>
            </a:endParaRPr>
          </a:p>
          <a:p>
            <a:pPr defTabSz="2689420"/>
            <a:endParaRPr lang="en-US" sz="1800" b="1" baseline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>
                <a:latin typeface="Trebuchet MS" pitchFamily="34" charset="0"/>
              </a:rPr>
              <a:t>This template has four </a:t>
            </a:r>
            <a:r>
              <a:rPr lang="en-US" sz="1800" baseline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column layouts.   </a:t>
            </a:r>
            <a:r>
              <a:rPr lang="en-US" sz="1800" u="sng" baseline="0">
                <a:latin typeface="Trebuchet MS" pitchFamily="34" charset="0"/>
              </a:rPr>
              <a:t>Right-click</a:t>
            </a:r>
            <a:r>
              <a:rPr lang="en-US" sz="1800" baseline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TEXT: </a:t>
            </a:r>
            <a:r>
              <a:rPr lang="en-US" sz="1800" baseline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PHOTOS: </a:t>
            </a:r>
            <a:r>
              <a:rPr lang="en-US" sz="1800" baseline="0">
                <a:latin typeface="Trebuchet MS" pitchFamily="34" charset="0"/>
              </a:rPr>
              <a:t>Drag in a picture placeholder, size it </a:t>
            </a:r>
            <a:r>
              <a:rPr lang="en-US" sz="1800" u="sng" baseline="0">
                <a:latin typeface="Trebuchet MS" pitchFamily="34" charset="0"/>
              </a:rPr>
              <a:t>first</a:t>
            </a:r>
            <a:r>
              <a:rPr lang="en-US" sz="1800" baseline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u="sng" baseline="0">
                <a:latin typeface="Trebuchet MS" pitchFamily="34" charset="0"/>
              </a:rPr>
              <a:t>TABLES: </a:t>
            </a:r>
            <a:r>
              <a:rPr lang="en-US" sz="1800" baseline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>
                <a:latin typeface="Trebuchet MS" pitchFamily="34" charset="0"/>
              </a:rPr>
              <a:t>right-click</a:t>
            </a:r>
            <a:r>
              <a:rPr lang="en-US" sz="1800" baseline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endParaRPr lang="en-US" sz="1800" baseline="0">
              <a:latin typeface="Trebuchet MS" pitchFamily="34" charset="0"/>
            </a:endParaRPr>
          </a:p>
          <a:p>
            <a:pPr defTabSz="2689420"/>
            <a:r>
              <a:rPr lang="en-US" sz="1800" b="1" baseline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>
                <a:solidFill>
                  <a:schemeClr val="bg1"/>
                </a:solidFill>
              </a:rPr>
              <a:t>© 2013 PosterPresentations.com</a:t>
            </a:r>
            <a:br>
              <a:rPr lang="en-US" sz="2000">
                <a:solidFill>
                  <a:schemeClr val="bg1"/>
                </a:solidFill>
              </a:rPr>
            </a:br>
            <a:r>
              <a:rPr lang="en-US" sz="2000">
                <a:solidFill>
                  <a:schemeClr val="bg1"/>
                </a:solidFill>
              </a:rPr>
              <a:t>    </a:t>
            </a:r>
            <a:r>
              <a:rPr lang="en-US" sz="1800">
                <a:solidFill>
                  <a:schemeClr val="bg1"/>
                </a:solidFill>
              </a:rPr>
              <a:t>2117 Fourth Street ,</a:t>
            </a:r>
            <a:r>
              <a:rPr lang="en-US" sz="1800" baseline="0">
                <a:solidFill>
                  <a:schemeClr val="bg1"/>
                </a:solidFill>
              </a:rPr>
              <a:t> Unit C</a:t>
            </a:r>
            <a:br>
              <a:rPr lang="en-US" sz="1800" baseline="0">
                <a:solidFill>
                  <a:schemeClr val="bg1"/>
                </a:solidFill>
              </a:rPr>
            </a:br>
            <a:r>
              <a:rPr lang="en-US" sz="1800" baseline="0">
                <a:solidFill>
                  <a:schemeClr val="bg1"/>
                </a:solidFill>
              </a:rPr>
              <a:t>    Berkeley  CA  94710</a:t>
            </a:r>
            <a:br>
              <a:rPr lang="en-US" sz="1800" baseline="0">
                <a:solidFill>
                  <a:schemeClr val="bg1"/>
                </a:solidFill>
              </a:rPr>
            </a:br>
            <a:r>
              <a:rPr lang="en-US" sz="1800" baseline="0">
                <a:solidFill>
                  <a:schemeClr val="bg1"/>
                </a:solidFill>
              </a:rPr>
              <a:t>    </a:t>
            </a:r>
            <a:r>
              <a:rPr lang="en-US" sz="1800" b="1" baseline="0">
                <a:solidFill>
                  <a:srgbClr val="FFFF00"/>
                </a:solidFill>
              </a:rPr>
              <a:t>posterpresenter@gmail.com</a:t>
            </a:r>
            <a:endParaRPr lang="en-US" sz="2000" b="1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6224" y="3341566"/>
            <a:ext cx="6274921" cy="302147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/>
              <a:t>Peripheral artery disease (PAD) affects between 5 to 10 percent of US adults over 40.</a:t>
            </a:r>
            <a:r>
              <a:rPr lang="en-US" baseline="30000"/>
              <a:t>1</a:t>
            </a:r>
            <a:r>
              <a:rPr lang="en-US"/>
              <a:t> </a:t>
            </a:r>
          </a:p>
          <a:p>
            <a:pPr marL="285750" indent="-285750">
              <a:buFontTx/>
              <a:buChar char="-"/>
            </a:pPr>
            <a:r>
              <a:rPr lang="en-US"/>
              <a:t>Between 50%-90% of the PAD population are either current or past smokers.</a:t>
            </a:r>
            <a:r>
              <a:rPr lang="en-US" baseline="30000"/>
              <a:t>2,3,4</a:t>
            </a:r>
          </a:p>
          <a:p>
            <a:pPr marL="285750" indent="-285750">
              <a:buFontTx/>
              <a:buChar char="-"/>
            </a:pPr>
            <a:r>
              <a:rPr lang="en-US"/>
              <a:t>Critical limb ischemia (CLI)-focused data are scarce, despite a plethora of data for PAD. </a:t>
            </a:r>
          </a:p>
          <a:p>
            <a:pPr marL="285750" indent="-285750">
              <a:buFontTx/>
              <a:buChar char="-"/>
            </a:pPr>
            <a:r>
              <a:rPr lang="en-US"/>
              <a:t>Smoking cessation in CLI patients decreases mortality to a much higher degree compared to cessation in the general PAD population.</a:t>
            </a:r>
            <a:r>
              <a:rPr lang="en-US" baseline="30000"/>
              <a:t>5</a:t>
            </a:r>
            <a:r>
              <a:rPr lang="en-US"/>
              <a:t> </a:t>
            </a:r>
          </a:p>
          <a:p>
            <a:pPr marL="285750" indent="-285750">
              <a:buFontTx/>
              <a:buChar char="-"/>
            </a:pPr>
            <a:r>
              <a:rPr lang="en-US"/>
              <a:t>Even after optimal endovascular revascularization, there are still a significant percentage of CLI patients (40-50%) with either delayed healing or worsening of tissue loss.</a:t>
            </a:r>
            <a:r>
              <a:rPr lang="en-US" baseline="30000"/>
              <a:t>6,7,8</a:t>
            </a:r>
            <a:r>
              <a:rPr lang="en-US"/>
              <a:t> Wounds that do not heal result in major amputation in more than 70% of cases.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7454" y="2962235"/>
            <a:ext cx="6280547" cy="382517"/>
          </a:xfrm>
        </p:spPr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6224" y="8085252"/>
            <a:ext cx="6281539" cy="382517"/>
          </a:xfrm>
        </p:spPr>
        <p:txBody>
          <a:bodyPr/>
          <a:lstStyle/>
          <a:p>
            <a:r>
              <a:rPr lang="en-US"/>
              <a:t>OBJECTIVE OF STUDY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241978" y="3341566"/>
            <a:ext cx="6280546" cy="4055602"/>
          </a:xfrm>
        </p:spPr>
        <p:txBody>
          <a:bodyPr/>
          <a:lstStyle/>
          <a:p>
            <a:r>
              <a:rPr lang="en-US" b="1" dirty="0"/>
              <a:t>Definitions and Study Outcomes (continued)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Primary outcomes of the study were incomplete wound healing after six, nine and twelve months of follow-up. </a:t>
            </a:r>
          </a:p>
          <a:p>
            <a:pPr marL="285750" indent="-285750">
              <a:buFontTx/>
              <a:buChar char="-"/>
            </a:pPr>
            <a:r>
              <a:rPr lang="en-US" dirty="0"/>
              <a:t>Secondary outcomes included amputation, bypass and major adverse limb events (MALE) rates. </a:t>
            </a:r>
          </a:p>
          <a:p>
            <a:pPr marL="285750" indent="-285750">
              <a:buFontTx/>
              <a:buChar char="-"/>
            </a:pPr>
            <a:r>
              <a:rPr lang="en-US" dirty="0"/>
              <a:t>MALE was defined as any of the following: major lower extremity limb amputation above the level of the ankle joint, thrombolysis or surgical bypass.</a:t>
            </a:r>
          </a:p>
          <a:p>
            <a:r>
              <a:rPr lang="en-US" b="1" dirty="0"/>
              <a:t>Statistical Analysis</a:t>
            </a:r>
            <a:r>
              <a:rPr lang="en-US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/>
              <a:t>Association between baseline demographic, clinical, and angiographic characteristics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examined either with logistic regression analysis or cox regression analysis.</a:t>
            </a:r>
          </a:p>
          <a:p>
            <a:pPr marL="285750" indent="-285750">
              <a:buFontTx/>
              <a:buChar char="-"/>
            </a:pPr>
            <a:r>
              <a:rPr lang="en-US" dirty="0"/>
              <a:t>Analysis done using STATA software.</a:t>
            </a:r>
          </a:p>
          <a:p>
            <a:pPr marL="285750" indent="-285750">
              <a:buFontTx/>
              <a:buChar char="-"/>
            </a:pPr>
            <a:r>
              <a:rPr lang="en-US" dirty="0"/>
              <a:t>Alpha value set at 0.05 (p &lt; 0.05).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METHODS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20572839" y="6955536"/>
            <a:ext cx="6279386" cy="5803773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en-US" sz="1300" dirty="0"/>
              <a:t>Hirsch AT, </a:t>
            </a:r>
            <a:r>
              <a:rPr lang="en-US" sz="1300" dirty="0" err="1"/>
              <a:t>Criqui</a:t>
            </a:r>
            <a:r>
              <a:rPr lang="en-US" sz="1300" dirty="0"/>
              <a:t> MH, Treat-Jacobson D, </a:t>
            </a:r>
            <a:r>
              <a:rPr lang="en-US" sz="1300" dirty="0" err="1"/>
              <a:t>Regensteiner</a:t>
            </a:r>
            <a:r>
              <a:rPr lang="en-US" sz="1300" dirty="0"/>
              <a:t> JG, Creager MA, Olin JW, </a:t>
            </a:r>
            <a:r>
              <a:rPr lang="en-US" sz="1300" dirty="0" err="1"/>
              <a:t>Krook</a:t>
            </a:r>
            <a:r>
              <a:rPr lang="en-US" sz="1300" dirty="0"/>
              <a:t> SH, </a:t>
            </a:r>
            <a:r>
              <a:rPr lang="en-US" sz="1300" dirty="0" err="1"/>
              <a:t>Hunninghake</a:t>
            </a:r>
            <a:r>
              <a:rPr lang="en-US" sz="1300" dirty="0"/>
              <a:t> DB, </a:t>
            </a:r>
            <a:r>
              <a:rPr lang="en-US" sz="1300" dirty="0" err="1"/>
              <a:t>Comerota</a:t>
            </a:r>
            <a:r>
              <a:rPr lang="en-US" sz="1300" dirty="0"/>
              <a:t> AJ, Walsh ME, McDermott MM, Hiatt WR. Peripheral Arterial Disease Detection, Awareness, and Treatment in Primary Care. JAMA [Internet]. 2001;286:1317–1324. Available from: https://doi.org/10.1001/jama.286.11.1317</a:t>
            </a:r>
          </a:p>
          <a:p>
            <a:pPr marL="228600" indent="-228600">
              <a:buAutoNum type="arabicPeriod"/>
            </a:pPr>
            <a:r>
              <a:rPr lang="en-US" sz="1300" dirty="0"/>
              <a:t>Cole CW, Hill GB, Farzad E, Bouchard A, Moher D, </a:t>
            </a:r>
            <a:r>
              <a:rPr lang="en-US" sz="1300" dirty="0" err="1"/>
              <a:t>Rody</a:t>
            </a:r>
            <a:r>
              <a:rPr lang="en-US" sz="1300" dirty="0"/>
              <a:t> K, Shea B. Cigarette smoking and peripheral arterial occlusive disease. Surgery. 1993;114:753–757. </a:t>
            </a:r>
          </a:p>
          <a:p>
            <a:pPr marL="228600" indent="-228600">
              <a:buAutoNum type="arabicPeriod"/>
            </a:pPr>
            <a:r>
              <a:rPr lang="en-US" sz="1300" dirty="0"/>
              <a:t> </a:t>
            </a:r>
            <a:r>
              <a:rPr lang="en-US" sz="1300" dirty="0" err="1"/>
              <a:t>Hoel</a:t>
            </a:r>
            <a:r>
              <a:rPr lang="en-US" sz="1300" dirty="0"/>
              <a:t> AW, Nolan BW, </a:t>
            </a:r>
            <a:r>
              <a:rPr lang="en-US" sz="1300" dirty="0" err="1"/>
              <a:t>Goodney</a:t>
            </a:r>
            <a:r>
              <a:rPr lang="en-US" sz="1300" dirty="0"/>
              <a:t> PP, Zhao Y, </a:t>
            </a:r>
            <a:r>
              <a:rPr lang="en-US" sz="1300" dirty="0" err="1"/>
              <a:t>Schanzer</a:t>
            </a:r>
            <a:r>
              <a:rPr lang="en-US" sz="1300" dirty="0"/>
              <a:t> A, Stanley AC, </a:t>
            </a:r>
            <a:r>
              <a:rPr lang="en-US" sz="1300" dirty="0" err="1"/>
              <a:t>Eldrup</a:t>
            </a:r>
            <a:r>
              <a:rPr lang="en-US" sz="1300" dirty="0"/>
              <a:t>-Jorgensen J, </a:t>
            </a:r>
            <a:r>
              <a:rPr lang="en-US" sz="1300" dirty="0" err="1"/>
              <a:t>Cronenwett</a:t>
            </a:r>
            <a:r>
              <a:rPr lang="en-US" sz="1300" dirty="0"/>
              <a:t> JL. Variation in smoking cessation after vascular operations. </a:t>
            </a:r>
            <a:r>
              <a:rPr lang="en-US" sz="1300" i="1" dirty="0"/>
              <a:t>J </a:t>
            </a:r>
            <a:r>
              <a:rPr lang="en-US" sz="1300" i="1" dirty="0" err="1"/>
              <a:t>Vasc</a:t>
            </a:r>
            <a:r>
              <a:rPr lang="en-US" sz="1300" i="1" dirty="0"/>
              <a:t> Surg</a:t>
            </a:r>
            <a:r>
              <a:rPr lang="en-US" sz="1300" dirty="0"/>
              <a:t>. 2013;57:1334–1338. </a:t>
            </a:r>
          </a:p>
          <a:p>
            <a:pPr marL="228600" indent="-228600">
              <a:buAutoNum type="arabicPeriod" startAt="4"/>
            </a:pPr>
            <a:r>
              <a:rPr lang="en-US" sz="1300" dirty="0" err="1"/>
              <a:t>Schanzer</a:t>
            </a:r>
            <a:r>
              <a:rPr lang="en-US" sz="1300" dirty="0"/>
              <a:t> A, </a:t>
            </a:r>
            <a:r>
              <a:rPr lang="en-US" sz="1300" dirty="0" err="1"/>
              <a:t>Hevelone</a:t>
            </a:r>
            <a:r>
              <a:rPr lang="en-US" sz="1300" dirty="0"/>
              <a:t> N, Owens CD, Belkin M, </a:t>
            </a:r>
            <a:r>
              <a:rPr lang="en-US" sz="1300" dirty="0" err="1"/>
              <a:t>Bandyk</a:t>
            </a:r>
            <a:r>
              <a:rPr lang="en-US" sz="1300" dirty="0"/>
              <a:t> DF, Clowes AW, Moneta GL, Conte MS. Technical factors affecting autogenous vein graft failure: observations from a large multicenter trial. </a:t>
            </a:r>
            <a:r>
              <a:rPr lang="en-US" sz="1300" i="1" dirty="0"/>
              <a:t>J </a:t>
            </a:r>
            <a:r>
              <a:rPr lang="en-US" sz="1300" i="1" dirty="0" err="1"/>
              <a:t>Vasc</a:t>
            </a:r>
            <a:r>
              <a:rPr lang="en-US" sz="1300" i="1" dirty="0"/>
              <a:t> Surg</a:t>
            </a:r>
            <a:r>
              <a:rPr lang="en-US" sz="1300" dirty="0"/>
              <a:t>. 2007;46:1180–90; discussion 1190. </a:t>
            </a:r>
          </a:p>
          <a:p>
            <a:pPr marL="228600" indent="-228600">
              <a:buFont typeface="Arial" pitchFamily="34" charset="0"/>
              <a:buAutoNum type="arabicPeriod" startAt="4"/>
            </a:pPr>
            <a:r>
              <a:rPr lang="en-US" sz="1300" dirty="0"/>
              <a:t>Armstrong EJ, Wu J, Singh GD, Dawson DL, </a:t>
            </a:r>
            <a:r>
              <a:rPr lang="en-US" sz="1300" dirty="0" err="1"/>
              <a:t>Pevec</a:t>
            </a:r>
            <a:r>
              <a:rPr lang="en-US" sz="1300" dirty="0"/>
              <a:t> WC, Amsterdam EA, Laird JR. Smoking cessation is associated with decreased mortality and improved amputation-free survival among patients with symptomatic peripheral artery disease. </a:t>
            </a:r>
            <a:r>
              <a:rPr lang="en-US" sz="1300" i="1" dirty="0"/>
              <a:t>J </a:t>
            </a:r>
            <a:r>
              <a:rPr lang="en-US" sz="1300" i="1" dirty="0" err="1"/>
              <a:t>Vasc</a:t>
            </a:r>
            <a:r>
              <a:rPr lang="en-US" sz="1300" i="1" dirty="0"/>
              <a:t> Surg</a:t>
            </a:r>
            <a:r>
              <a:rPr lang="en-US" sz="1300" dirty="0"/>
              <a:t>. 2014;60:1565–1571. </a:t>
            </a:r>
          </a:p>
          <a:p>
            <a:pPr marL="228600" indent="-228600">
              <a:buFont typeface="Arial" pitchFamily="34" charset="0"/>
              <a:buAutoNum type="arabicPeriod" startAt="4"/>
            </a:pPr>
            <a:r>
              <a:rPr lang="en-US" sz="1300" dirty="0"/>
              <a:t>C Henry Laura A Peterson J. Wound Healing in Peripheral Arterial </a:t>
            </a:r>
            <a:r>
              <a:rPr lang="en-US" sz="1300" dirty="0" err="1"/>
              <a:t>Disease:Current</a:t>
            </a:r>
            <a:r>
              <a:rPr lang="en-US" sz="1300" dirty="0"/>
              <a:t> and Future Therapy. 2014. </a:t>
            </a:r>
          </a:p>
          <a:p>
            <a:pPr marL="228600" indent="-228600">
              <a:buFont typeface="Arial" pitchFamily="34" charset="0"/>
              <a:buAutoNum type="arabicPeriod" startAt="4"/>
            </a:pPr>
            <a:r>
              <a:rPr lang="en-US" sz="1300" dirty="0"/>
              <a:t>Marston WA, Davies SW, Armstrong B, Farber MA, Mendes RC, Fulton JJ, </a:t>
            </a:r>
            <a:r>
              <a:rPr lang="en-US" sz="1300" dirty="0" err="1"/>
              <a:t>Keagy</a:t>
            </a:r>
            <a:r>
              <a:rPr lang="en-US" sz="1300" dirty="0"/>
              <a:t> BA. Natural history of limbs with arterial insufficiency and chronic ulceration treated without revascularization. </a:t>
            </a:r>
            <a:r>
              <a:rPr lang="en-US" sz="1300" i="1" dirty="0"/>
              <a:t>J </a:t>
            </a:r>
            <a:r>
              <a:rPr lang="en-US" sz="1300" i="1" dirty="0" err="1"/>
              <a:t>Vasc</a:t>
            </a:r>
            <a:r>
              <a:rPr lang="en-US" sz="1300" i="1" dirty="0"/>
              <a:t> Surg</a:t>
            </a:r>
            <a:r>
              <a:rPr lang="en-US" sz="1300" dirty="0"/>
              <a:t>. 2006;44:108–114. </a:t>
            </a:r>
          </a:p>
          <a:p>
            <a:pPr marL="228600" indent="-228600">
              <a:buFont typeface="Arial" pitchFamily="34" charset="0"/>
              <a:buAutoNum type="arabicPeriod" startAt="4"/>
            </a:pPr>
            <a:r>
              <a:rPr lang="en-US" sz="1300" dirty="0"/>
              <a:t>Forsythe RO, Brownrigg J, Hinchliffe RJ. Peripheral arterial disease and revascularization of the diabetic foot. </a:t>
            </a:r>
            <a:r>
              <a:rPr lang="en-US" sz="1300" i="1" dirty="0"/>
              <a:t>Diabetes </a:t>
            </a:r>
            <a:r>
              <a:rPr lang="en-US" sz="1300" i="1" dirty="0" err="1"/>
              <a:t>Obes</a:t>
            </a:r>
            <a:r>
              <a:rPr lang="en-US" sz="1300" i="1" dirty="0"/>
              <a:t> </a:t>
            </a:r>
            <a:r>
              <a:rPr lang="en-US" sz="1300" i="1" dirty="0" err="1"/>
              <a:t>Metab</a:t>
            </a:r>
            <a:r>
              <a:rPr lang="en-US" sz="1300" dirty="0"/>
              <a:t>. 2015;17:435–444. 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20572839" y="6569087"/>
            <a:ext cx="6287661" cy="382517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/>
          </p:nvPr>
        </p:nvSpPr>
        <p:spPr>
          <a:xfrm>
            <a:off x="20581114" y="12468193"/>
            <a:ext cx="6279386" cy="382517"/>
          </a:xfrm>
        </p:spPr>
        <p:txBody>
          <a:bodyPr/>
          <a:lstStyle/>
          <a:p>
            <a:r>
              <a:rPr lang="en-US"/>
              <a:t>DISCLOSURES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96"/>
          </p:nvPr>
        </p:nvSpPr>
        <p:spPr>
          <a:xfrm>
            <a:off x="592842" y="8516702"/>
            <a:ext cx="6274921" cy="694682"/>
          </a:xfrm>
        </p:spPr>
        <p:txBody>
          <a:bodyPr/>
          <a:lstStyle/>
          <a:p>
            <a:r>
              <a:rPr lang="en-US" dirty="0"/>
              <a:t>We are assessing the relationship of smoking status to wound healing for CLI patients undergoing endovascular revascularization.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4"/>
          </p:nvPr>
        </p:nvSpPr>
        <p:spPr>
          <a:xfrm>
            <a:off x="7251576" y="6885125"/>
            <a:ext cx="6285508" cy="540794"/>
          </a:xfrm>
        </p:spPr>
        <p:txBody>
          <a:bodyPr/>
          <a:lstStyle/>
          <a:p>
            <a:pPr algn="ctr"/>
            <a:r>
              <a:rPr lang="en-US" sz="1800" b="1" dirty="0"/>
              <a:t>RESULTS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5"/>
          </p:nvPr>
        </p:nvSpPr>
        <p:spPr>
          <a:xfrm>
            <a:off x="584239" y="9280106"/>
            <a:ext cx="6285508" cy="422468"/>
          </a:xfrm>
        </p:spPr>
        <p:txBody>
          <a:bodyPr/>
          <a:lstStyle/>
          <a:p>
            <a:pPr algn="ctr"/>
            <a:r>
              <a:rPr lang="en-US" sz="1800" b="1"/>
              <a:t>METHODS</a:t>
            </a:r>
          </a:p>
        </p:txBody>
      </p:sp>
      <p:pic>
        <p:nvPicPr>
          <p:cNvPr id="27" name="Picture 27">
            <a:extLst>
              <a:ext uri="{FF2B5EF4-FFF2-40B4-BE49-F238E27FC236}">
                <a16:creationId xmlns:a16="http://schemas.microsoft.com/office/drawing/2014/main" id="{998ABC96-F919-4F89-BD5E-AAE13453374F}"/>
              </a:ext>
            </a:extLst>
          </p:cNvPr>
          <p:cNvPicPr>
            <a:picLocks noGrp="1" noChangeAspect="1"/>
          </p:cNvPicPr>
          <p:nvPr>
            <p:ph type="pic" sz="quarter" idx="1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80357" y="10349138"/>
            <a:ext cx="5734650" cy="2385979"/>
          </a:xfrm>
        </p:spPr>
      </p:pic>
      <p:pic>
        <p:nvPicPr>
          <p:cNvPr id="66" name="Picture Placeholder 65">
            <a:extLst>
              <a:ext uri="{FF2B5EF4-FFF2-40B4-BE49-F238E27FC236}">
                <a16:creationId xmlns:a16="http://schemas.microsoft.com/office/drawing/2014/main" id="{B77847E3-6F5F-41F7-AD18-F34697429756}"/>
              </a:ext>
            </a:extLst>
          </p:cNvPr>
          <p:cNvPicPr>
            <a:picLocks noGrp="1" noChangeAspect="1"/>
          </p:cNvPicPr>
          <p:nvPr>
            <p:ph type="pic" sz="quarter" idx="12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43891" y="10020520"/>
            <a:ext cx="4876717" cy="2677656"/>
          </a:xfrm>
        </p:spPr>
      </p:pic>
      <p:pic>
        <p:nvPicPr>
          <p:cNvPr id="64" name="Picture Placeholder 63">
            <a:extLst>
              <a:ext uri="{FF2B5EF4-FFF2-40B4-BE49-F238E27FC236}">
                <a16:creationId xmlns:a16="http://schemas.microsoft.com/office/drawing/2014/main" id="{DD9FC796-A38F-4D99-BFA7-63E586F1B9C6}"/>
              </a:ext>
            </a:extLst>
          </p:cNvPr>
          <p:cNvPicPr>
            <a:picLocks noGrp="1" noChangeAspect="1"/>
          </p:cNvPicPr>
          <p:nvPr>
            <p:ph type="pic" sz="quarter" idx="12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7184" y="7012885"/>
            <a:ext cx="4065158" cy="3007635"/>
          </a:xfrm>
        </p:spPr>
      </p:pic>
      <p:pic>
        <p:nvPicPr>
          <p:cNvPr id="61" name="Picture Placeholder 60">
            <a:extLst>
              <a:ext uri="{FF2B5EF4-FFF2-40B4-BE49-F238E27FC236}">
                <a16:creationId xmlns:a16="http://schemas.microsoft.com/office/drawing/2014/main" id="{B9F901B5-9164-482B-8200-6AF3D3422B6B}"/>
              </a:ext>
            </a:extLst>
          </p:cNvPr>
          <p:cNvPicPr>
            <a:picLocks noGrp="1" noChangeAspect="1"/>
          </p:cNvPicPr>
          <p:nvPr>
            <p:ph type="pic" sz="quarter" idx="12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7184" y="3611211"/>
            <a:ext cx="4065157" cy="3106755"/>
          </a:xfrm>
        </p:spPr>
      </p:pic>
      <p:pic>
        <p:nvPicPr>
          <p:cNvPr id="57" name="Picture Placeholder 56">
            <a:extLst>
              <a:ext uri="{FF2B5EF4-FFF2-40B4-BE49-F238E27FC236}">
                <a16:creationId xmlns:a16="http://schemas.microsoft.com/office/drawing/2014/main" id="{52AF16CD-DBF2-4A88-806C-445601FC3786}"/>
              </a:ext>
            </a:extLst>
          </p:cNvPr>
          <p:cNvPicPr>
            <a:picLocks noGrp="1" noChangeAspect="1"/>
          </p:cNvPicPr>
          <p:nvPr>
            <p:ph type="pic" sz="quarter" idx="129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80356" y="13117634"/>
            <a:ext cx="5729385" cy="2126224"/>
          </a:xfrm>
        </p:spPr>
      </p:pic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79832608-2063-41D6-80EC-B6EF1890319B}"/>
              </a:ext>
            </a:extLst>
          </p:cNvPr>
          <p:cNvPicPr>
            <a:picLocks noGrp="1" noChangeAspect="1"/>
          </p:cNvPicPr>
          <p:nvPr>
            <p:ph type="pic" sz="quarter" idx="130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8054" y="12959255"/>
            <a:ext cx="4876717" cy="2707916"/>
          </a:xfrm>
        </p:spPr>
      </p:pic>
      <p:pic>
        <p:nvPicPr>
          <p:cNvPr id="34" name="Picture Placeholder 33">
            <a:extLst>
              <a:ext uri="{FF2B5EF4-FFF2-40B4-BE49-F238E27FC236}">
                <a16:creationId xmlns:a16="http://schemas.microsoft.com/office/drawing/2014/main" id="{3109773F-46C1-49BC-9FF0-B00135C243F8}"/>
              </a:ext>
            </a:extLst>
          </p:cNvPr>
          <p:cNvPicPr>
            <a:picLocks noGrp="1" noChangeAspect="1"/>
          </p:cNvPicPr>
          <p:nvPr>
            <p:ph type="pic" sz="quarter" idx="13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99145" y="6373421"/>
            <a:ext cx="1886122" cy="1477207"/>
          </a:xfrm>
        </p:spPr>
      </p:pic>
      <p:pic>
        <p:nvPicPr>
          <p:cNvPr id="63" name="Picture Placeholder 62" descr="A picture containing clothing&#10;&#10;Description automatically generated">
            <a:extLst>
              <a:ext uri="{FF2B5EF4-FFF2-40B4-BE49-F238E27FC236}">
                <a16:creationId xmlns:a16="http://schemas.microsoft.com/office/drawing/2014/main" id="{B637BD48-5B03-4C7E-ADD6-315EF02C9D00}"/>
              </a:ext>
            </a:extLst>
          </p:cNvPr>
          <p:cNvPicPr>
            <a:picLocks noGrp="1" noChangeAspect="1"/>
          </p:cNvPicPr>
          <p:nvPr>
            <p:ph type="pic" sz="quarter" idx="132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9" b="7789"/>
          <a:stretch>
            <a:fillRect/>
          </a:stretch>
        </p:blipFill>
        <p:spPr>
          <a:xfrm>
            <a:off x="1054965" y="6421969"/>
            <a:ext cx="2099499" cy="1347158"/>
          </a:xfrm>
        </p:spPr>
      </p:pic>
      <p:pic>
        <p:nvPicPr>
          <p:cNvPr id="60" name="Picture Placeholder 59">
            <a:extLst>
              <a:ext uri="{FF2B5EF4-FFF2-40B4-BE49-F238E27FC236}">
                <a16:creationId xmlns:a16="http://schemas.microsoft.com/office/drawing/2014/main" id="{0288A841-18B1-43BE-91A0-D141631DCCC2}"/>
              </a:ext>
            </a:extLst>
          </p:cNvPr>
          <p:cNvPicPr>
            <a:picLocks noGrp="1" noChangeAspect="1"/>
          </p:cNvPicPr>
          <p:nvPr>
            <p:ph type="pic" sz="quarter" idx="133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6354" y="13752772"/>
            <a:ext cx="2936116" cy="1918525"/>
          </a:xfrm>
        </p:spPr>
      </p:pic>
      <p:pic>
        <p:nvPicPr>
          <p:cNvPr id="58" name="Picture Placeholder 57">
            <a:extLst>
              <a:ext uri="{FF2B5EF4-FFF2-40B4-BE49-F238E27FC236}">
                <a16:creationId xmlns:a16="http://schemas.microsoft.com/office/drawing/2014/main" id="{5998CCC7-06D8-4D37-AE40-58DC0D9A8F68}"/>
              </a:ext>
            </a:extLst>
          </p:cNvPr>
          <p:cNvPicPr>
            <a:picLocks noGrp="1" noChangeAspect="1"/>
          </p:cNvPicPr>
          <p:nvPr>
            <p:ph type="pic" sz="quarter" idx="134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484" y="13752772"/>
            <a:ext cx="2644775" cy="1914399"/>
          </a:xfrm>
        </p:spPr>
      </p:pic>
      <p:sp>
        <p:nvSpPr>
          <p:cNvPr id="36" name="Text Placeholder 35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*Anita Sarkar BS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Damianos</a:t>
            </a:r>
            <a:r>
              <a:rPr lang="en-US" dirty="0"/>
              <a:t> G </a:t>
            </a:r>
            <a:r>
              <a:rPr lang="en-US" dirty="0" err="1"/>
              <a:t>Kokkinidis</a:t>
            </a:r>
            <a:r>
              <a:rPr lang="en-US" dirty="0"/>
              <a:t> MD MSc</a:t>
            </a:r>
            <a:r>
              <a:rPr lang="en-US" baseline="30000" dirty="0"/>
              <a:t>1</a:t>
            </a:r>
            <a:r>
              <a:rPr lang="en-US" dirty="0"/>
              <a:t>, Stefanos Giannopoulos MD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Moosa</a:t>
            </a:r>
            <a:r>
              <a:rPr lang="en-US" dirty="0"/>
              <a:t> Haider MD MPH</a:t>
            </a:r>
            <a:r>
              <a:rPr lang="en-US" baseline="30000" dirty="0"/>
              <a:t>2</a:t>
            </a:r>
            <a:r>
              <a:rPr lang="en-US" dirty="0"/>
              <a:t>, Timothy Jordan MD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Gagan</a:t>
            </a:r>
            <a:r>
              <a:rPr lang="en-US" dirty="0"/>
              <a:t> D. Singh, MD</a:t>
            </a:r>
            <a:r>
              <a:rPr lang="en-US" baseline="30000" dirty="0"/>
              <a:t>2</a:t>
            </a:r>
            <a:r>
              <a:rPr lang="en-US" dirty="0"/>
              <a:t>, Eric A. </a:t>
            </a:r>
            <a:r>
              <a:rPr lang="en-US" dirty="0" err="1"/>
              <a:t>Secemsky</a:t>
            </a:r>
            <a:r>
              <a:rPr lang="en-US" dirty="0"/>
              <a:t>, MD</a:t>
            </a:r>
            <a:r>
              <a:rPr lang="en-US" baseline="30000" dirty="0"/>
              <a:t>3</a:t>
            </a:r>
            <a:r>
              <a:rPr lang="en-US" dirty="0"/>
              <a:t>, Jay </a:t>
            </a:r>
            <a:r>
              <a:rPr lang="en-US" dirty="0" err="1"/>
              <a:t>Giri</a:t>
            </a:r>
            <a:r>
              <a:rPr lang="en-US" dirty="0"/>
              <a:t> MD, MPH</a:t>
            </a:r>
            <a:r>
              <a:rPr lang="en-US" baseline="30000" dirty="0"/>
              <a:t>4</a:t>
            </a:r>
            <a:r>
              <a:rPr lang="en-US" dirty="0"/>
              <a:t>, Joshua A. Beckman MD</a:t>
            </a:r>
            <a:r>
              <a:rPr lang="en-US" baseline="30000" dirty="0"/>
              <a:t>5</a:t>
            </a:r>
            <a:r>
              <a:rPr lang="en-US" dirty="0"/>
              <a:t>, Ehrin J Armstrong MD MSc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84"/>
          </p:nvPr>
        </p:nvSpPr>
        <p:spPr>
          <a:xfrm>
            <a:off x="3662362" y="1614899"/>
            <a:ext cx="20107276" cy="634555"/>
          </a:xfrm>
        </p:spPr>
        <p:txBody>
          <a:bodyPr>
            <a:normAutofit fontScale="25000" lnSpcReduction="20000"/>
          </a:bodyPr>
          <a:lstStyle/>
          <a:p>
            <a:r>
              <a:rPr lang="en-US" sz="4000"/>
              <a:t>1 Division of Cardiology, Rocky Mountain Regional VA Medical Center, University of Colorado, Denver, CO, USA</a:t>
            </a:r>
          </a:p>
          <a:p>
            <a:r>
              <a:rPr lang="en-US" sz="4000"/>
              <a:t> 2 Vascular Center and Division of Cardiovascular Medicine, University of California, Davis, Sacramento, CA, USA.</a:t>
            </a:r>
          </a:p>
          <a:p>
            <a:r>
              <a:rPr lang="en-US" sz="4000"/>
              <a:t> 3 Smith Center for Outcomes Research in Cardiology, Department of Medicine, Beth Israel Deaconess Medical Center, Boston, MA, USA.</a:t>
            </a:r>
          </a:p>
          <a:p>
            <a:r>
              <a:rPr lang="en-US" sz="4000"/>
              <a:t>4 Penn Cardiovascular Outcomes, Quality and Evaluative Research Center, Leonard Davis Institute of Health Economics, University of Pennsylvania, Philadelphia, Pennsylvania; Cardiovascular Medicine Division, University of Pennsylvania, Philadelphia, PA, USA</a:t>
            </a:r>
          </a:p>
          <a:p>
            <a:r>
              <a:rPr lang="en-US" sz="4000"/>
              <a:t>5 Department of Medicine-Cardiology, Vanderbilt University Medical Center, Nashville, TN, USA.</a:t>
            </a:r>
          </a:p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8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Active Smoking is Associated with Higher Rates of Incomplete Wound Healing after Endovascular Treatment of Critical Limb Ischemia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86"/>
          </p:nvPr>
        </p:nvSpPr>
        <p:spPr>
          <a:xfrm>
            <a:off x="20572840" y="3341567"/>
            <a:ext cx="6282530" cy="3753981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Smokers took 2 months longer to heal </a:t>
            </a:r>
          </a:p>
          <a:p>
            <a:pPr marL="285750" indent="-285750">
              <a:buFontTx/>
              <a:buChar char="-"/>
            </a:pPr>
            <a:r>
              <a:rPr lang="en-US" dirty="0"/>
              <a:t>Current smoking was associated with lower rates of wound healing at follow up</a:t>
            </a:r>
          </a:p>
          <a:p>
            <a:pPr marL="285750" indent="-285750">
              <a:buFontTx/>
              <a:buChar char="-"/>
            </a:pPr>
            <a:r>
              <a:rPr lang="en-US" dirty="0"/>
              <a:t>Smokers more likely to receive multi-vessel intervention (95% vs. 75%) </a:t>
            </a:r>
          </a:p>
          <a:p>
            <a:pPr marL="285750" indent="-285750">
              <a:buFontTx/>
              <a:buChar char="-"/>
            </a:pPr>
            <a:r>
              <a:rPr lang="en-US" dirty="0"/>
              <a:t>Stenting rate equal </a:t>
            </a:r>
          </a:p>
          <a:p>
            <a:pPr marL="1134793" lvl="1" indent="-285750">
              <a:buFontTx/>
              <a:buChar char="-"/>
            </a:pPr>
            <a:r>
              <a:rPr lang="en-US" dirty="0">
                <a:latin typeface="+mn-lt"/>
              </a:rPr>
              <a:t>Proportion of patients that received stents same in both groups</a:t>
            </a:r>
          </a:p>
          <a:p>
            <a:pPr marL="285750" indent="-285750">
              <a:buFontTx/>
              <a:buChar char="-"/>
            </a:pPr>
            <a:r>
              <a:rPr lang="en-US" dirty="0"/>
              <a:t>Access site/procedural complications higher in active smoking group </a:t>
            </a:r>
          </a:p>
          <a:p>
            <a:pPr marL="1134793" lvl="1" indent="-285750">
              <a:buFontTx/>
              <a:buChar char="-"/>
            </a:pPr>
            <a:r>
              <a:rPr lang="en-US" dirty="0">
                <a:latin typeface="+mn-lt"/>
              </a:rPr>
              <a:t>AV fistula occurred in (4% active smokers vs. 0%) </a:t>
            </a:r>
          </a:p>
          <a:p>
            <a:pPr marL="1134793" lvl="1" indent="-285750">
              <a:buFontTx/>
              <a:buChar char="-"/>
            </a:pPr>
            <a:r>
              <a:rPr lang="en-US" dirty="0">
                <a:latin typeface="+mn-lt"/>
              </a:rPr>
              <a:t>Arterial dissection (11% active smokers vs. 4%) 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Prolonged wound healing time</a:t>
            </a:r>
          </a:p>
          <a:p>
            <a:pPr marL="1134793" lvl="1" indent="-285750">
              <a:buFontTx/>
              <a:buChar char="-"/>
            </a:pPr>
            <a:r>
              <a:rPr lang="en-US" dirty="0">
                <a:latin typeface="+mn-lt"/>
              </a:rPr>
              <a:t>Increases likelihood of infections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87"/>
          </p:nvPr>
        </p:nvSpPr>
        <p:spPr>
          <a:xfrm>
            <a:off x="20581114" y="12844077"/>
            <a:ext cx="6279386" cy="3193828"/>
          </a:xfrm>
        </p:spPr>
        <p:txBody>
          <a:bodyPr/>
          <a:lstStyle/>
          <a:p>
            <a:r>
              <a:rPr lang="en-US" dirty="0"/>
              <a:t>Funding:  None</a:t>
            </a:r>
          </a:p>
          <a:p>
            <a:r>
              <a:rPr lang="en-US" dirty="0"/>
              <a:t> Dr. Armstrong is a consultant to Abbott Vascular, Boston Scientific, Cardiovascular Systems, Intact Vascular, Janssen, Medtronic, Philips, and PQ Bypass.  Dr. </a:t>
            </a:r>
            <a:r>
              <a:rPr lang="en-US" dirty="0" err="1"/>
              <a:t>Giri</a:t>
            </a:r>
            <a:r>
              <a:rPr lang="en-US" dirty="0"/>
              <a:t> has received research funds to the institution from </a:t>
            </a:r>
            <a:r>
              <a:rPr lang="en-US" dirty="0" err="1"/>
              <a:t>Recor</a:t>
            </a:r>
            <a:r>
              <a:rPr lang="en-US" dirty="0"/>
              <a:t> Medical and St. Jude Medical, and has served on advisory boards for Philips Medical and Astra Zeneca.  Dr </a:t>
            </a:r>
            <a:r>
              <a:rPr lang="en-US" dirty="0" err="1"/>
              <a:t>Secemsky</a:t>
            </a:r>
            <a:r>
              <a:rPr lang="en-US" dirty="0"/>
              <a:t>: Consulting/Speaking Honorarium: Cook, CSI, Medtronic, Philips. Grants to Institution: AstraZeneca, Boston Scientific, Cook Medical, CSI, BD Bard, Medtronic, Philips. Dr Beckman is a consultant to AstraZeneca, Bristol Myers Squibb, Merck, Boehringer Ingelheim, Antidote Therapeutics, Amgen, Sanofi, Bayer and Novo Nordisk</a:t>
            </a:r>
          </a:p>
          <a:p>
            <a:r>
              <a:rPr lang="en-US" dirty="0"/>
              <a:t>All other authors do not have any disclosures.</a:t>
            </a:r>
          </a:p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BC4F66-CCD3-491E-A4AF-4E3526E090E7}"/>
              </a:ext>
            </a:extLst>
          </p:cNvPr>
          <p:cNvSpPr txBox="1"/>
          <p:nvPr/>
        </p:nvSpPr>
        <p:spPr>
          <a:xfrm>
            <a:off x="568822" y="9771997"/>
            <a:ext cx="6264166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/>
              <a:t>This was a single-center retrospective study including all patients with CLI who underwent lower extremity endovascular intervention from June 1, 2006 to June 2017. </a:t>
            </a:r>
            <a:endParaRPr lang="en-US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sz="1400" dirty="0"/>
              <a:t>Patients who were current smokers at the time of the endovascular intervention were compared to patients who were not current smokers.</a:t>
            </a:r>
            <a:endParaRPr lang="en-US" sz="1400" dirty="0">
              <a:cs typeface="Arial"/>
            </a:endParaRPr>
          </a:p>
          <a:p>
            <a:r>
              <a:rPr lang="en-US" sz="1400" b="1" dirty="0"/>
              <a:t>Definitions and Study Outcomes</a:t>
            </a:r>
            <a:endParaRPr lang="en-US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sz="1400" dirty="0"/>
              <a:t>We excluded patients who had isolated diagnostic angiography, those with presentation suggestive of acute limb ischemia, and those with intermittent claudication. </a:t>
            </a:r>
            <a:endParaRPr lang="en-US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sz="1400" dirty="0"/>
              <a:t>CLI was classified as Rutherford category 4 to 6 (ischemic rest pain, minor tissue loss, or major tissue loss, respectively). </a:t>
            </a:r>
            <a:endParaRPr lang="en-US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sz="1400" dirty="0"/>
              <a:t>Smoking status was assessed retrospectively based on patient self-report in the clinic appointments, at baseline and after six, nine and twelve months of follow-up. </a:t>
            </a:r>
            <a:endParaRPr lang="en-US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sz="1400" dirty="0"/>
              <a:t>If a patient denied smoking at the last clinic appointment before the endovascular intervention, the patient was registered as a non-current smoker.</a:t>
            </a:r>
            <a:endParaRPr lang="en-US" sz="1400" dirty="0">
              <a:cs typeface="Arial"/>
            </a:endParaRPr>
          </a:p>
          <a:p>
            <a:endParaRPr lang="en-US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8ACF6A-201E-4696-AEF0-EC351A422C31}"/>
              </a:ext>
            </a:extLst>
          </p:cNvPr>
          <p:cNvSpPr txBox="1"/>
          <p:nvPr/>
        </p:nvSpPr>
        <p:spPr>
          <a:xfrm>
            <a:off x="7241978" y="7481511"/>
            <a:ext cx="630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/>
              <a:t>In our cohort, 264 patients (active smokers: n=41; non-active smokers: n=223) with 553 lesions were included in this analysis.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largely male (66%) overweight (mean body mass index (BMI): 27.38 ± 6.30) cohort, highly prevalent with diabetes mellitus (DM) (70%), hypertension (HTN) (85%) and coronary artery disease (CAD) (74%).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Active and non-active smokers were found to share similar comorbidities.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active smokers were found more likely to have chronic obstructive pulmonary disease (COPD) (27% vs. 8%, p=0.001).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Non-active smokers were more likely to have end-stage renal disease (ESRD) (12% for current smokers vs. 27% for non-current smokers; p=0.049).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399D2F4B54E489EFCD69FECA793A8" ma:contentTypeVersion="6" ma:contentTypeDescription="Create a new document." ma:contentTypeScope="" ma:versionID="7d3fa537bc6a0d9fda55f5756abbb3df">
  <xsd:schema xmlns:xsd="http://www.w3.org/2001/XMLSchema" xmlns:xs="http://www.w3.org/2001/XMLSchema" xmlns:p="http://schemas.microsoft.com/office/2006/metadata/properties" xmlns:ns2="352b1545-e715-4119-99c2-f88a32cc29bc" targetNamespace="http://schemas.microsoft.com/office/2006/metadata/properties" ma:root="true" ma:fieldsID="e7574b933b8a44bea1df751539e85333" ns2:_="">
    <xsd:import namespace="352b1545-e715-4119-99c2-f88a32cc29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b1545-e715-4119-99c2-f88a32cc29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27356-FDF5-468E-A7ED-9D5F2D042C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2b1545-e715-4119-99c2-f88a32cc29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DDB66-F98B-4BA4-A8F4-598C461F6C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BB63622-336F-4A1B-B27D-89CDD334E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0</TotalTime>
  <Words>1305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Anita Sarkar</cp:lastModifiedBy>
  <cp:revision>6</cp:revision>
  <dcterms:created xsi:type="dcterms:W3CDTF">2012-02-06T18:46:22Z</dcterms:created>
  <dcterms:modified xsi:type="dcterms:W3CDTF">2020-02-14T23:47:21Z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0x0101006D0399D2F4B54E489EFCD69FECA793A8</vt:lpwstr>
  </property>
</Properties>
</file>