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a:srgbClr val="FFFFFF"/>
    <a:srgbClr val="FEE6AD"/>
    <a:srgbClr val="FFC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30" autoAdjust="0"/>
    <p:restoredTop sz="94688" autoAdjust="0"/>
  </p:normalViewPr>
  <p:slideViewPr>
    <p:cSldViewPr snapToGrid="0" snapToObjects="1" showGuides="1">
      <p:cViewPr varScale="1">
        <p:scale>
          <a:sx n="88" d="100"/>
          <a:sy n="88" d="100"/>
        </p:scale>
        <p:origin x="320" y="200"/>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2/12/20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3"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66"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69"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8"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79"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0"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1"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3"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4"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5"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98"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99"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0"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1"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2"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3"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04"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2"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3"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58"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a:t>LOGO</a:t>
            </a:r>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70" name="Text Placeholder 5"/>
          <p:cNvSpPr>
            <a:spLocks noGrp="1"/>
          </p:cNvSpPr>
          <p:nvPr>
            <p:ph type="body" sz="quarter" idx="9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81" name="Text Placeholder 3"/>
          <p:cNvSpPr>
            <a:spLocks noGrp="1"/>
          </p:cNvSpPr>
          <p:nvPr>
            <p:ph type="body" sz="quarter" idx="10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2" name="Text Placeholder 3"/>
          <p:cNvSpPr>
            <a:spLocks noGrp="1"/>
          </p:cNvSpPr>
          <p:nvPr>
            <p:ph type="body" sz="quarter" idx="116"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6" name="Text Placeholder 3"/>
          <p:cNvSpPr>
            <a:spLocks noGrp="1"/>
          </p:cNvSpPr>
          <p:nvPr>
            <p:ph type="body" sz="quarter" idx="117"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7" name="Text Placeholder 3"/>
          <p:cNvSpPr>
            <a:spLocks noGrp="1"/>
          </p:cNvSpPr>
          <p:nvPr>
            <p:ph type="body" sz="quarter" idx="118"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8" name="Text Placeholder 3"/>
          <p:cNvSpPr>
            <a:spLocks noGrp="1"/>
          </p:cNvSpPr>
          <p:nvPr>
            <p:ph type="body" sz="quarter" idx="119"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89" name="Text Placeholder 3"/>
          <p:cNvSpPr>
            <a:spLocks noGrp="1"/>
          </p:cNvSpPr>
          <p:nvPr>
            <p:ph type="body" sz="quarter" idx="120"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90" name="Text Placeholder 3"/>
          <p:cNvSpPr>
            <a:spLocks noGrp="1"/>
          </p:cNvSpPr>
          <p:nvPr>
            <p:ph type="body" sz="quarter" idx="121"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2" name="Text Placeholder 3"/>
          <p:cNvSpPr>
            <a:spLocks noGrp="1"/>
          </p:cNvSpPr>
          <p:nvPr>
            <p:ph type="body" sz="quarter" idx="122"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3" name="Text Placeholder 3"/>
          <p:cNvSpPr>
            <a:spLocks noGrp="1"/>
          </p:cNvSpPr>
          <p:nvPr>
            <p:ph type="body" sz="quarter" idx="123"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4" name="Text Placeholder 3"/>
          <p:cNvSpPr>
            <a:spLocks noGrp="1"/>
          </p:cNvSpPr>
          <p:nvPr>
            <p:ph type="body" sz="quarter" idx="124"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5" name="Text Placeholder 3"/>
          <p:cNvSpPr>
            <a:spLocks noGrp="1"/>
          </p:cNvSpPr>
          <p:nvPr>
            <p:ph type="body" sz="quarter" idx="125" hasCustomPrompt="1"/>
          </p:nvPr>
        </p:nvSpPr>
        <p:spPr>
          <a:xfrm>
            <a:off x="-6498158" y="11802139"/>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TEXT PLACEHOLDER</a:t>
            </a:r>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a:t>PICTURE PLACEHOLDER</a:t>
            </a:r>
          </a:p>
        </p:txBody>
      </p:sp>
      <p:sp>
        <p:nvSpPr>
          <p:cNvPr id="117" name="Text Placeholder 5"/>
          <p:cNvSpPr>
            <a:spLocks noGrp="1"/>
          </p:cNvSpPr>
          <p:nvPr>
            <p:ph type="body" sz="quarter" idx="13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8" name="Text Placeholder 5"/>
          <p:cNvSpPr>
            <a:spLocks noGrp="1"/>
          </p:cNvSpPr>
          <p:nvPr>
            <p:ph type="body" sz="quarter" idx="13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19" name="Text Placeholder 5"/>
          <p:cNvSpPr>
            <a:spLocks noGrp="1"/>
          </p:cNvSpPr>
          <p:nvPr>
            <p:ph type="body" sz="quarter" idx="13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6" name="Text Placeholder 5"/>
          <p:cNvSpPr>
            <a:spLocks noGrp="1"/>
          </p:cNvSpPr>
          <p:nvPr>
            <p:ph type="body" sz="quarter" idx="13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7" name="Text Placeholder 5"/>
          <p:cNvSpPr>
            <a:spLocks noGrp="1"/>
          </p:cNvSpPr>
          <p:nvPr>
            <p:ph type="body" sz="quarter" idx="140"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8" name="Text Placeholder 5"/>
          <p:cNvSpPr>
            <a:spLocks noGrp="1"/>
          </p:cNvSpPr>
          <p:nvPr>
            <p:ph type="body" sz="quarter" idx="141"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29" name="Text Placeholder 5"/>
          <p:cNvSpPr>
            <a:spLocks noGrp="1"/>
          </p:cNvSpPr>
          <p:nvPr>
            <p:ph type="body" sz="quarter" idx="142"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0" name="Text Placeholder 5"/>
          <p:cNvSpPr>
            <a:spLocks noGrp="1"/>
          </p:cNvSpPr>
          <p:nvPr>
            <p:ph type="body" sz="quarter" idx="143"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1" name="Text Placeholder 5"/>
          <p:cNvSpPr>
            <a:spLocks noGrp="1"/>
          </p:cNvSpPr>
          <p:nvPr>
            <p:ph type="body" sz="quarter" idx="144"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2" name="Text Placeholder 5"/>
          <p:cNvSpPr>
            <a:spLocks noGrp="1"/>
          </p:cNvSpPr>
          <p:nvPr>
            <p:ph type="body" sz="quarter" idx="145"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3" name="Text Placeholder 5"/>
          <p:cNvSpPr>
            <a:spLocks noGrp="1"/>
          </p:cNvSpPr>
          <p:nvPr>
            <p:ph type="body" sz="quarter" idx="146"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4" name="Text Placeholder 5"/>
          <p:cNvSpPr>
            <a:spLocks noGrp="1"/>
          </p:cNvSpPr>
          <p:nvPr>
            <p:ph type="body" sz="quarter" idx="147"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5" name="Text Placeholder 5"/>
          <p:cNvSpPr>
            <a:spLocks noGrp="1"/>
          </p:cNvSpPr>
          <p:nvPr>
            <p:ph type="body" sz="quarter" idx="148"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
        <p:nvSpPr>
          <p:cNvPr id="136" name="Text Placeholder 5"/>
          <p:cNvSpPr>
            <a:spLocks noGrp="1"/>
          </p:cNvSpPr>
          <p:nvPr>
            <p:ph type="body" sz="quarter" idx="149" hasCustomPrompt="1"/>
          </p:nvPr>
        </p:nvSpPr>
        <p:spPr>
          <a:xfrm>
            <a:off x="-6494189" y="10198548"/>
            <a:ext cx="6281539" cy="428684"/>
          </a:xfrm>
          <a:prstGeom prst="rect">
            <a:avLst/>
          </a:prstGeom>
          <a:noFill/>
        </p:spPr>
        <p:txBody>
          <a:bodyPr wrap="square" lIns="52249" tIns="52249" rIns="52249" bIns="52249" anchor="ctr" anchorCtr="0">
            <a:spAutoFit/>
          </a:bodyPr>
          <a:lstStyle>
            <a:lvl1pPr algn="ctr">
              <a:buNone/>
              <a:defRPr sz="2100" b="1" u="sng" baseline="0">
                <a:solidFill>
                  <a:schemeClr val="accent5">
                    <a:lumMod val="50000"/>
                  </a:schemeClr>
                </a:solidFill>
              </a:defRPr>
            </a:lvl1pPr>
          </a:lstStyle>
          <a:p>
            <a:pPr lvl="0"/>
            <a:r>
              <a:rPr lang="en-US" dirty="0"/>
              <a:t>SECTION HEADER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30" name="Rectangle 29"/>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userDrawn="1"/>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userDrawn="1"/>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a:solidFill>
                  <a:schemeClr val="bg1"/>
                </a:solidFill>
                <a:latin typeface="Trebuchet MS" pitchFamily="34" charset="0"/>
              </a:rPr>
              <a:t>QUICK DESIGN</a:t>
            </a:r>
            <a:r>
              <a:rPr lang="en-US" sz="2500" b="1" baseline="0" dirty="0">
                <a:solidFill>
                  <a:schemeClr val="bg1"/>
                </a:solidFill>
                <a:latin typeface="Trebuchet MS" pitchFamily="34" charset="0"/>
              </a:rPr>
              <a:t> </a:t>
            </a:r>
            <a:r>
              <a:rPr lang="en-US" sz="2500" b="1" dirty="0">
                <a:solidFill>
                  <a:schemeClr val="bg1"/>
                </a:solidFill>
                <a:latin typeface="Trebuchet MS" pitchFamily="34" charset="0"/>
              </a:rPr>
              <a:t>GUIDE</a:t>
            </a:r>
          </a:p>
          <a:p>
            <a:pPr algn="ctr"/>
            <a:r>
              <a:rPr lang="en-US" sz="2300" b="1" dirty="0">
                <a:solidFill>
                  <a:srgbClr val="FFFF00"/>
                </a:solidFill>
                <a:latin typeface="Trebuchet MS" pitchFamily="34" charset="0"/>
              </a:rPr>
              <a:t>(--THIS SECTION DOES NOT PRINT--)</a:t>
            </a:r>
          </a:p>
          <a:p>
            <a:pPr algn="ctr"/>
            <a:endParaRPr lang="en-US" sz="1800" b="1" dirty="0">
              <a:latin typeface="Trebuchet MS" pitchFamily="34" charset="0"/>
            </a:endParaRPr>
          </a:p>
          <a:p>
            <a:pPr defTabSz="3765639"/>
            <a:r>
              <a:rPr lang="en-US" sz="1800" dirty="0">
                <a:latin typeface="Trebuchet MS" pitchFamily="34" charset="0"/>
              </a:rPr>
              <a:t>This PowerPoint</a:t>
            </a:r>
            <a:r>
              <a:rPr lang="en-US" sz="1800" baseline="0" dirty="0">
                <a:latin typeface="Trebuchet MS" pitchFamily="34" charset="0"/>
              </a:rPr>
              <a:t> </a:t>
            </a:r>
            <a:r>
              <a:rPr lang="en-US" sz="1800" dirty="0">
                <a:latin typeface="Trebuchet MS" pitchFamily="34" charset="0"/>
              </a:rPr>
              <a:t>2007 template produces</a:t>
            </a:r>
            <a:r>
              <a:rPr lang="en-US" sz="1800" baseline="0" dirty="0">
                <a:latin typeface="Trebuchet MS" pitchFamily="34" charset="0"/>
              </a:rPr>
              <a:t> </a:t>
            </a:r>
            <a:r>
              <a:rPr lang="en-US" sz="1800" dirty="0">
                <a:latin typeface="Trebuchet MS" pitchFamily="34" charset="0"/>
              </a:rPr>
              <a:t>a 36”x60” professional  poster</a:t>
            </a:r>
            <a:r>
              <a:rPr lang="en-US" sz="1800">
                <a:latin typeface="Trebuchet MS" pitchFamily="34" charset="0"/>
              </a:rPr>
              <a:t>. You</a:t>
            </a:r>
            <a:r>
              <a:rPr lang="en-US" sz="1800" baseline="0">
                <a:latin typeface="Trebuchet MS" pitchFamily="34" charset="0"/>
              </a:rPr>
              <a:t> can u</a:t>
            </a:r>
            <a:r>
              <a:rPr lang="en-US" sz="1800">
                <a:latin typeface="Trebuchet MS" pitchFamily="34" charset="0"/>
              </a:rPr>
              <a:t>se</a:t>
            </a:r>
            <a:r>
              <a:rPr lang="en-US" sz="1800" baseline="0">
                <a:latin typeface="Trebuchet MS" pitchFamily="34" charset="0"/>
              </a:rPr>
              <a:t> it to create your research poster and </a:t>
            </a:r>
            <a:r>
              <a:rPr lang="en-US" sz="1800">
                <a:latin typeface="Trebuchet MS" pitchFamily="34" charset="0"/>
              </a:rPr>
              <a:t>save valuable time placing titles, subtitles,</a:t>
            </a:r>
            <a:r>
              <a:rPr lang="en-US" sz="1800" baseline="0">
                <a:latin typeface="Trebuchet MS" pitchFamily="34" charset="0"/>
              </a:rPr>
              <a:t> text, and graphics</a:t>
            </a:r>
            <a:r>
              <a:rPr lang="en-US" sz="1800">
                <a:latin typeface="Trebuchet MS" pitchFamily="34" charset="0"/>
              </a:rPr>
              <a:t>. </a:t>
            </a:r>
            <a:endParaRPr lang="en-US" sz="1800" dirty="0">
              <a:latin typeface="Trebuchet MS" pitchFamily="34" charset="0"/>
            </a:endParaRPr>
          </a:p>
          <a:p>
            <a:pPr defTabSz="4389219"/>
            <a:endParaRPr lang="en-US" sz="1800" dirty="0">
              <a:latin typeface="Trebuchet MS" pitchFamily="34" charset="0"/>
            </a:endParaRPr>
          </a:p>
          <a:p>
            <a:pPr defTabSz="4389219"/>
            <a:r>
              <a:rPr lang="en-US" sz="1800" dirty="0">
                <a:latin typeface="Trebuchet MS" pitchFamily="34" charset="0"/>
              </a:rPr>
              <a:t>We provide a series of online tutorials that will guide you through the poster design process and answer your poster production questions. </a:t>
            </a:r>
          </a:p>
          <a:p>
            <a:pPr defTabSz="4389219"/>
            <a:endParaRPr lang="en-US" sz="1800" dirty="0">
              <a:latin typeface="Trebuchet MS" pitchFamily="34" charset="0"/>
            </a:endParaRPr>
          </a:p>
          <a:p>
            <a:pPr defTabSz="4389219"/>
            <a:r>
              <a:rPr lang="en-US" sz="1800" dirty="0">
                <a:latin typeface="Trebuchet MS" pitchFamily="34" charset="0"/>
              </a:rPr>
              <a:t>To view our template tutorials, go online to </a:t>
            </a:r>
            <a:r>
              <a:rPr lang="en-US" sz="1800" b="1" dirty="0">
                <a:solidFill>
                  <a:srgbClr val="FFFF00"/>
                </a:solidFill>
                <a:latin typeface="Trebuchet MS" pitchFamily="34" charset="0"/>
              </a:rPr>
              <a:t>PosterPresentations.com </a:t>
            </a:r>
            <a:r>
              <a:rPr lang="en-US" sz="1800" dirty="0">
                <a:latin typeface="Trebuchet MS" pitchFamily="34" charset="0"/>
              </a:rPr>
              <a:t>and click on </a:t>
            </a:r>
            <a:r>
              <a:rPr lang="en-US" sz="1800" dirty="0">
                <a:solidFill>
                  <a:srgbClr val="FFFF00"/>
                </a:solidFill>
                <a:latin typeface="Trebuchet MS" pitchFamily="34" charset="0"/>
              </a:rPr>
              <a:t>HELP DESK.</a:t>
            </a:r>
          </a:p>
          <a:p>
            <a:pPr defTabSz="4389219"/>
            <a:endParaRPr lang="en-US" sz="1800" dirty="0">
              <a:latin typeface="Trebuchet MS" pitchFamily="34" charset="0"/>
            </a:endParaRPr>
          </a:p>
          <a:p>
            <a:pPr defTabSz="4389219"/>
            <a:r>
              <a:rPr lang="en-US" sz="1800" dirty="0">
                <a:latin typeface="Trebuchet MS" pitchFamily="34" charset="0"/>
              </a:rPr>
              <a:t>When</a:t>
            </a:r>
            <a:r>
              <a:rPr lang="en-US" sz="1800" baseline="0" dirty="0">
                <a:latin typeface="Trebuchet MS" pitchFamily="34" charset="0"/>
              </a:rPr>
              <a:t> you are ready to</a:t>
            </a:r>
            <a:r>
              <a:rPr lang="en-US" sz="1800" dirty="0">
                <a:latin typeface="Trebuchet MS" pitchFamily="34" charset="0"/>
              </a:rPr>
              <a:t> </a:t>
            </a:r>
            <a:r>
              <a:rPr lang="en-US" sz="1800" baseline="0" dirty="0">
                <a:latin typeface="Trebuchet MS" pitchFamily="34" charset="0"/>
              </a:rPr>
              <a:t> print your poster</a:t>
            </a:r>
            <a:r>
              <a:rPr lang="en-US" sz="1800" dirty="0">
                <a:latin typeface="Trebuchet MS" pitchFamily="34" charset="0"/>
              </a:rPr>
              <a:t>,</a:t>
            </a:r>
            <a:r>
              <a:rPr lang="en-US" sz="1800" baseline="0" dirty="0">
                <a:latin typeface="Trebuchet MS" pitchFamily="34" charset="0"/>
              </a:rPr>
              <a:t> go online to</a:t>
            </a:r>
            <a:r>
              <a:rPr lang="en-US" sz="2000" baseline="0" dirty="0">
                <a:latin typeface="Trebuchet MS" pitchFamily="34" charset="0"/>
              </a:rPr>
              <a:t> </a:t>
            </a:r>
            <a:r>
              <a:rPr lang="en-US" sz="2400" b="1" dirty="0">
                <a:solidFill>
                  <a:srgbClr val="FFFF00"/>
                </a:solidFill>
                <a:latin typeface="Trebuchet MS" pitchFamily="34" charset="0"/>
              </a:rPr>
              <a:t>PosterPresentations.com</a:t>
            </a:r>
            <a:r>
              <a:rPr lang="en-US" sz="2400" b="1" dirty="0">
                <a:solidFill>
                  <a:schemeClr val="bg1"/>
                </a:solidFill>
                <a:latin typeface="Trebuchet MS" pitchFamily="34" charset="0"/>
              </a:rPr>
              <a:t>.</a:t>
            </a:r>
            <a:br>
              <a:rPr lang="en-US" sz="1800" dirty="0">
                <a:latin typeface="Trebuchet MS" pitchFamily="34" charset="0"/>
              </a:rPr>
            </a:br>
            <a:endParaRPr lang="en-US" sz="1800" dirty="0">
              <a:latin typeface="Trebuchet MS" pitchFamily="34" charset="0"/>
            </a:endParaRPr>
          </a:p>
          <a:p>
            <a:pPr algn="l" defTabSz="3765639"/>
            <a:r>
              <a:rPr lang="en-US" sz="1800" b="1" dirty="0">
                <a:solidFill>
                  <a:schemeClr val="bg1"/>
                </a:solidFill>
                <a:latin typeface="Trebuchet MS" pitchFamily="34" charset="0"/>
              </a:rPr>
              <a:t>Need</a:t>
            </a:r>
            <a:r>
              <a:rPr lang="en-US" sz="1800" b="1" baseline="0" dirty="0">
                <a:solidFill>
                  <a:schemeClr val="bg1"/>
                </a:solidFill>
                <a:latin typeface="Trebuchet MS" pitchFamily="34" charset="0"/>
              </a:rPr>
              <a:t> Assistance?  </a:t>
            </a:r>
            <a:r>
              <a:rPr lang="en-US" sz="2400" b="1" baseline="0" dirty="0">
                <a:solidFill>
                  <a:srgbClr val="FFFF00"/>
                </a:solidFill>
                <a:latin typeface="Trebuchet MS" pitchFamily="34" charset="0"/>
              </a:rPr>
              <a:t>Call  us at </a:t>
            </a:r>
            <a:r>
              <a:rPr lang="en-US" sz="2400" b="1" dirty="0">
                <a:solidFill>
                  <a:srgbClr val="FFFF00"/>
                </a:solidFill>
                <a:latin typeface="Trebuchet MS" pitchFamily="34" charset="0"/>
              </a:rPr>
              <a:t>1.866.649.3004</a:t>
            </a:r>
          </a:p>
          <a:p>
            <a:pPr defTabSz="2508125"/>
            <a:r>
              <a:rPr lang="en-US" sz="1800" dirty="0">
                <a:latin typeface="Trebuchet MS" pitchFamily="34" charset="0"/>
              </a:rPr>
              <a:t> </a:t>
            </a:r>
            <a:endParaRPr lang="en-US" sz="2300" b="1" dirty="0">
              <a:solidFill>
                <a:srgbClr val="FFFF00"/>
              </a:solidFill>
              <a:latin typeface="Trebuchet MS" pitchFamily="34" charset="0"/>
            </a:endParaRPr>
          </a:p>
          <a:p>
            <a:pPr algn="ctr"/>
            <a:r>
              <a:rPr lang="en-US" sz="2500" b="1" dirty="0">
                <a:solidFill>
                  <a:schemeClr val="bg1"/>
                </a:solidFill>
                <a:latin typeface="Trebuchet MS" pitchFamily="34" charset="0"/>
              </a:rPr>
              <a:t>Object Placeholders</a:t>
            </a:r>
          </a:p>
          <a:p>
            <a:pPr algn="ctr"/>
            <a:endParaRPr lang="en-US" sz="25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a:latin typeface="Trebuchet MS" pitchFamily="34" charset="0"/>
              </a:rPr>
              <a:t>To</a:t>
            </a:r>
            <a:r>
              <a:rPr lang="en-US" sz="1800" baseline="0" dirty="0">
                <a:latin typeface="Trebuchet MS" pitchFamily="34" charset="0"/>
              </a:rPr>
              <a:t> add text, c</a:t>
            </a:r>
            <a:r>
              <a:rPr lang="en-US" sz="1800" dirty="0">
                <a:latin typeface="Trebuchet MS" pitchFamily="34" charset="0"/>
              </a:rPr>
              <a:t>lick inside</a:t>
            </a:r>
            <a:r>
              <a:rPr lang="en-US" sz="1800" baseline="0" dirty="0">
                <a:latin typeface="Trebuchet MS" pitchFamily="34" charset="0"/>
              </a:rPr>
              <a:t> a placeholder on the poster and type or paste your text.  To move a placeholder, click it </a:t>
            </a:r>
            <a:r>
              <a:rPr lang="en-US" sz="1800" u="sng" baseline="0" dirty="0">
                <a:latin typeface="Trebuchet MS" pitchFamily="34" charset="0"/>
              </a:rPr>
              <a:t>once</a:t>
            </a:r>
            <a:r>
              <a:rPr lang="en-US" sz="1800" baseline="0" dirty="0">
                <a:latin typeface="Trebuchet MS" pitchFamily="34" charset="0"/>
              </a:rPr>
              <a:t> (to select it).  Place your cursor on its frame, and your cursor will change to this symbol       .  Click </a:t>
            </a:r>
            <a:r>
              <a:rPr lang="en-US" sz="1800" u="sng" baseline="0" dirty="0">
                <a:latin typeface="Trebuchet MS" pitchFamily="34" charset="0"/>
              </a:rPr>
              <a:t>once</a:t>
            </a:r>
            <a:r>
              <a:rPr lang="en-US" sz="1800" baseline="0" dirty="0">
                <a:latin typeface="Trebuchet MS" pitchFamily="34" charset="0"/>
              </a:rPr>
              <a:t> and drag it to a new location where you can resize it. </a:t>
            </a:r>
          </a:p>
          <a:p>
            <a:pPr defTabSz="3765639"/>
            <a:endParaRPr lang="en-US" sz="1800" dirty="0">
              <a:latin typeface="Trebuchet MS" pitchFamily="34" charset="0"/>
            </a:endParaRPr>
          </a:p>
          <a:p>
            <a:pPr defTabSz="3765639"/>
            <a:r>
              <a:rPr lang="en-US" sz="1800" b="1" dirty="0">
                <a:solidFill>
                  <a:srgbClr val="FFFF00"/>
                </a:solidFill>
                <a:latin typeface="Trebuchet MS" pitchFamily="34" charset="0"/>
              </a:rPr>
              <a:t>Section Header placeholder</a:t>
            </a:r>
          </a:p>
          <a:p>
            <a:pPr defTabSz="3765639"/>
            <a:r>
              <a:rPr lang="en-US" sz="1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a:latin typeface="Trebuchet MS" pitchFamily="34" charset="0"/>
            </a:endParaRPr>
          </a:p>
          <a:p>
            <a:pPr defTabSz="4389219"/>
            <a:endParaRPr lang="en-US" sz="1800" dirty="0">
              <a:latin typeface="Trebuchet MS" pitchFamily="34" charset="0"/>
            </a:endParaRPr>
          </a:p>
          <a:p>
            <a:pPr defTabSz="4389219"/>
            <a:endParaRPr lang="en-US" sz="1800" b="1" dirty="0">
              <a:solidFill>
                <a:srgbClr val="FFFF00"/>
              </a:solidFill>
              <a:latin typeface="Trebuchet MS" pitchFamily="34" charset="0"/>
            </a:endParaRPr>
          </a:p>
          <a:p>
            <a:pPr defTabSz="4389219"/>
            <a:r>
              <a:rPr lang="en-US" sz="1800" b="1" dirty="0">
                <a:solidFill>
                  <a:srgbClr val="FFFF00"/>
                </a:solidFill>
                <a:latin typeface="Trebuchet MS" pitchFamily="34" charset="0"/>
              </a:rPr>
              <a:t>Text placeholder</a:t>
            </a:r>
          </a:p>
          <a:p>
            <a:pPr defTabSz="4389219"/>
            <a:r>
              <a:rPr lang="en-US" sz="1800" baseline="0" dirty="0">
                <a:latin typeface="Trebuchet MS" pitchFamily="34" charset="0"/>
              </a:rPr>
              <a:t>Move this preformatted text placeholder to the poster to add a new body of text.</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defTabSz="4389219"/>
            <a:endParaRPr lang="en-US" sz="1800" b="1" baseline="0" dirty="0">
              <a:solidFill>
                <a:srgbClr val="FFFF00"/>
              </a:solidFill>
              <a:latin typeface="Trebuchet MS" pitchFamily="34" charset="0"/>
            </a:endParaRPr>
          </a:p>
          <a:p>
            <a:pPr defTabSz="4389219"/>
            <a:r>
              <a:rPr lang="en-US" sz="1800" b="1" baseline="0" dirty="0">
                <a:solidFill>
                  <a:srgbClr val="FFFF00"/>
                </a:solidFill>
                <a:latin typeface="Trebuchet MS" pitchFamily="34" charset="0"/>
              </a:rPr>
              <a:t>Picture placeholder</a:t>
            </a:r>
          </a:p>
          <a:p>
            <a:pPr defTabSz="4389219"/>
            <a:r>
              <a:rPr lang="en-US" sz="1800" baseline="0" dirty="0">
                <a:latin typeface="Trebuchet MS" pitchFamily="34" charset="0"/>
              </a:rPr>
              <a:t>Move this graphic placeholder onto your poster, size it first, and then click it to add a picture to the poster.</a:t>
            </a:r>
          </a:p>
          <a:p>
            <a:pPr defTabSz="4389219"/>
            <a:endParaRPr lang="en-US" sz="1800" baseline="0" dirty="0">
              <a:latin typeface="Trebuchet MS" pitchFamily="34" charset="0"/>
            </a:endParaRPr>
          </a:p>
          <a:p>
            <a:pPr defTabSz="4389219"/>
            <a:endParaRPr lang="en-US" sz="1800" baseline="0" dirty="0">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algn="ctr"/>
            <a:endParaRPr lang="en-US" sz="1800" b="1" dirty="0">
              <a:solidFill>
                <a:schemeClr val="bg1"/>
              </a:solidFill>
              <a:latin typeface="Trebuchet MS" pitchFamily="34" charset="0"/>
            </a:endParaRPr>
          </a:p>
          <a:p>
            <a:pPr defTabSz="2508125"/>
            <a:endParaRPr lang="en-US" sz="1800" dirty="0">
              <a:latin typeface="Trebuchet MS" pitchFamily="34" charset="0"/>
            </a:endParaRPr>
          </a:p>
          <a:p>
            <a:pPr algn="ctr"/>
            <a:endParaRPr lang="en-US" sz="1800" b="1" dirty="0">
              <a:solidFill>
                <a:schemeClr val="bg1"/>
              </a:solidFill>
              <a:latin typeface="Trebuchet MS" pitchFamily="34" charset="0"/>
            </a:endParaRPr>
          </a:p>
          <a:p>
            <a:pPr defTabSz="2508125"/>
            <a:endParaRPr lang="en-US" sz="1800" b="1" dirty="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userDrawn="1"/>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userDrawn="1"/>
        </p:nvPicPr>
        <p:blipFill>
          <a:blip r:embed="rId3"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userDrawn="1"/>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 </a:t>
              </a:r>
            </a:p>
            <a:p>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userDrawn="1"/>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userDrawn="1"/>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userDrawn="1"/>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a:solidFill>
                  <a:schemeClr val="bg1"/>
                </a:solidFill>
                <a:latin typeface="Trebuchet MS" pitchFamily="34" charset="0"/>
              </a:rPr>
              <a:t>QUICK</a:t>
            </a:r>
            <a:r>
              <a:rPr lang="en-US" sz="2400" b="1" baseline="0" dirty="0">
                <a:solidFill>
                  <a:schemeClr val="bg1"/>
                </a:solidFill>
                <a:latin typeface="Trebuchet MS" pitchFamily="34" charset="0"/>
              </a:rPr>
              <a:t> TIPS</a:t>
            </a:r>
            <a:endParaRPr lang="en-US" sz="2400" b="1" dirty="0">
              <a:solidFill>
                <a:schemeClr val="bg1"/>
              </a:solidFill>
              <a:latin typeface="Trebuchet MS" pitchFamily="34" charset="0"/>
            </a:endParaRPr>
          </a:p>
          <a:p>
            <a:pPr algn="ctr">
              <a:lnSpc>
                <a:spcPts val="2400"/>
              </a:lnSpc>
            </a:pPr>
            <a:r>
              <a:rPr lang="en-US" sz="2400" b="1" dirty="0">
                <a:solidFill>
                  <a:srgbClr val="FFFF00"/>
                </a:solidFill>
                <a:latin typeface="Trebuchet MS" pitchFamily="34" charset="0"/>
              </a:rPr>
              <a:t>(--THIS SECTION DOES NOT PRINT--)</a:t>
            </a:r>
          </a:p>
          <a:p>
            <a:pPr defTabSz="3134780">
              <a:lnSpc>
                <a:spcPts val="2100"/>
              </a:lnSpc>
            </a:pPr>
            <a:endParaRPr lang="en-US" sz="1800" dirty="0">
              <a:latin typeface="Trebuchet MS" pitchFamily="34" charset="0"/>
            </a:endParaRPr>
          </a:p>
          <a:p>
            <a:pPr defTabSz="3134780">
              <a:lnSpc>
                <a:spcPts val="2100"/>
              </a:lnSpc>
            </a:pPr>
            <a:r>
              <a:rPr lang="en-US" sz="1800" dirty="0">
                <a:latin typeface="Trebuchet MS" pitchFamily="34" charset="0"/>
              </a:rPr>
              <a:t>This PowerPoint</a:t>
            </a:r>
            <a:r>
              <a:rPr lang="en-US" sz="1800" baseline="0" dirty="0">
                <a:latin typeface="Trebuchet MS" pitchFamily="34" charset="0"/>
              </a:rPr>
              <a:t> template requires basic PowerPoint (version 2007 or newer) skills. Below is a list of commonly asked questions specific to this template. </a:t>
            </a:r>
            <a:br>
              <a:rPr lang="en-US" sz="1800" baseline="0" dirty="0">
                <a:latin typeface="Trebuchet MS" pitchFamily="34" charset="0"/>
              </a:rPr>
            </a:br>
            <a:r>
              <a:rPr lang="en-US" sz="1800" baseline="0" dirty="0">
                <a:latin typeface="Trebuchet MS" pitchFamily="34" charset="0"/>
              </a:rPr>
              <a:t>If you are using an older version of PowerPoint some template features may not work properly.</a:t>
            </a:r>
            <a:endParaRPr lang="en-US" sz="2400" b="1" dirty="0">
              <a:solidFill>
                <a:srgbClr val="FFFF00"/>
              </a:solidFill>
              <a:latin typeface="Trebuchet MS" pitchFamily="34" charset="0"/>
            </a:endParaRPr>
          </a:p>
          <a:p>
            <a:pPr defTabSz="3134780">
              <a:lnSpc>
                <a:spcPts val="2100"/>
              </a:lnSpc>
            </a:pPr>
            <a:endParaRPr lang="en-US" sz="2400" b="1" dirty="0">
              <a:solidFill>
                <a:srgbClr val="FFFF00"/>
              </a:solidFill>
              <a:latin typeface="Trebuchet MS" pitchFamily="34" charset="0"/>
            </a:endParaRPr>
          </a:p>
          <a:p>
            <a:pPr algn="ctr">
              <a:lnSpc>
                <a:spcPts val="2100"/>
              </a:lnSpc>
            </a:pPr>
            <a:r>
              <a:rPr lang="en-US" sz="2400" b="1" baseline="0">
                <a:solidFill>
                  <a:schemeClr val="bg1"/>
                </a:solidFill>
                <a:latin typeface="Trebuchet MS" pitchFamily="34" charset="0"/>
              </a:rPr>
              <a:t>Template </a:t>
            </a:r>
            <a:r>
              <a:rPr lang="en-US" sz="2400" b="1" baseline="0" dirty="0">
                <a:solidFill>
                  <a:schemeClr val="bg1"/>
                </a:solidFill>
                <a:latin typeface="Trebuchet MS" pitchFamily="34" charset="0"/>
              </a:rPr>
              <a:t>FAQs</a:t>
            </a:r>
            <a:endParaRPr lang="en-US" sz="1800" baseline="0" dirty="0">
              <a:latin typeface="Trebuchet MS" pitchFamily="34" charset="0"/>
            </a:endParaRPr>
          </a:p>
          <a:p>
            <a:pPr algn="ctr"/>
            <a:endParaRPr lang="en-US" sz="18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a:solidFill>
                  <a:srgbClr val="FFFF00"/>
                </a:solidFill>
                <a:latin typeface="Trebuchet MS" pitchFamily="34" charset="0"/>
              </a:rPr>
              <a:t>Verifying the quality of your graphics</a:t>
            </a:r>
          </a:p>
          <a:p>
            <a:pPr defTabSz="2689420"/>
            <a:r>
              <a:rPr lang="en-US" sz="1800" dirty="0">
                <a:latin typeface="Trebuchet MS" pitchFamily="34" charset="0"/>
              </a:rPr>
              <a:t>Go to the </a:t>
            </a:r>
            <a:r>
              <a:rPr lang="en-US" sz="18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a:latin typeface="Trebuchet MS" pitchFamily="34" charset="0"/>
              </a:rPr>
            </a:br>
            <a:endParaRPr lang="en-US" sz="1800" baseline="0" dirty="0">
              <a:latin typeface="Trebuchet MS" pitchFamily="34" charset="0"/>
            </a:endParaRPr>
          </a:p>
          <a:p>
            <a:pPr defTabSz="2689420"/>
            <a:endParaRPr lang="en-US" sz="1800" b="1" baseline="0" dirty="0">
              <a:solidFill>
                <a:srgbClr val="FFFF00"/>
              </a:solidFill>
              <a:latin typeface="Trebuchet MS" pitchFamily="34" charset="0"/>
            </a:endParaRPr>
          </a:p>
          <a:p>
            <a:pPr defTabSz="2689420"/>
            <a:r>
              <a:rPr lang="en-US" sz="1800" b="1" baseline="0" dirty="0">
                <a:solidFill>
                  <a:srgbClr val="FFFF00"/>
                </a:solidFill>
                <a:latin typeface="Trebuchet MS" pitchFamily="34" charset="0"/>
              </a:rPr>
              <a:t>Modifying the layout</a:t>
            </a:r>
          </a:p>
          <a:p>
            <a:pPr defTabSz="2689420"/>
            <a:r>
              <a:rPr lang="en-US" sz="1800" dirty="0">
                <a:latin typeface="Trebuchet MS" pitchFamily="34" charset="0"/>
              </a:rPr>
              <a:t>This template has four </a:t>
            </a:r>
            <a:r>
              <a:rPr lang="en-US" sz="1800" baseline="0" dirty="0">
                <a:latin typeface="Trebuchet MS" pitchFamily="34" charset="0"/>
              </a:rPr>
              <a:t>different </a:t>
            </a:r>
          </a:p>
          <a:p>
            <a:pPr defTabSz="2689420"/>
            <a:r>
              <a:rPr lang="en-US" sz="1800" baseline="0" dirty="0">
                <a:latin typeface="Trebuchet MS" pitchFamily="34" charset="0"/>
              </a:rPr>
              <a:t>column layouts.   </a:t>
            </a:r>
            <a:r>
              <a:rPr lang="en-US" sz="1800" u="sng" baseline="0" dirty="0">
                <a:latin typeface="Trebuchet MS" pitchFamily="34" charset="0"/>
              </a:rPr>
              <a:t>Right-click</a:t>
            </a:r>
            <a:r>
              <a:rPr lang="en-US" sz="1800" baseline="0" dirty="0">
                <a:latin typeface="Trebuchet MS" pitchFamily="34" charset="0"/>
              </a:rPr>
              <a:t> </a:t>
            </a:r>
          </a:p>
          <a:p>
            <a:pPr defTabSz="2689420"/>
            <a:r>
              <a:rPr lang="en-US" sz="1800" baseline="0" dirty="0">
                <a:latin typeface="Trebuchet MS" pitchFamily="34" charset="0"/>
              </a:rPr>
              <a:t>your mouse on the background </a:t>
            </a:r>
          </a:p>
          <a:p>
            <a:pPr defTabSz="2689420"/>
            <a:r>
              <a:rPr lang="en-US" sz="1800" baseline="0" dirty="0">
                <a:latin typeface="Trebuchet MS" pitchFamily="34" charset="0"/>
              </a:rPr>
              <a:t>and click on LAYOUT to see the</a:t>
            </a:r>
          </a:p>
          <a:p>
            <a:pPr defTabSz="2689420"/>
            <a:r>
              <a:rPr lang="en-US" sz="1800" baseline="0" dirty="0">
                <a:latin typeface="Trebuchet MS" pitchFamily="34" charset="0"/>
              </a:rPr>
              <a:t> layout options.  The columns in </a:t>
            </a:r>
          </a:p>
          <a:p>
            <a:pPr defTabSz="2689420"/>
            <a:r>
              <a:rPr lang="en-US" sz="1800" baseline="0" dirty="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a:latin typeface="Trebuchet MS" pitchFamily="34" charset="0"/>
            </a:endParaRPr>
          </a:p>
          <a:p>
            <a:pPr defTabSz="2689420"/>
            <a:r>
              <a:rPr lang="en-US" sz="1800" b="1" baseline="0" dirty="0">
                <a:solidFill>
                  <a:srgbClr val="FFFF00"/>
                </a:solidFill>
                <a:latin typeface="Trebuchet MS" pitchFamily="34" charset="0"/>
              </a:rPr>
              <a:t>Importing text and graphics from external sources</a:t>
            </a:r>
          </a:p>
          <a:p>
            <a:pPr defTabSz="2689420"/>
            <a:r>
              <a:rPr lang="en-US" sz="1800" b="1" u="sng" baseline="0" dirty="0">
                <a:latin typeface="Trebuchet MS" pitchFamily="34" charset="0"/>
              </a:rPr>
              <a:t>TEXT: </a:t>
            </a:r>
            <a:r>
              <a:rPr lang="en-US" sz="1800" baseline="0" dirty="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a:latin typeface="Trebuchet MS" pitchFamily="34" charset="0"/>
            </a:endParaRPr>
          </a:p>
          <a:p>
            <a:pPr defTabSz="2689420"/>
            <a:r>
              <a:rPr lang="en-US" sz="1800" b="1" u="sng" baseline="0" dirty="0">
                <a:latin typeface="Trebuchet MS" pitchFamily="34" charset="0"/>
              </a:rPr>
              <a:t>PHOTOS: </a:t>
            </a:r>
            <a:r>
              <a:rPr lang="en-US" sz="1800" baseline="0" dirty="0">
                <a:latin typeface="Trebuchet MS" pitchFamily="34" charset="0"/>
              </a:rPr>
              <a:t>Drag in a picture placeholder, size it </a:t>
            </a:r>
            <a:r>
              <a:rPr lang="en-US" sz="1800" u="sng" baseline="0" dirty="0">
                <a:latin typeface="Trebuchet MS" pitchFamily="34" charset="0"/>
              </a:rPr>
              <a:t>first</a:t>
            </a:r>
            <a:r>
              <a:rPr lang="en-US" sz="1800" baseline="0" dirty="0">
                <a:latin typeface="Trebuchet MS" pitchFamily="34" charset="0"/>
              </a:rPr>
              <a:t>, click in it and insert a photo from the menu.</a:t>
            </a:r>
          </a:p>
          <a:p>
            <a:pPr defTabSz="2689420"/>
            <a:endParaRPr lang="en-US" sz="1800" baseline="0" dirty="0">
              <a:latin typeface="Trebuchet MS" pitchFamily="34" charset="0"/>
            </a:endParaRPr>
          </a:p>
          <a:p>
            <a:pPr defTabSz="2689420"/>
            <a:r>
              <a:rPr lang="en-US" sz="1800" b="1" u="sng" baseline="0" dirty="0">
                <a:latin typeface="Trebuchet MS" pitchFamily="34" charset="0"/>
              </a:rPr>
              <a:t>TABLES: </a:t>
            </a:r>
            <a:r>
              <a:rPr lang="en-US" sz="1800" baseline="0" dirty="0">
                <a:latin typeface="Trebuchet MS" pitchFamily="34" charset="0"/>
              </a:rPr>
              <a:t>You can copy and paste a table from an external document onto this poster template. To adjust the way the text fits within the cells of a table that has been pasted, </a:t>
            </a:r>
            <a:r>
              <a:rPr lang="en-US" sz="1800" u="sng" baseline="0" dirty="0">
                <a:latin typeface="Trebuchet MS" pitchFamily="34" charset="0"/>
              </a:rPr>
              <a:t>right-click</a:t>
            </a:r>
            <a:r>
              <a:rPr lang="en-US" sz="1800" baseline="0" dirty="0">
                <a:latin typeface="Trebuchet MS" pitchFamily="34" charset="0"/>
              </a:rPr>
              <a:t> on the table, click FORMAT SHAPE  then click on TEXT BOX and change the INTERNAL MARGIN values to 0.25.</a:t>
            </a:r>
          </a:p>
          <a:p>
            <a:pPr defTabSz="2689420"/>
            <a:endParaRPr lang="en-US" sz="1800" baseline="0" dirty="0">
              <a:latin typeface="Trebuchet MS" pitchFamily="34" charset="0"/>
            </a:endParaRPr>
          </a:p>
          <a:p>
            <a:pPr defTabSz="2689420"/>
            <a:endParaRPr lang="en-US" sz="1800" baseline="0" dirty="0">
              <a:latin typeface="Trebuchet MS" pitchFamily="34" charset="0"/>
            </a:endParaRPr>
          </a:p>
          <a:p>
            <a:pPr defTabSz="2689420"/>
            <a:r>
              <a:rPr lang="en-US" sz="1800" b="1" baseline="0" dirty="0">
                <a:solidFill>
                  <a:srgbClr val="FFFF00"/>
                </a:solidFill>
                <a:latin typeface="Trebuchet MS" pitchFamily="34" charset="0"/>
              </a:rPr>
              <a:t>Modifying the color scheme</a:t>
            </a:r>
          </a:p>
          <a:p>
            <a:pPr defTabSz="2689420"/>
            <a:r>
              <a:rPr lang="en-US" sz="1800" baseline="0" dirty="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3134780">
              <a:lnSpc>
                <a:spcPts val="2100"/>
              </a:lnSpc>
            </a:pPr>
            <a:endParaRPr lang="en-US" sz="1800" baseline="0" dirty="0">
              <a:latin typeface="Trebuchet MS" pitchFamily="34" charset="0"/>
            </a:endParaRPr>
          </a:p>
          <a:p>
            <a:pPr defTabSz="2508125">
              <a:lnSpc>
                <a:spcPts val="2100"/>
              </a:lnSpc>
            </a:pPr>
            <a:endParaRPr lang="en-US" sz="1200" baseline="0" dirty="0">
              <a:latin typeface="Trebuchet MS" pitchFamily="34" charset="0"/>
            </a:endParaRPr>
          </a:p>
          <a:p>
            <a:pPr defTabSz="2508125">
              <a:lnSpc>
                <a:spcPts val="2100"/>
              </a:lnSpc>
            </a:pPr>
            <a:endParaRPr lang="en-US" sz="1200" dirty="0">
              <a:latin typeface="Trebuchet MS" pitchFamily="34" charset="0"/>
            </a:endParaRPr>
          </a:p>
          <a:p>
            <a:pPr algn="ctr">
              <a:lnSpc>
                <a:spcPts val="2100"/>
              </a:lnSpc>
            </a:pPr>
            <a:endParaRPr lang="en-US" sz="1200" b="1" dirty="0">
              <a:solidFill>
                <a:schemeClr val="bg1"/>
              </a:solidFill>
              <a:latin typeface="Trebuchet MS" pitchFamily="34" charset="0"/>
            </a:endParaRPr>
          </a:p>
          <a:p>
            <a:pPr defTabSz="2508125">
              <a:lnSpc>
                <a:spcPts val="2100"/>
              </a:lnSpc>
            </a:pPr>
            <a:endParaRPr lang="en-US" sz="1200" b="1" dirty="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userDrawn="1"/>
        </p:nvPicPr>
        <p:blipFill>
          <a:blip r:embed="rId6"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userDrawn="1"/>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a:solidFill>
                  <a:schemeClr val="bg1"/>
                </a:solidFill>
              </a:rPr>
              <a:t>© 2013 PosterPresentations.com</a:t>
            </a:r>
            <a:br>
              <a:rPr lang="en-US" sz="2000" dirty="0">
                <a:solidFill>
                  <a:schemeClr val="bg1"/>
                </a:solidFill>
              </a:rPr>
            </a:br>
            <a:r>
              <a:rPr lang="en-US" sz="2000" dirty="0">
                <a:solidFill>
                  <a:schemeClr val="bg1"/>
                </a:solidFill>
              </a:rPr>
              <a:t>    </a:t>
            </a:r>
            <a:r>
              <a:rPr lang="en-US" sz="1800" dirty="0">
                <a:solidFill>
                  <a:schemeClr val="bg1"/>
                </a:solidFill>
              </a:rPr>
              <a:t>2117 Fourth Street ,</a:t>
            </a:r>
            <a:r>
              <a:rPr lang="en-US" sz="1800" baseline="0" dirty="0">
                <a:solidFill>
                  <a:schemeClr val="bg1"/>
                </a:solidFill>
              </a:rPr>
              <a:t> Unit C</a:t>
            </a:r>
            <a:br>
              <a:rPr lang="en-US" sz="1800" baseline="0" dirty="0">
                <a:solidFill>
                  <a:schemeClr val="bg1"/>
                </a:solidFill>
              </a:rPr>
            </a:br>
            <a:r>
              <a:rPr lang="en-US" sz="1800" baseline="0" dirty="0">
                <a:solidFill>
                  <a:schemeClr val="bg1"/>
                </a:solidFill>
              </a:rPr>
              <a:t>    Berkeley  CA  94710</a:t>
            </a:r>
            <a:br>
              <a:rPr lang="en-US" sz="1800" baseline="0" dirty="0">
                <a:solidFill>
                  <a:schemeClr val="bg1"/>
                </a:solidFill>
              </a:rPr>
            </a:br>
            <a:r>
              <a:rPr lang="en-US" sz="1800" baseline="0" dirty="0">
                <a:solidFill>
                  <a:schemeClr val="bg1"/>
                </a:solidFill>
              </a:rPr>
              <a:t>    </a:t>
            </a:r>
            <a:r>
              <a:rPr lang="en-US" sz="1800" b="1" baseline="0" dirty="0">
                <a:solidFill>
                  <a:srgbClr val="FFFF00"/>
                </a:solidFill>
              </a:rPr>
              <a:t>posterpresenter@gmail.com</a:t>
            </a:r>
            <a:endParaRPr lang="en-US" sz="2000" b="1" dirty="0">
              <a:solidFill>
                <a:srgbClr val="FFFF00"/>
              </a:solidFill>
            </a:endParaRPr>
          </a:p>
        </p:txBody>
      </p:sp>
      <p:cxnSp>
        <p:nvCxnSpPr>
          <p:cNvPr id="49" name="Straight Connector 48"/>
          <p:cNvCxnSpPr/>
          <p:nvPr userDrawn="1"/>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 Placeholder 169"/>
          <p:cNvSpPr>
            <a:spLocks noGrp="1"/>
          </p:cNvSpPr>
          <p:nvPr>
            <p:ph type="body" sz="quarter" idx="10"/>
          </p:nvPr>
        </p:nvSpPr>
        <p:spPr>
          <a:xfrm>
            <a:off x="692116" y="3240961"/>
            <a:ext cx="6394484" cy="1427191"/>
          </a:xfrm>
        </p:spPr>
        <p:txBody>
          <a:bodyPr/>
          <a:lstStyle/>
          <a:p>
            <a:r>
              <a:rPr lang="en-US" sz="1800" dirty="0">
                <a:latin typeface="+mn-lt"/>
              </a:rPr>
              <a:t>To determine the incidence of hip dislocation and other complications following THA for patients in whom acetabular anteversion exceeds 25 degrees. </a:t>
            </a:r>
          </a:p>
          <a:p>
            <a:endParaRPr lang="en-US" sz="1800" dirty="0"/>
          </a:p>
        </p:txBody>
      </p:sp>
      <p:sp>
        <p:nvSpPr>
          <p:cNvPr id="171" name="Text Placeholder 170"/>
          <p:cNvSpPr>
            <a:spLocks noGrp="1"/>
          </p:cNvSpPr>
          <p:nvPr>
            <p:ph type="body" sz="quarter" idx="11"/>
          </p:nvPr>
        </p:nvSpPr>
        <p:spPr>
          <a:xfrm>
            <a:off x="627261" y="2776220"/>
            <a:ext cx="6280547" cy="428684"/>
          </a:xfrm>
        </p:spPr>
        <p:txBody>
          <a:bodyPr/>
          <a:lstStyle/>
          <a:p>
            <a:r>
              <a:rPr lang="en-US" dirty="0"/>
              <a:t>Purpose</a:t>
            </a:r>
          </a:p>
        </p:txBody>
      </p:sp>
      <p:pic>
        <p:nvPicPr>
          <p:cNvPr id="5" name="Picture Placeholder 4" descr="A picture containing drawing&#10;&#10;Description automatically generated">
            <a:extLst>
              <a:ext uri="{FF2B5EF4-FFF2-40B4-BE49-F238E27FC236}">
                <a16:creationId xmlns:a16="http://schemas.microsoft.com/office/drawing/2014/main" id="{A60C17CC-0DD9-5C46-8257-13921CA15F4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84" b="784"/>
          <a:stretch>
            <a:fillRect/>
          </a:stretch>
        </p:blipFill>
        <p:spPr/>
      </p:pic>
      <p:sp>
        <p:nvSpPr>
          <p:cNvPr id="174" name="Text Placeholder 173"/>
          <p:cNvSpPr>
            <a:spLocks noGrp="1"/>
          </p:cNvSpPr>
          <p:nvPr>
            <p:ph type="body" sz="quarter" idx="20"/>
          </p:nvPr>
        </p:nvSpPr>
        <p:spPr>
          <a:xfrm>
            <a:off x="678061" y="9707216"/>
            <a:ext cx="6281539" cy="428684"/>
          </a:xfrm>
        </p:spPr>
        <p:txBody>
          <a:bodyPr/>
          <a:lstStyle/>
          <a:p>
            <a:r>
              <a:rPr lang="en-US" dirty="0"/>
              <a:t>Objectives</a:t>
            </a:r>
          </a:p>
        </p:txBody>
      </p:sp>
      <p:sp>
        <p:nvSpPr>
          <p:cNvPr id="175" name="Text Placeholder 174"/>
          <p:cNvSpPr>
            <a:spLocks noGrp="1"/>
          </p:cNvSpPr>
          <p:nvPr>
            <p:ph type="body" sz="quarter" idx="21"/>
          </p:nvPr>
        </p:nvSpPr>
        <p:spPr>
          <a:xfrm>
            <a:off x="7241978" y="3063161"/>
            <a:ext cx="6280546" cy="16852952"/>
          </a:xfrm>
        </p:spPr>
        <p:txBody>
          <a:bodyPr/>
          <a:lstStyle/>
          <a:p>
            <a:pPr marL="285750" indent="-285750">
              <a:buFont typeface="Arial" panose="020B0604020202020204" pitchFamily="34" charset="0"/>
              <a:buChar char="•"/>
            </a:pPr>
            <a:r>
              <a:rPr lang="en-US" dirty="0"/>
              <a:t>IRB approved surgical databased of THA patients identified by CPT 27130 between January 2011 and December 2017</a:t>
            </a:r>
          </a:p>
          <a:p>
            <a:pPr marL="285750" indent="-285750">
              <a:buFont typeface="Arial" panose="020B0604020202020204" pitchFamily="34" charset="0"/>
              <a:buChar char="•"/>
            </a:pPr>
            <a:r>
              <a:rPr lang="en-US" dirty="0"/>
              <a:t>Retrospective Case Series – Level IV evidence</a:t>
            </a:r>
          </a:p>
          <a:p>
            <a:pPr marL="285750" indent="-285750">
              <a:buFont typeface="Arial" panose="020B0604020202020204" pitchFamily="34" charset="0"/>
              <a:buChar char="•"/>
            </a:pPr>
            <a:endParaRPr lang="en-US" dirty="0"/>
          </a:p>
          <a:p>
            <a:r>
              <a:rPr lang="en-US" dirty="0"/>
              <a:t>Inclusion Criteria </a:t>
            </a:r>
          </a:p>
          <a:p>
            <a:pPr marL="285750" indent="-285750">
              <a:buFont typeface="Arial" panose="020B0604020202020204" pitchFamily="34" charset="0"/>
              <a:buChar char="•"/>
            </a:pPr>
            <a:r>
              <a:rPr lang="en-US" dirty="0"/>
              <a:t>Primary THA between 2011 – 2017</a:t>
            </a:r>
          </a:p>
          <a:p>
            <a:pPr marL="285750" indent="-285750">
              <a:buFont typeface="Arial" panose="020B0604020202020204" pitchFamily="34" charset="0"/>
              <a:buChar char="•"/>
            </a:pPr>
            <a:r>
              <a:rPr lang="en-US" dirty="0"/>
              <a:t>Acceptable AP Radiograph as described in </a:t>
            </a:r>
            <a:r>
              <a:rPr lang="en-US" dirty="0" err="1"/>
              <a:t>Clohisy</a:t>
            </a:r>
            <a:r>
              <a:rPr lang="en-US" dirty="0"/>
              <a:t> et. al (see Figure 1)</a:t>
            </a:r>
          </a:p>
          <a:p>
            <a:pPr marL="1134793" lvl="1" indent="-285750">
              <a:buFont typeface="Arial" panose="020B0604020202020204" pitchFamily="34" charset="0"/>
              <a:buChar char="•"/>
            </a:pPr>
            <a:r>
              <a:rPr lang="en-US" dirty="0"/>
              <a:t>Symmetrical obturator foramina, 1-3cm from pubic symphysis to tip of coccyx</a:t>
            </a:r>
          </a:p>
          <a:p>
            <a:pPr marL="285750" indent="-285750">
              <a:buFont typeface="Arial" panose="020B0604020202020204" pitchFamily="34" charset="0"/>
              <a:buChar char="•"/>
            </a:pPr>
            <a:endParaRPr lang="en-US" dirty="0"/>
          </a:p>
          <a:p>
            <a:r>
              <a:rPr lang="en-US" dirty="0"/>
              <a:t>Patient Demographics and Complications</a:t>
            </a:r>
          </a:p>
          <a:p>
            <a:pPr marL="285750" indent="-285750">
              <a:buFont typeface="Arial" panose="020B0604020202020204" pitchFamily="34" charset="0"/>
              <a:buChar char="•"/>
            </a:pPr>
            <a:r>
              <a:rPr lang="en-US" dirty="0"/>
              <a:t>Demographics, complications, and risk factors for dislocation reviewed by chart review (sex, prior surgery, surgical approach, neuromuscular disease, etc.)</a:t>
            </a:r>
          </a:p>
          <a:p>
            <a:pPr marL="285750" indent="-285750">
              <a:buFont typeface="Arial" panose="020B0604020202020204" pitchFamily="34" charset="0"/>
              <a:buChar char="•"/>
            </a:pPr>
            <a:r>
              <a:rPr lang="en-US" dirty="0"/>
              <a:t>Patients followed for 1-year minimum</a:t>
            </a:r>
          </a:p>
          <a:p>
            <a:pPr marL="285750" indent="-285750">
              <a:buFont typeface="Arial" panose="020B0604020202020204" pitchFamily="34" charset="0"/>
              <a:buChar char="•"/>
            </a:pPr>
            <a:endParaRPr lang="en-US" dirty="0"/>
          </a:p>
          <a:p>
            <a:r>
              <a:rPr lang="en-US" dirty="0"/>
              <a:t>Calculation of Anteversion</a:t>
            </a:r>
          </a:p>
          <a:p>
            <a:pPr marL="285750" indent="-285750">
              <a:buFont typeface="Arial" panose="020B0604020202020204" pitchFamily="34" charset="0"/>
              <a:buChar char="•"/>
            </a:pPr>
            <a:r>
              <a:rPr lang="en-US" dirty="0"/>
              <a:t>Acetabular anteversion calculated from AP radiograph using two distinct methods</a:t>
            </a:r>
          </a:p>
          <a:p>
            <a:pPr marL="1134793" lvl="1" indent="-285750">
              <a:buFont typeface="Arial" panose="020B0604020202020204" pitchFamily="34" charset="0"/>
              <a:buChar char="•"/>
            </a:pPr>
            <a:r>
              <a:rPr lang="en-US" dirty="0"/>
              <a:t>Method 1: </a:t>
            </a:r>
            <a:r>
              <a:rPr lang="en-US" dirty="0" err="1"/>
              <a:t>Liaw</a:t>
            </a:r>
            <a:r>
              <a:rPr lang="en-US" dirty="0"/>
              <a:t> – Version = sin</a:t>
            </a:r>
            <a:r>
              <a:rPr lang="en-US" baseline="30000" dirty="0"/>
              <a:t>-1</a:t>
            </a:r>
            <a:r>
              <a:rPr lang="en-US" dirty="0"/>
              <a:t>(tan</a:t>
            </a:r>
            <a:r>
              <a:rPr lang="el-GR" b="1" dirty="0"/>
              <a:t>β</a:t>
            </a:r>
            <a:r>
              <a:rPr lang="en-US" dirty="0"/>
              <a:t>)</a:t>
            </a:r>
          </a:p>
          <a:p>
            <a:pPr marL="1461348" lvl="2" indent="-285750"/>
            <a:r>
              <a:rPr lang="el-GR" dirty="0"/>
              <a:t>β</a:t>
            </a:r>
            <a:r>
              <a:rPr lang="en-US" dirty="0"/>
              <a:t> is the angle between the long axis of the component (AB in Fig 2a) and the line connecting the end of AB with the end point of the ellipse</a:t>
            </a:r>
          </a:p>
          <a:p>
            <a:pPr marL="1134793" lvl="1" indent="-285750">
              <a:buFont typeface="Arial" panose="020B0604020202020204" pitchFamily="34" charset="0"/>
              <a:buChar char="•"/>
            </a:pPr>
            <a:r>
              <a:rPr lang="en-US" dirty="0"/>
              <a:t>Method 2: </a:t>
            </a:r>
            <a:r>
              <a:rPr lang="en-US" dirty="0" err="1"/>
              <a:t>Lewinnek</a:t>
            </a:r>
            <a:r>
              <a:rPr lang="en-US" dirty="0"/>
              <a:t> – Version = </a:t>
            </a:r>
            <a:r>
              <a:rPr lang="en-US" dirty="0" err="1"/>
              <a:t>arcsin</a:t>
            </a:r>
            <a:r>
              <a:rPr lang="en-US" dirty="0"/>
              <a:t> (D1/D2)</a:t>
            </a:r>
          </a:p>
          <a:p>
            <a:pPr marL="1461348" lvl="2" indent="-285750"/>
            <a:r>
              <a:rPr lang="en-US" dirty="0"/>
              <a:t>D1 is the distance of the short axis of the ellipse and D2 is the long axis of the acetabular component, reflecting the maximum diameter of the implant</a:t>
            </a:r>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r>
              <a:rPr lang="en-US" dirty="0"/>
              <a:t>Other Collected Parameters</a:t>
            </a:r>
          </a:p>
          <a:p>
            <a:pPr marL="285750" indent="-285750">
              <a:buFont typeface="Arial" panose="020B0604020202020204" pitchFamily="34" charset="0"/>
              <a:buChar char="•"/>
            </a:pPr>
            <a:r>
              <a:rPr lang="en-US" dirty="0"/>
              <a:t>Pelvic Tilt – Ragsdale Method (Figure 3)</a:t>
            </a:r>
          </a:p>
          <a:p>
            <a:pPr marL="1134793" lvl="1" indent="-285750">
              <a:buFont typeface="Arial" panose="020B0604020202020204" pitchFamily="34" charset="0"/>
              <a:buChar char="•"/>
            </a:pPr>
            <a:r>
              <a:rPr lang="en-US" dirty="0"/>
              <a:t>Pelvic Tilt = 75 degrees – </a:t>
            </a:r>
            <a:r>
              <a:rPr lang="en-US" dirty="0" err="1"/>
              <a:t>sacro</a:t>
            </a:r>
            <a:r>
              <a:rPr lang="en-US" dirty="0"/>
              <a:t>-femoral-pubic angle</a:t>
            </a:r>
          </a:p>
          <a:p>
            <a:pPr marL="285750" indent="-285750">
              <a:buFont typeface="Arial" panose="020B0604020202020204" pitchFamily="34" charset="0"/>
              <a:buChar char="•"/>
            </a:pPr>
            <a:r>
              <a:rPr lang="en-US" dirty="0"/>
              <a:t>Limb Length Discrepancy (Figure 4, measurement 4)</a:t>
            </a:r>
          </a:p>
          <a:p>
            <a:pPr marL="1134793" lvl="1" indent="-285750">
              <a:buFont typeface="Arial" panose="020B0604020202020204" pitchFamily="34" charset="0"/>
              <a:buChar char="•"/>
            </a:pPr>
            <a:r>
              <a:rPr lang="en-US" dirty="0"/>
              <a:t>Distance from </a:t>
            </a:r>
            <a:r>
              <a:rPr lang="en-US" dirty="0" err="1"/>
              <a:t>interteardrop</a:t>
            </a:r>
            <a:r>
              <a:rPr lang="en-US" dirty="0"/>
              <a:t> line to center of femoral head</a:t>
            </a:r>
          </a:p>
          <a:p>
            <a:pPr marL="285750" indent="-285750">
              <a:buFont typeface="Arial" panose="020B0604020202020204" pitchFamily="34" charset="0"/>
              <a:buChar char="•"/>
            </a:pPr>
            <a:r>
              <a:rPr lang="en-US" dirty="0"/>
              <a:t>Femoral Offset (Figure 5)</a:t>
            </a:r>
          </a:p>
          <a:p>
            <a:pPr marL="1134793" lvl="1" indent="-285750">
              <a:buFont typeface="Arial" panose="020B0604020202020204" pitchFamily="34" charset="0"/>
              <a:buChar char="•"/>
            </a:pPr>
            <a:r>
              <a:rPr lang="en-US" dirty="0"/>
              <a:t>Distance from center of femoral head to center of rotation of intramedullary canal</a:t>
            </a:r>
          </a:p>
          <a:p>
            <a:pPr marL="285750" indent="-285750">
              <a:buFont typeface="Arial" panose="020B0604020202020204" pitchFamily="34" charset="0"/>
              <a:buChar char="•"/>
            </a:pPr>
            <a:endParaRPr lang="en-US" dirty="0"/>
          </a:p>
          <a:p>
            <a:pPr marL="285750"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marL="1461348" lvl="2" indent="-285750"/>
            <a:endParaRPr lang="en-US" dirty="0"/>
          </a:p>
          <a:p>
            <a:pPr lvl="2" indent="0">
              <a:buNone/>
            </a:pPr>
            <a:endParaRPr lang="en-US" dirty="0"/>
          </a:p>
          <a:p>
            <a:pPr marL="1461348" lvl="2" indent="-285750"/>
            <a:endParaRPr lang="en-US" dirty="0"/>
          </a:p>
          <a:p>
            <a:pPr marL="1461348" lvl="2" indent="-285750"/>
            <a:endParaRPr lang="en-US" dirty="0"/>
          </a:p>
          <a:p>
            <a:pPr marL="1461348" lvl="2" indent="-285750"/>
            <a:endParaRPr lang="en-US" dirty="0"/>
          </a:p>
          <a:p>
            <a:pPr marL="1134793" lvl="1" indent="-285750">
              <a:buFont typeface="Arial" panose="020B0604020202020204" pitchFamily="34" charset="0"/>
              <a:buChar char="•"/>
            </a:pPr>
            <a:endParaRPr lang="en-US" dirty="0"/>
          </a:p>
          <a:p>
            <a:pPr marL="1134793" lvl="1" indent="-285750">
              <a:buFont typeface="Arial" panose="020B0604020202020204" pitchFamily="34" charset="0"/>
              <a:buChar char="•"/>
            </a:pPr>
            <a:endParaRPr lang="en-US" dirty="0"/>
          </a:p>
          <a:p>
            <a:pPr marL="1134793" lvl="1" indent="-285750">
              <a:buFont typeface="Arial" panose="020B0604020202020204" pitchFamily="34" charset="0"/>
              <a:buChar char="•"/>
            </a:pPr>
            <a:endParaRPr lang="en-US" dirty="0"/>
          </a:p>
          <a:p>
            <a:pPr marL="1134793" lvl="1" indent="-285750">
              <a:buFont typeface="Arial" panose="020B0604020202020204" pitchFamily="34" charset="0"/>
              <a:buChar char="•"/>
            </a:pPr>
            <a:endParaRPr lang="en-US" dirty="0"/>
          </a:p>
          <a:p>
            <a:pPr marL="1134793" lvl="1" indent="-285750">
              <a:buFont typeface="Arial" panose="020B0604020202020204" pitchFamily="34" charset="0"/>
              <a:buChar char="•"/>
            </a:pPr>
            <a:endParaRPr lang="en-US" dirty="0"/>
          </a:p>
          <a:p>
            <a:pPr marL="1134793"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76" name="Text Placeholder 175"/>
          <p:cNvSpPr>
            <a:spLocks noGrp="1"/>
          </p:cNvSpPr>
          <p:nvPr>
            <p:ph type="body" sz="quarter" idx="22"/>
          </p:nvPr>
        </p:nvSpPr>
        <p:spPr/>
        <p:txBody>
          <a:bodyPr/>
          <a:lstStyle/>
          <a:p>
            <a:r>
              <a:rPr lang="en-US" dirty="0"/>
              <a:t>Methods</a:t>
            </a:r>
          </a:p>
        </p:txBody>
      </p:sp>
      <p:sp>
        <p:nvSpPr>
          <p:cNvPr id="177" name="Text Placeholder 176"/>
          <p:cNvSpPr>
            <a:spLocks noGrp="1"/>
          </p:cNvSpPr>
          <p:nvPr>
            <p:ph type="body" sz="quarter" idx="23"/>
          </p:nvPr>
        </p:nvSpPr>
        <p:spPr>
          <a:xfrm>
            <a:off x="13911462" y="3063161"/>
            <a:ext cx="6280546" cy="9786402"/>
          </a:xfrm>
        </p:spPr>
        <p:txBody>
          <a:bodyPr/>
          <a:lstStyle/>
          <a:p>
            <a:pPr marL="285750" indent="-285750">
              <a:buFont typeface="Arial" panose="020B0604020202020204" pitchFamily="34" charset="0"/>
              <a:buChar char="•"/>
            </a:pPr>
            <a:r>
              <a:rPr lang="en-US" dirty="0"/>
              <a:t>395 consecutive patients underwent primary THA with average follow up 19 months</a:t>
            </a:r>
          </a:p>
          <a:p>
            <a:pPr marL="285750" indent="-285750">
              <a:buFont typeface="Arial" panose="020B0604020202020204" pitchFamily="34" charset="0"/>
              <a:buChar char="•"/>
            </a:pPr>
            <a:r>
              <a:rPr lang="en-US" dirty="0"/>
              <a:t>Approach of the surgeries was 90.1% posterior, 6.8% anterior, 3.1% other</a:t>
            </a:r>
          </a:p>
          <a:p>
            <a:pPr marL="285750" indent="-285750">
              <a:buFont typeface="Arial" panose="020B0604020202020204" pitchFamily="34" charset="0"/>
              <a:buChar char="•"/>
            </a:pPr>
            <a:r>
              <a:rPr lang="en-US" dirty="0"/>
              <a:t>Comparing posterior and anterior approaches, anterior had 3.9 degrees more anteversion (p=0.017) and 2.3mm longer leg length than posterior (p=0.04)</a:t>
            </a:r>
          </a:p>
          <a:p>
            <a:pPr marL="285750" indent="-285750">
              <a:buFont typeface="Arial" panose="020B0604020202020204" pitchFamily="34" charset="0"/>
              <a:buChar char="•"/>
            </a:pPr>
            <a:r>
              <a:rPr lang="en-US" dirty="0"/>
              <a:t>5 dislocations in the posterior group, none in the anterior group (0.74)</a:t>
            </a:r>
          </a:p>
          <a:p>
            <a:pPr marL="285750" indent="-285750">
              <a:buFont typeface="Arial" panose="020B0604020202020204" pitchFamily="34" charset="0"/>
              <a:buChar char="•"/>
            </a:pPr>
            <a:r>
              <a:rPr lang="en-US" dirty="0"/>
              <a:t>3 revisions in the posterior group, 1 in the anterior group (p=0.15)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r>
              <a:rPr lang="en-US" dirty="0"/>
              <a:t>60 (15%) of cups with &gt; 25 degrees anteversion were identified. No difference in dislocation nor revision rates were seen (p=0.6, p=0,6 respectively)</a:t>
            </a:r>
          </a:p>
          <a:p>
            <a:endParaRPr lang="en-US" dirty="0"/>
          </a:p>
        </p:txBody>
      </p:sp>
      <p:sp>
        <p:nvSpPr>
          <p:cNvPr id="178" name="Text Placeholder 177"/>
          <p:cNvSpPr>
            <a:spLocks noGrp="1"/>
          </p:cNvSpPr>
          <p:nvPr>
            <p:ph type="body" sz="quarter" idx="24"/>
          </p:nvPr>
        </p:nvSpPr>
        <p:spPr/>
        <p:txBody>
          <a:bodyPr/>
          <a:lstStyle/>
          <a:p>
            <a:r>
              <a:rPr lang="en-US" dirty="0"/>
              <a:t>Results</a:t>
            </a:r>
          </a:p>
        </p:txBody>
      </p:sp>
      <p:sp>
        <p:nvSpPr>
          <p:cNvPr id="179" name="Text Placeholder 178"/>
          <p:cNvSpPr>
            <a:spLocks noGrp="1"/>
          </p:cNvSpPr>
          <p:nvPr>
            <p:ph type="body" sz="quarter" idx="25"/>
          </p:nvPr>
        </p:nvSpPr>
        <p:spPr/>
        <p:txBody>
          <a:bodyPr/>
          <a:lstStyle/>
          <a:p>
            <a:r>
              <a:rPr lang="en-US" dirty="0"/>
              <a:t>Conclusions</a:t>
            </a:r>
          </a:p>
        </p:txBody>
      </p:sp>
      <p:sp>
        <p:nvSpPr>
          <p:cNvPr id="180" name="Text Placeholder 179"/>
          <p:cNvSpPr>
            <a:spLocks noGrp="1"/>
          </p:cNvSpPr>
          <p:nvPr>
            <p:ph type="body" sz="quarter" idx="26"/>
          </p:nvPr>
        </p:nvSpPr>
        <p:spPr>
          <a:xfrm>
            <a:off x="20575984" y="3063161"/>
            <a:ext cx="6279386" cy="2332054"/>
          </a:xfrm>
        </p:spPr>
        <p:txBody>
          <a:bodyPr/>
          <a:lstStyle/>
          <a:p>
            <a:pPr marL="285750" indent="-285750">
              <a:buFont typeface="Arial" panose="020B0604020202020204" pitchFamily="34" charset="0"/>
              <a:buChar char="•"/>
            </a:pPr>
            <a:r>
              <a:rPr lang="en-US" dirty="0"/>
              <a:t>1.3% of patients sustained a dislocation with average anteversion 16 degrees </a:t>
            </a:r>
            <a:r>
              <a:rPr lang="en-US" dirty="0" err="1"/>
              <a:t>Liaw</a:t>
            </a:r>
            <a:r>
              <a:rPr lang="en-US" dirty="0"/>
              <a:t>, 16.6 </a:t>
            </a:r>
            <a:r>
              <a:rPr lang="en-US" dirty="0" err="1"/>
              <a:t>Lewinneck</a:t>
            </a:r>
            <a:endParaRPr lang="en-US" dirty="0"/>
          </a:p>
          <a:p>
            <a:pPr marL="285750" indent="-285750">
              <a:buFont typeface="Arial" panose="020B0604020202020204" pitchFamily="34" charset="0"/>
              <a:buChar char="•"/>
            </a:pPr>
            <a:r>
              <a:rPr lang="en-US" dirty="0"/>
              <a:t>Low dislocation rate may have been a product of the strict selection criteria of AP radiographs set forth in </a:t>
            </a:r>
            <a:r>
              <a:rPr lang="en-US" dirty="0" err="1"/>
              <a:t>Clohisy</a:t>
            </a:r>
            <a:r>
              <a:rPr lang="en-US" dirty="0"/>
              <a:t> et al. </a:t>
            </a:r>
          </a:p>
          <a:p>
            <a:pPr marL="285750" indent="-285750">
              <a:buFont typeface="Arial" panose="020B0604020202020204" pitchFamily="34" charset="0"/>
              <a:buChar char="•"/>
            </a:pPr>
            <a:r>
              <a:rPr lang="en-US" dirty="0"/>
              <a:t>Anteversion with an anterior approach was not less than the posterior approach</a:t>
            </a:r>
          </a:p>
          <a:p>
            <a:pPr marL="285750" indent="-285750">
              <a:buFont typeface="Arial" panose="020B0604020202020204" pitchFamily="34" charset="0"/>
              <a:buChar char="•"/>
            </a:pPr>
            <a:r>
              <a:rPr lang="en-US" dirty="0"/>
              <a:t>Even with increased anteversion outside of the </a:t>
            </a:r>
            <a:r>
              <a:rPr lang="en-US" dirty="0" err="1"/>
              <a:t>Lewinneck</a:t>
            </a:r>
            <a:r>
              <a:rPr lang="en-US" dirty="0"/>
              <a:t> safe zone, few dislocations and revisions occurred. For reasons such as spinopelvic disease, increased anteversion in total hip arthroplasty may be safe. </a:t>
            </a:r>
          </a:p>
        </p:txBody>
      </p:sp>
      <p:sp>
        <p:nvSpPr>
          <p:cNvPr id="181" name="Text Placeholder 180"/>
          <p:cNvSpPr>
            <a:spLocks noGrp="1"/>
          </p:cNvSpPr>
          <p:nvPr>
            <p:ph type="body" sz="quarter" idx="27"/>
          </p:nvPr>
        </p:nvSpPr>
        <p:spPr>
          <a:xfrm>
            <a:off x="20588684" y="6003528"/>
            <a:ext cx="6279386" cy="428684"/>
          </a:xfrm>
        </p:spPr>
        <p:txBody>
          <a:bodyPr/>
          <a:lstStyle/>
          <a:p>
            <a:r>
              <a:rPr lang="en-US" dirty="0"/>
              <a:t>References</a:t>
            </a:r>
          </a:p>
        </p:txBody>
      </p:sp>
      <p:sp>
        <p:nvSpPr>
          <p:cNvPr id="182" name="Text Placeholder 181"/>
          <p:cNvSpPr>
            <a:spLocks noGrp="1"/>
          </p:cNvSpPr>
          <p:nvPr>
            <p:ph type="body" sz="quarter" idx="28"/>
          </p:nvPr>
        </p:nvSpPr>
        <p:spPr>
          <a:xfrm>
            <a:off x="20637912" y="6555740"/>
            <a:ext cx="6282531" cy="3994047"/>
          </a:xfrm>
        </p:spPr>
        <p:txBody>
          <a:bodyPr/>
          <a:lstStyle/>
          <a:p>
            <a:r>
              <a:rPr lang="en-US" sz="1200" dirty="0"/>
              <a:t>1. </a:t>
            </a:r>
            <a:r>
              <a:rPr lang="en-US" sz="1200" dirty="0" err="1"/>
              <a:t>Clohisy</a:t>
            </a:r>
            <a:r>
              <a:rPr lang="en-US" sz="1200" dirty="0"/>
              <a:t> JC, Carlisle JC, </a:t>
            </a:r>
            <a:r>
              <a:rPr lang="en-US" sz="1200" dirty="0" err="1"/>
              <a:t>Beaule</a:t>
            </a:r>
            <a:r>
              <a:rPr lang="en-US" sz="1200" dirty="0"/>
              <a:t>́ PE, et al. A systematic approach to the plain radiographic evaluation of the young adult hip. J Bone Joint Surg Am. 2008;90 Suppl 4(Suppl 4):47–66. </a:t>
            </a:r>
          </a:p>
          <a:p>
            <a:r>
              <a:rPr lang="en-US" sz="1200" dirty="0"/>
              <a:t>2. Park YS, Shin WC, Lee SM, Kwak SH, Bae JY, Suh KT. The best method for evaluating anteversion of the acetabular component after total hip arthroplasty on plain radiographs. J </a:t>
            </a:r>
            <a:r>
              <a:rPr lang="en-US" sz="1200" dirty="0" err="1"/>
              <a:t>Orthop</a:t>
            </a:r>
            <a:r>
              <a:rPr lang="en-US" sz="1200" dirty="0"/>
              <a:t> Surg Res. 2018;13(1):66. </a:t>
            </a:r>
          </a:p>
          <a:p>
            <a:r>
              <a:rPr lang="en-US" sz="1200" dirty="0"/>
              <a:t>3. </a:t>
            </a:r>
            <a:r>
              <a:rPr lang="en-US" sz="1200" dirty="0" err="1"/>
              <a:t>Lecerf</a:t>
            </a:r>
            <a:r>
              <a:rPr lang="en-US" sz="1200" dirty="0"/>
              <a:t> G, </a:t>
            </a:r>
            <a:r>
              <a:rPr lang="en-US" sz="1200" dirty="0" err="1"/>
              <a:t>Fessy</a:t>
            </a:r>
            <a:r>
              <a:rPr lang="en-US" sz="1200" dirty="0"/>
              <a:t> MH, </a:t>
            </a:r>
            <a:r>
              <a:rPr lang="en-US" sz="1200" dirty="0" err="1"/>
              <a:t>Philippot</a:t>
            </a:r>
            <a:r>
              <a:rPr lang="en-US" sz="1200" dirty="0"/>
              <a:t> R, </a:t>
            </a:r>
            <a:r>
              <a:rPr lang="en-US" sz="1200" dirty="0" err="1"/>
              <a:t>Massin</a:t>
            </a:r>
            <a:r>
              <a:rPr lang="en-US" sz="1200" dirty="0"/>
              <a:t> P, Giraud F, </a:t>
            </a:r>
            <a:r>
              <a:rPr lang="en-US" sz="1200" dirty="0" err="1"/>
              <a:t>Flecher</a:t>
            </a:r>
            <a:r>
              <a:rPr lang="en-US" sz="1200" dirty="0"/>
              <a:t> X, Girard J, </a:t>
            </a:r>
            <a:r>
              <a:rPr lang="en-US" sz="1200" dirty="0" err="1"/>
              <a:t>Mertl</a:t>
            </a:r>
            <a:r>
              <a:rPr lang="en-US" sz="1200" dirty="0"/>
              <a:t> P, Marchetti E, </a:t>
            </a:r>
            <a:r>
              <a:rPr lang="en-US" sz="1200" dirty="0" err="1"/>
              <a:t>Stindel</a:t>
            </a:r>
            <a:r>
              <a:rPr lang="en-US" sz="1200" dirty="0"/>
              <a:t> E. Femoral offset: anatomical concept, definition, assessment, implications for preoperative templating and hip arthroplasty. </a:t>
            </a:r>
            <a:r>
              <a:rPr lang="en-US" sz="1200" dirty="0" err="1"/>
              <a:t>Orthop</a:t>
            </a:r>
            <a:r>
              <a:rPr lang="en-US" sz="1200" dirty="0"/>
              <a:t> </a:t>
            </a:r>
            <a:r>
              <a:rPr lang="en-US" sz="1200" dirty="0" err="1"/>
              <a:t>Traumatol</a:t>
            </a:r>
            <a:r>
              <a:rPr lang="en-US" sz="1200" dirty="0"/>
              <a:t> Surg Res. 2009 May;95(3):210-9. </a:t>
            </a:r>
          </a:p>
          <a:p>
            <a:r>
              <a:rPr lang="en-US" sz="1200" dirty="0"/>
              <a:t>4. </a:t>
            </a:r>
            <a:r>
              <a:rPr lang="en-US" sz="1200" dirty="0" err="1"/>
              <a:t>Meermans</a:t>
            </a:r>
            <a:r>
              <a:rPr lang="en-US" sz="1200" dirty="0"/>
              <a:t> G, Malik A, Witt J, Haddad F. Preoperative radiographic assessment of limb-length discrepancy in total hip arthroplasty. Clin </a:t>
            </a:r>
            <a:r>
              <a:rPr lang="en-US" sz="1200" dirty="0" err="1"/>
              <a:t>Orthop</a:t>
            </a:r>
            <a:r>
              <a:rPr lang="en-US" sz="1200" dirty="0"/>
              <a:t> </a:t>
            </a:r>
            <a:r>
              <a:rPr lang="en-US" sz="1200" dirty="0" err="1"/>
              <a:t>Relat</a:t>
            </a:r>
            <a:r>
              <a:rPr lang="en-US" sz="1200" dirty="0"/>
              <a:t> Res. 2011;469(6):1677–1682. </a:t>
            </a:r>
          </a:p>
          <a:p>
            <a:r>
              <a:rPr lang="en-US" sz="1200" dirty="0"/>
              <a:t>5. Ragsdale MI, Wong FS, Boutin RD, Meehan JP. Pelvic Tilt Evaluation From Frontal Radiographs: The Validity, Interobserver Reliability and </a:t>
            </a:r>
            <a:r>
              <a:rPr lang="en-US" sz="1200" dirty="0" err="1"/>
              <a:t>Intraobserver</a:t>
            </a:r>
            <a:r>
              <a:rPr lang="en-US" sz="1200" dirty="0"/>
              <a:t> Reproducibility of the Sacro-Femoral-Pubic Parameter. J Arthroplasty. 2017 May;32(5):1665-1669. </a:t>
            </a:r>
          </a:p>
          <a:p>
            <a:r>
              <a:rPr lang="en-US" sz="1200" dirty="0"/>
              <a:t>6. </a:t>
            </a:r>
            <a:r>
              <a:rPr lang="en-US" sz="1200" dirty="0" err="1"/>
              <a:t>Lewinnek</a:t>
            </a:r>
            <a:r>
              <a:rPr lang="en-US" sz="1200" dirty="0"/>
              <a:t> GE, Lewis JL, </a:t>
            </a:r>
            <a:r>
              <a:rPr lang="en-US" sz="1200" dirty="0" err="1"/>
              <a:t>Tarr</a:t>
            </a:r>
            <a:r>
              <a:rPr lang="en-US" sz="1200" dirty="0"/>
              <a:t> R, Compere CL, Zimmerman JR. Dislocations after total hip-replacement arthroplasties. J Bone Joint Surg Am. 1978 Mar;60(2):217-20. </a:t>
            </a:r>
          </a:p>
          <a:p>
            <a:endParaRPr lang="en-US" sz="1200" dirty="0"/>
          </a:p>
        </p:txBody>
      </p:sp>
      <p:sp>
        <p:nvSpPr>
          <p:cNvPr id="183" name="Text Placeholder 182"/>
          <p:cNvSpPr>
            <a:spLocks noGrp="1"/>
          </p:cNvSpPr>
          <p:nvPr>
            <p:ph type="body" sz="quarter" idx="29"/>
          </p:nvPr>
        </p:nvSpPr>
        <p:spPr>
          <a:xfrm>
            <a:off x="20563284" y="10474960"/>
            <a:ext cx="6279386" cy="428684"/>
          </a:xfrm>
        </p:spPr>
        <p:txBody>
          <a:bodyPr/>
          <a:lstStyle/>
          <a:p>
            <a:r>
              <a:rPr lang="en-US" dirty="0" err="1"/>
              <a:t>Awknowledgements</a:t>
            </a:r>
            <a:endParaRPr lang="en-US" dirty="0"/>
          </a:p>
        </p:txBody>
      </p:sp>
      <p:sp>
        <p:nvSpPr>
          <p:cNvPr id="184" name="Text Placeholder 183"/>
          <p:cNvSpPr>
            <a:spLocks noGrp="1"/>
          </p:cNvSpPr>
          <p:nvPr>
            <p:ph type="body" sz="quarter" idx="30"/>
          </p:nvPr>
        </p:nvSpPr>
        <p:spPr>
          <a:xfrm>
            <a:off x="20587112" y="10968752"/>
            <a:ext cx="6282531" cy="1944255"/>
          </a:xfrm>
        </p:spPr>
        <p:txBody>
          <a:bodyPr/>
          <a:lstStyle/>
          <a:p>
            <a:r>
              <a:rPr lang="en-US" dirty="0"/>
              <a:t>Thank you to Dr. Zachary Lum, Dr. John Meehan, Dr. Robert Boutin for their guidance and mentorship</a:t>
            </a:r>
          </a:p>
          <a:p>
            <a:endParaRPr lang="en-US" dirty="0"/>
          </a:p>
          <a:p>
            <a:r>
              <a:rPr lang="en-US" dirty="0"/>
              <a:t>Thank you to Keegan Bowers and </a:t>
            </a:r>
            <a:r>
              <a:rPr lang="en-US" dirty="0" err="1"/>
              <a:t>Satninderdeep</a:t>
            </a:r>
            <a:r>
              <a:rPr lang="en-US" dirty="0"/>
              <a:t> Bhatti for their assistance with data collection</a:t>
            </a:r>
          </a:p>
          <a:p>
            <a:endParaRPr lang="en-US" dirty="0"/>
          </a:p>
          <a:p>
            <a:r>
              <a:rPr lang="en-US" dirty="0"/>
              <a:t>Thank you to the Department of Orthopedic Surgery at UC Davis</a:t>
            </a:r>
          </a:p>
        </p:txBody>
      </p:sp>
      <p:sp>
        <p:nvSpPr>
          <p:cNvPr id="185" name="Text Placeholder 184"/>
          <p:cNvSpPr>
            <a:spLocks noGrp="1"/>
          </p:cNvSpPr>
          <p:nvPr>
            <p:ph type="body" sz="quarter" idx="95"/>
          </p:nvPr>
        </p:nvSpPr>
        <p:spPr/>
        <p:txBody>
          <a:bodyPr/>
          <a:lstStyle/>
          <a:p>
            <a:endParaRPr lang="en-US"/>
          </a:p>
        </p:txBody>
      </p:sp>
      <p:sp>
        <p:nvSpPr>
          <p:cNvPr id="187" name="Text Placeholder 186"/>
          <p:cNvSpPr>
            <a:spLocks noGrp="1"/>
          </p:cNvSpPr>
          <p:nvPr>
            <p:ph type="body" sz="quarter" idx="107"/>
          </p:nvPr>
        </p:nvSpPr>
        <p:spPr/>
        <p:txBody>
          <a:bodyPr/>
          <a:lstStyle/>
          <a:p>
            <a:endParaRPr lang="en-US"/>
          </a:p>
        </p:txBody>
      </p:sp>
      <p:sp>
        <p:nvSpPr>
          <p:cNvPr id="189" name="Text Placeholder 188"/>
          <p:cNvSpPr>
            <a:spLocks noGrp="1"/>
          </p:cNvSpPr>
          <p:nvPr>
            <p:ph type="body" sz="quarter" idx="116"/>
          </p:nvPr>
        </p:nvSpPr>
        <p:spPr/>
        <p:txBody>
          <a:bodyPr/>
          <a:lstStyle/>
          <a:p>
            <a:endParaRPr lang="en-US"/>
          </a:p>
        </p:txBody>
      </p:sp>
      <p:sp>
        <p:nvSpPr>
          <p:cNvPr id="190" name="Text Placeholder 189"/>
          <p:cNvSpPr>
            <a:spLocks noGrp="1"/>
          </p:cNvSpPr>
          <p:nvPr>
            <p:ph type="body" sz="quarter" idx="117"/>
          </p:nvPr>
        </p:nvSpPr>
        <p:spPr/>
        <p:txBody>
          <a:bodyPr/>
          <a:lstStyle/>
          <a:p>
            <a:endParaRPr lang="en-US"/>
          </a:p>
        </p:txBody>
      </p:sp>
      <p:sp>
        <p:nvSpPr>
          <p:cNvPr id="191" name="Text Placeholder 190"/>
          <p:cNvSpPr>
            <a:spLocks noGrp="1"/>
          </p:cNvSpPr>
          <p:nvPr>
            <p:ph type="body" sz="quarter" idx="118"/>
          </p:nvPr>
        </p:nvSpPr>
        <p:spPr/>
        <p:txBody>
          <a:bodyPr/>
          <a:lstStyle/>
          <a:p>
            <a:endParaRPr lang="en-US"/>
          </a:p>
        </p:txBody>
      </p:sp>
      <p:sp>
        <p:nvSpPr>
          <p:cNvPr id="192" name="Text Placeholder 191"/>
          <p:cNvSpPr>
            <a:spLocks noGrp="1"/>
          </p:cNvSpPr>
          <p:nvPr>
            <p:ph type="body" sz="quarter" idx="119"/>
          </p:nvPr>
        </p:nvSpPr>
        <p:spPr/>
        <p:txBody>
          <a:bodyPr/>
          <a:lstStyle/>
          <a:p>
            <a:endParaRPr lang="en-US"/>
          </a:p>
        </p:txBody>
      </p:sp>
      <p:sp>
        <p:nvSpPr>
          <p:cNvPr id="193" name="Text Placeholder 192"/>
          <p:cNvSpPr>
            <a:spLocks noGrp="1"/>
          </p:cNvSpPr>
          <p:nvPr>
            <p:ph type="body" sz="quarter" idx="120"/>
          </p:nvPr>
        </p:nvSpPr>
        <p:spPr/>
        <p:txBody>
          <a:bodyPr/>
          <a:lstStyle/>
          <a:p>
            <a:endParaRPr lang="en-US"/>
          </a:p>
        </p:txBody>
      </p:sp>
      <p:sp>
        <p:nvSpPr>
          <p:cNvPr id="194" name="Text Placeholder 193"/>
          <p:cNvSpPr>
            <a:spLocks noGrp="1"/>
          </p:cNvSpPr>
          <p:nvPr>
            <p:ph type="body" sz="quarter" idx="121"/>
          </p:nvPr>
        </p:nvSpPr>
        <p:spPr/>
        <p:txBody>
          <a:bodyPr/>
          <a:lstStyle/>
          <a:p>
            <a:endParaRPr lang="en-US"/>
          </a:p>
        </p:txBody>
      </p:sp>
      <p:sp>
        <p:nvSpPr>
          <p:cNvPr id="195" name="Text Placeholder 194"/>
          <p:cNvSpPr>
            <a:spLocks noGrp="1"/>
          </p:cNvSpPr>
          <p:nvPr>
            <p:ph type="body" sz="quarter" idx="122"/>
          </p:nvPr>
        </p:nvSpPr>
        <p:spPr/>
        <p:txBody>
          <a:bodyPr/>
          <a:lstStyle/>
          <a:p>
            <a:endParaRPr lang="en-US"/>
          </a:p>
        </p:txBody>
      </p:sp>
      <p:sp>
        <p:nvSpPr>
          <p:cNvPr id="196" name="Text Placeholder 195"/>
          <p:cNvSpPr>
            <a:spLocks noGrp="1"/>
          </p:cNvSpPr>
          <p:nvPr>
            <p:ph type="body" sz="quarter" idx="123"/>
          </p:nvPr>
        </p:nvSpPr>
        <p:spPr/>
        <p:txBody>
          <a:bodyPr/>
          <a:lstStyle/>
          <a:p>
            <a:endParaRPr lang="en-US"/>
          </a:p>
        </p:txBody>
      </p:sp>
      <p:sp>
        <p:nvSpPr>
          <p:cNvPr id="197" name="Text Placeholder 196"/>
          <p:cNvSpPr>
            <a:spLocks noGrp="1"/>
          </p:cNvSpPr>
          <p:nvPr>
            <p:ph type="body" sz="quarter" idx="124"/>
          </p:nvPr>
        </p:nvSpPr>
        <p:spPr/>
        <p:txBody>
          <a:bodyPr/>
          <a:lstStyle/>
          <a:p>
            <a:endParaRPr lang="en-US"/>
          </a:p>
        </p:txBody>
      </p:sp>
      <p:sp>
        <p:nvSpPr>
          <p:cNvPr id="198" name="Text Placeholder 197"/>
          <p:cNvSpPr>
            <a:spLocks noGrp="1"/>
          </p:cNvSpPr>
          <p:nvPr>
            <p:ph type="body" sz="quarter" idx="125"/>
          </p:nvPr>
        </p:nvSpPr>
        <p:spPr>
          <a:xfrm>
            <a:off x="7421043" y="11613452"/>
            <a:ext cx="6285508" cy="448461"/>
          </a:xfrm>
        </p:spPr>
        <p:txBody>
          <a:bodyPr/>
          <a:lstStyle/>
          <a:p>
            <a:r>
              <a:rPr lang="en-US" sz="1200" dirty="0"/>
              <a:t>Figure 1                                  Figure 2a                          Figure 2b</a:t>
            </a:r>
          </a:p>
        </p:txBody>
      </p:sp>
      <p:pic>
        <p:nvPicPr>
          <p:cNvPr id="13" name="Picture Placeholder 12" descr="A close up of a logo&#10;&#10;Description automatically generated">
            <a:extLst>
              <a:ext uri="{FF2B5EF4-FFF2-40B4-BE49-F238E27FC236}">
                <a16:creationId xmlns:a16="http://schemas.microsoft.com/office/drawing/2014/main" id="{34D6F3C2-9744-C34E-84DA-1ED620ED9B9B}"/>
              </a:ext>
            </a:extLst>
          </p:cNvPr>
          <p:cNvPicPr>
            <a:picLocks noGrp="1" noChangeAspect="1"/>
          </p:cNvPicPr>
          <p:nvPr>
            <p:ph type="pic" sz="quarter" idx="115"/>
          </p:nvPr>
        </p:nvPicPr>
        <p:blipFill>
          <a:blip r:embed="rId4">
            <a:extLst>
              <a:ext uri="{28A0092B-C50C-407E-A947-70E740481C1C}">
                <a14:useLocalDpi xmlns:a14="http://schemas.microsoft.com/office/drawing/2010/main" val="0"/>
              </a:ext>
            </a:extLst>
          </a:blip>
          <a:srcRect t="17947" b="17947"/>
          <a:stretch>
            <a:fillRect/>
          </a:stretch>
        </p:blipFill>
        <p:spPr/>
      </p:pic>
      <p:pic>
        <p:nvPicPr>
          <p:cNvPr id="20" name="Picture Placeholder 19" descr="A close up of a logo&#10;&#10;Description automatically generated">
            <a:extLst>
              <a:ext uri="{FF2B5EF4-FFF2-40B4-BE49-F238E27FC236}">
                <a16:creationId xmlns:a16="http://schemas.microsoft.com/office/drawing/2014/main" id="{DCFD3F06-16A7-4745-83A6-FF73C2336829}"/>
              </a:ext>
            </a:extLst>
          </p:cNvPr>
          <p:cNvPicPr>
            <a:picLocks noGrp="1" noChangeAspect="1"/>
          </p:cNvPicPr>
          <p:nvPr>
            <p:ph type="pic" sz="quarter" idx="126"/>
          </p:nvPr>
        </p:nvPicPr>
        <p:blipFill>
          <a:blip r:embed="rId4">
            <a:extLst>
              <a:ext uri="{28A0092B-C50C-407E-A947-70E740481C1C}">
                <a14:useLocalDpi xmlns:a14="http://schemas.microsoft.com/office/drawing/2010/main" val="0"/>
              </a:ext>
            </a:extLst>
          </a:blip>
          <a:srcRect t="17947" b="17947"/>
          <a:stretch>
            <a:fillRect/>
          </a:stretch>
        </p:blipFill>
        <p:spPr/>
      </p:pic>
      <p:sp>
        <p:nvSpPr>
          <p:cNvPr id="200" name="Picture Placeholder 199"/>
          <p:cNvSpPr>
            <a:spLocks noGrp="1"/>
          </p:cNvSpPr>
          <p:nvPr>
            <p:ph type="pic" sz="quarter" idx="127"/>
          </p:nvPr>
        </p:nvSpPr>
        <p:spPr/>
      </p:sp>
      <p:sp>
        <p:nvSpPr>
          <p:cNvPr id="201" name="Picture Placeholder 200"/>
          <p:cNvSpPr>
            <a:spLocks noGrp="1"/>
          </p:cNvSpPr>
          <p:nvPr>
            <p:ph type="pic" sz="quarter" idx="128"/>
          </p:nvPr>
        </p:nvSpPr>
        <p:spPr/>
      </p:sp>
      <p:sp>
        <p:nvSpPr>
          <p:cNvPr id="202" name="Picture Placeholder 201"/>
          <p:cNvSpPr>
            <a:spLocks noGrp="1"/>
          </p:cNvSpPr>
          <p:nvPr>
            <p:ph type="pic" sz="quarter" idx="129"/>
          </p:nvPr>
        </p:nvSpPr>
        <p:spPr/>
      </p:sp>
      <p:sp>
        <p:nvSpPr>
          <p:cNvPr id="203" name="Picture Placeholder 202"/>
          <p:cNvSpPr>
            <a:spLocks noGrp="1"/>
          </p:cNvSpPr>
          <p:nvPr>
            <p:ph type="pic" sz="quarter" idx="130"/>
          </p:nvPr>
        </p:nvSpPr>
        <p:spPr/>
      </p:sp>
      <p:pic>
        <p:nvPicPr>
          <p:cNvPr id="22" name="Picture Placeholder 21" descr="A close up of a logo&#10;&#10;Description automatically generated">
            <a:extLst>
              <a:ext uri="{FF2B5EF4-FFF2-40B4-BE49-F238E27FC236}">
                <a16:creationId xmlns:a16="http://schemas.microsoft.com/office/drawing/2014/main" id="{49AB8136-8CB9-B34A-9303-B7F4CA7DC828}"/>
              </a:ext>
            </a:extLst>
          </p:cNvPr>
          <p:cNvPicPr>
            <a:picLocks noGrp="1" noChangeAspect="1"/>
          </p:cNvPicPr>
          <p:nvPr>
            <p:ph type="pic" sz="quarter" idx="131"/>
          </p:nvPr>
        </p:nvPicPr>
        <p:blipFill>
          <a:blip r:embed="rId4">
            <a:extLst>
              <a:ext uri="{28A0092B-C50C-407E-A947-70E740481C1C}">
                <a14:useLocalDpi xmlns:a14="http://schemas.microsoft.com/office/drawing/2010/main" val="0"/>
              </a:ext>
            </a:extLst>
          </a:blip>
          <a:srcRect t="653" b="653"/>
          <a:stretch>
            <a:fillRect/>
          </a:stretch>
        </p:blipFill>
        <p:spPr>
          <a:xfrm>
            <a:off x="24723725" y="238125"/>
            <a:ext cx="1946275" cy="1920875"/>
          </a:xfrm>
          <a:noFill/>
          <a:ln>
            <a:noFill/>
          </a:ln>
        </p:spPr>
      </p:pic>
      <p:sp>
        <p:nvSpPr>
          <p:cNvPr id="209" name="Text Placeholder 208"/>
          <p:cNvSpPr>
            <a:spLocks noGrp="1"/>
          </p:cNvSpPr>
          <p:nvPr>
            <p:ph type="body" sz="quarter" idx="136"/>
          </p:nvPr>
        </p:nvSpPr>
        <p:spPr/>
        <p:txBody>
          <a:bodyPr/>
          <a:lstStyle/>
          <a:p>
            <a:endParaRPr lang="en-US"/>
          </a:p>
        </p:txBody>
      </p:sp>
      <p:sp>
        <p:nvSpPr>
          <p:cNvPr id="210" name="Text Placeholder 209"/>
          <p:cNvSpPr>
            <a:spLocks noGrp="1"/>
          </p:cNvSpPr>
          <p:nvPr>
            <p:ph type="body" sz="quarter" idx="137"/>
          </p:nvPr>
        </p:nvSpPr>
        <p:spPr/>
        <p:txBody>
          <a:bodyPr/>
          <a:lstStyle/>
          <a:p>
            <a:endParaRPr lang="en-US"/>
          </a:p>
        </p:txBody>
      </p:sp>
      <p:sp>
        <p:nvSpPr>
          <p:cNvPr id="211" name="Text Placeholder 210"/>
          <p:cNvSpPr>
            <a:spLocks noGrp="1"/>
          </p:cNvSpPr>
          <p:nvPr>
            <p:ph type="body" sz="quarter" idx="138"/>
          </p:nvPr>
        </p:nvSpPr>
        <p:spPr/>
        <p:txBody>
          <a:bodyPr/>
          <a:lstStyle/>
          <a:p>
            <a:endParaRPr lang="en-US"/>
          </a:p>
        </p:txBody>
      </p:sp>
      <p:sp>
        <p:nvSpPr>
          <p:cNvPr id="212" name="Text Placeholder 211"/>
          <p:cNvSpPr>
            <a:spLocks noGrp="1"/>
          </p:cNvSpPr>
          <p:nvPr>
            <p:ph type="body" sz="quarter" idx="139"/>
          </p:nvPr>
        </p:nvSpPr>
        <p:spPr/>
        <p:txBody>
          <a:bodyPr/>
          <a:lstStyle/>
          <a:p>
            <a:endParaRPr lang="en-US"/>
          </a:p>
        </p:txBody>
      </p:sp>
      <p:sp>
        <p:nvSpPr>
          <p:cNvPr id="213" name="Text Placeholder 212"/>
          <p:cNvSpPr>
            <a:spLocks noGrp="1"/>
          </p:cNvSpPr>
          <p:nvPr>
            <p:ph type="body" sz="quarter" idx="140"/>
          </p:nvPr>
        </p:nvSpPr>
        <p:spPr/>
        <p:txBody>
          <a:bodyPr/>
          <a:lstStyle/>
          <a:p>
            <a:endParaRPr lang="en-US"/>
          </a:p>
        </p:txBody>
      </p:sp>
      <p:sp>
        <p:nvSpPr>
          <p:cNvPr id="214" name="Text Placeholder 213"/>
          <p:cNvSpPr>
            <a:spLocks noGrp="1"/>
          </p:cNvSpPr>
          <p:nvPr>
            <p:ph type="body" sz="quarter" idx="141"/>
          </p:nvPr>
        </p:nvSpPr>
        <p:spPr/>
        <p:txBody>
          <a:bodyPr/>
          <a:lstStyle/>
          <a:p>
            <a:endParaRPr lang="en-US"/>
          </a:p>
        </p:txBody>
      </p:sp>
      <p:sp>
        <p:nvSpPr>
          <p:cNvPr id="215" name="Text Placeholder 214"/>
          <p:cNvSpPr>
            <a:spLocks noGrp="1"/>
          </p:cNvSpPr>
          <p:nvPr>
            <p:ph type="body" sz="quarter" idx="142"/>
          </p:nvPr>
        </p:nvSpPr>
        <p:spPr/>
        <p:txBody>
          <a:bodyPr/>
          <a:lstStyle/>
          <a:p>
            <a:endParaRPr lang="en-US"/>
          </a:p>
        </p:txBody>
      </p:sp>
      <p:sp>
        <p:nvSpPr>
          <p:cNvPr id="216" name="Text Placeholder 215"/>
          <p:cNvSpPr>
            <a:spLocks noGrp="1"/>
          </p:cNvSpPr>
          <p:nvPr>
            <p:ph type="body" sz="quarter" idx="143"/>
          </p:nvPr>
        </p:nvSpPr>
        <p:spPr/>
        <p:txBody>
          <a:bodyPr/>
          <a:lstStyle/>
          <a:p>
            <a:endParaRPr lang="en-US"/>
          </a:p>
        </p:txBody>
      </p:sp>
      <p:sp>
        <p:nvSpPr>
          <p:cNvPr id="217" name="Text Placeholder 216"/>
          <p:cNvSpPr>
            <a:spLocks noGrp="1"/>
          </p:cNvSpPr>
          <p:nvPr>
            <p:ph type="body" sz="quarter" idx="144"/>
          </p:nvPr>
        </p:nvSpPr>
        <p:spPr/>
        <p:txBody>
          <a:bodyPr/>
          <a:lstStyle/>
          <a:p>
            <a:endParaRPr lang="en-US"/>
          </a:p>
        </p:txBody>
      </p:sp>
      <p:sp>
        <p:nvSpPr>
          <p:cNvPr id="218" name="Text Placeholder 217"/>
          <p:cNvSpPr>
            <a:spLocks noGrp="1"/>
          </p:cNvSpPr>
          <p:nvPr>
            <p:ph type="body" sz="quarter" idx="145"/>
          </p:nvPr>
        </p:nvSpPr>
        <p:spPr/>
        <p:txBody>
          <a:bodyPr/>
          <a:lstStyle/>
          <a:p>
            <a:endParaRPr lang="en-US"/>
          </a:p>
        </p:txBody>
      </p:sp>
      <p:sp>
        <p:nvSpPr>
          <p:cNvPr id="219" name="Text Placeholder 218"/>
          <p:cNvSpPr>
            <a:spLocks noGrp="1"/>
          </p:cNvSpPr>
          <p:nvPr>
            <p:ph type="body" sz="quarter" idx="146"/>
          </p:nvPr>
        </p:nvSpPr>
        <p:spPr/>
        <p:txBody>
          <a:bodyPr/>
          <a:lstStyle/>
          <a:p>
            <a:endParaRPr lang="en-US"/>
          </a:p>
        </p:txBody>
      </p:sp>
      <p:sp>
        <p:nvSpPr>
          <p:cNvPr id="220" name="Text Placeholder 219"/>
          <p:cNvSpPr>
            <a:spLocks noGrp="1"/>
          </p:cNvSpPr>
          <p:nvPr>
            <p:ph type="body" sz="quarter" idx="147"/>
          </p:nvPr>
        </p:nvSpPr>
        <p:spPr/>
        <p:txBody>
          <a:bodyPr/>
          <a:lstStyle/>
          <a:p>
            <a:endParaRPr lang="en-US"/>
          </a:p>
        </p:txBody>
      </p:sp>
      <p:sp>
        <p:nvSpPr>
          <p:cNvPr id="221" name="Text Placeholder 220"/>
          <p:cNvSpPr>
            <a:spLocks noGrp="1"/>
          </p:cNvSpPr>
          <p:nvPr>
            <p:ph type="body" sz="quarter" idx="148"/>
          </p:nvPr>
        </p:nvSpPr>
        <p:spPr/>
        <p:txBody>
          <a:bodyPr/>
          <a:lstStyle/>
          <a:p>
            <a:endParaRPr lang="en-US"/>
          </a:p>
        </p:txBody>
      </p:sp>
      <p:sp>
        <p:nvSpPr>
          <p:cNvPr id="222" name="Text Placeholder 221"/>
          <p:cNvSpPr>
            <a:spLocks noGrp="1"/>
          </p:cNvSpPr>
          <p:nvPr>
            <p:ph type="body" sz="quarter" idx="149"/>
          </p:nvPr>
        </p:nvSpPr>
        <p:spPr>
          <a:xfrm>
            <a:off x="541611" y="4340449"/>
            <a:ext cx="6281539" cy="816482"/>
          </a:xfrm>
        </p:spPr>
        <p:txBody>
          <a:bodyPr/>
          <a:lstStyle/>
          <a:p>
            <a:r>
              <a:rPr lang="en-US" dirty="0"/>
              <a:t>Background</a:t>
            </a:r>
          </a:p>
          <a:p>
            <a:endParaRPr lang="en-US" dirty="0"/>
          </a:p>
        </p:txBody>
      </p:sp>
      <p:sp>
        <p:nvSpPr>
          <p:cNvPr id="223" name="Text Placeholder 222"/>
          <p:cNvSpPr>
            <a:spLocks noGrp="1"/>
          </p:cNvSpPr>
          <p:nvPr>
            <p:ph type="body" sz="quarter" idx="150"/>
          </p:nvPr>
        </p:nvSpPr>
        <p:spPr/>
        <p:txBody>
          <a:bodyPr>
            <a:normAutofit fontScale="85000" lnSpcReduction="10000"/>
          </a:bodyPr>
          <a:lstStyle/>
          <a:p>
            <a:r>
              <a:rPr lang="en-US" dirty="0"/>
              <a:t>Brian J. Vasquez, BV, Keegan Bowers, BS, </a:t>
            </a:r>
            <a:r>
              <a:rPr lang="en-US" dirty="0" err="1"/>
              <a:t>Satninderdeep</a:t>
            </a:r>
            <a:r>
              <a:rPr lang="en-US" dirty="0"/>
              <a:t> Bhatti, BS, Robert Boutin, MD, John Meehan, MD, Zachary Lum, DO</a:t>
            </a:r>
          </a:p>
        </p:txBody>
      </p:sp>
      <p:sp>
        <p:nvSpPr>
          <p:cNvPr id="224" name="Text Placeholder 223"/>
          <p:cNvSpPr>
            <a:spLocks noGrp="1"/>
          </p:cNvSpPr>
          <p:nvPr>
            <p:ph type="body" sz="quarter" idx="184"/>
          </p:nvPr>
        </p:nvSpPr>
        <p:spPr/>
        <p:txBody>
          <a:bodyPr/>
          <a:lstStyle/>
          <a:p>
            <a:r>
              <a:rPr lang="en-US" dirty="0"/>
              <a:t>Department of Orthopedic Surgery, UC Davis Medical Center, Sacramento, CA 95817</a:t>
            </a:r>
          </a:p>
        </p:txBody>
      </p:sp>
      <p:sp>
        <p:nvSpPr>
          <p:cNvPr id="225" name="Text Placeholder 224"/>
          <p:cNvSpPr>
            <a:spLocks noGrp="1"/>
          </p:cNvSpPr>
          <p:nvPr>
            <p:ph type="body" sz="quarter" idx="185"/>
          </p:nvPr>
        </p:nvSpPr>
        <p:spPr/>
        <p:txBody>
          <a:bodyPr/>
          <a:lstStyle/>
          <a:p>
            <a:r>
              <a:rPr lang="en-US" dirty="0"/>
              <a:t>Are There Any Complication to Increased Anteversion of the Cup?</a:t>
            </a:r>
          </a:p>
        </p:txBody>
      </p:sp>
      <p:sp>
        <p:nvSpPr>
          <p:cNvPr id="23" name="Rectangle 22">
            <a:extLst>
              <a:ext uri="{FF2B5EF4-FFF2-40B4-BE49-F238E27FC236}">
                <a16:creationId xmlns:a16="http://schemas.microsoft.com/office/drawing/2014/main" id="{C626E177-2733-8945-A197-FC60B3CD6A0E}"/>
              </a:ext>
            </a:extLst>
          </p:cNvPr>
          <p:cNvSpPr/>
          <p:nvPr/>
        </p:nvSpPr>
        <p:spPr>
          <a:xfrm>
            <a:off x="685800" y="4978360"/>
            <a:ext cx="6045200" cy="4673640"/>
          </a:xfrm>
          <a:prstGeom prst="rect">
            <a:avLst/>
          </a:prstGeom>
        </p:spPr>
        <p:txBody>
          <a:bodyPr wrap="square">
            <a:spAutoFit/>
          </a:bodyPr>
          <a:lstStyle/>
          <a:p>
            <a:r>
              <a:rPr lang="en-US" sz="1800" dirty="0"/>
              <a:t>Hip dislocation is an early and serious complication following total hip arthroplasty. Occurring most commonly within the first month following surgery, posterior dislocations occur through a flexion, internal rotation, and adduction mechanism, and represent 75-90% of dislocation after THA.</a:t>
            </a:r>
          </a:p>
          <a:p>
            <a:endParaRPr lang="en-US" sz="1800" dirty="0"/>
          </a:p>
          <a:p>
            <a:r>
              <a:rPr lang="en-US" sz="1800" dirty="0"/>
              <a:t>The orientation of the acetabular component comprises inclination and anteversion. Inclination refers to the lateral tilt of the acetabular component where as anteversion the anterior tilt. Historically, anteversion has been targeted to 15 degrees +/- 10 degrees. Too little anteversion can lead to posterior hip dislocations vs. to much anteversion leading to anterior dislocations. Recent evidence suggests that increasing anteversion beyond 25 degrees may provide for fewer posterior dislocations, but is is unknown if this leads to other complications. </a:t>
            </a:r>
          </a:p>
        </p:txBody>
      </p:sp>
      <p:sp>
        <p:nvSpPr>
          <p:cNvPr id="80" name="Rectangle 79">
            <a:extLst>
              <a:ext uri="{FF2B5EF4-FFF2-40B4-BE49-F238E27FC236}">
                <a16:creationId xmlns:a16="http://schemas.microsoft.com/office/drawing/2014/main" id="{936E1461-F495-214D-A21B-FE541EB483BC}"/>
              </a:ext>
            </a:extLst>
          </p:cNvPr>
          <p:cNvSpPr/>
          <p:nvPr/>
        </p:nvSpPr>
        <p:spPr>
          <a:xfrm>
            <a:off x="711200" y="10642560"/>
            <a:ext cx="6045200" cy="3970318"/>
          </a:xfrm>
          <a:prstGeom prst="rect">
            <a:avLst/>
          </a:prstGeom>
        </p:spPr>
        <p:txBody>
          <a:bodyPr wrap="square">
            <a:spAutoFit/>
          </a:bodyPr>
          <a:lstStyle/>
          <a:p>
            <a:r>
              <a:rPr lang="en-US" sz="1800" dirty="0"/>
              <a:t>Specific Aim 1: To evaluate the incidence of dislocation and other complications where acetabular anteversion exceeds 25 degrees</a:t>
            </a:r>
          </a:p>
          <a:p>
            <a:endParaRPr lang="en-US" sz="1800" dirty="0"/>
          </a:p>
          <a:p>
            <a:r>
              <a:rPr lang="en-US" sz="1800" dirty="0"/>
              <a:t>Primary Hypothesis: There is no significant increase in rate of dislocation, anterior or posterior, when anteversion exceeds 25 degrees</a:t>
            </a:r>
          </a:p>
          <a:p>
            <a:endParaRPr lang="en-US" sz="1800" dirty="0"/>
          </a:p>
          <a:p>
            <a:r>
              <a:rPr lang="en-US" sz="1800" dirty="0"/>
              <a:t>Specific Aim 2: To compare acetabular anteversion between anterior and posterior surgical approaches for THA </a:t>
            </a:r>
          </a:p>
          <a:p>
            <a:endParaRPr lang="en-US" sz="1800" dirty="0"/>
          </a:p>
          <a:p>
            <a:r>
              <a:rPr lang="en-US" sz="1800" dirty="0"/>
              <a:t>Secondary Hypothesis: There is no significant difference in anteversion when comparing anterior vs. posterior approaches. </a:t>
            </a:r>
          </a:p>
        </p:txBody>
      </p:sp>
      <p:pic>
        <p:nvPicPr>
          <p:cNvPr id="24" name="Picture 23">
            <a:extLst>
              <a:ext uri="{FF2B5EF4-FFF2-40B4-BE49-F238E27FC236}">
                <a16:creationId xmlns:a16="http://schemas.microsoft.com/office/drawing/2014/main" id="{A3610136-965A-224B-BF16-D7B9184CF8FF}"/>
              </a:ext>
            </a:extLst>
          </p:cNvPr>
          <p:cNvPicPr>
            <a:picLocks noChangeAspect="1"/>
          </p:cNvPicPr>
          <p:nvPr/>
        </p:nvPicPr>
        <p:blipFill>
          <a:blip r:embed="rId5"/>
          <a:stretch>
            <a:fillRect/>
          </a:stretch>
        </p:blipFill>
        <p:spPr>
          <a:xfrm>
            <a:off x="9597792" y="10020299"/>
            <a:ext cx="1832208" cy="1651001"/>
          </a:xfrm>
          <a:prstGeom prst="rect">
            <a:avLst/>
          </a:prstGeom>
        </p:spPr>
      </p:pic>
      <p:pic>
        <p:nvPicPr>
          <p:cNvPr id="25" name="Picture 24">
            <a:extLst>
              <a:ext uri="{FF2B5EF4-FFF2-40B4-BE49-F238E27FC236}">
                <a16:creationId xmlns:a16="http://schemas.microsoft.com/office/drawing/2014/main" id="{C710CD09-CD48-394C-9E7E-17017965B66B}"/>
              </a:ext>
            </a:extLst>
          </p:cNvPr>
          <p:cNvPicPr>
            <a:picLocks noChangeAspect="1"/>
          </p:cNvPicPr>
          <p:nvPr/>
        </p:nvPicPr>
        <p:blipFill>
          <a:blip r:embed="rId6"/>
          <a:stretch>
            <a:fillRect/>
          </a:stretch>
        </p:blipFill>
        <p:spPr>
          <a:xfrm>
            <a:off x="11484610" y="10020300"/>
            <a:ext cx="1898650" cy="1651000"/>
          </a:xfrm>
          <a:prstGeom prst="rect">
            <a:avLst/>
          </a:prstGeom>
        </p:spPr>
      </p:pic>
      <p:pic>
        <p:nvPicPr>
          <p:cNvPr id="26" name="Picture 25">
            <a:extLst>
              <a:ext uri="{FF2B5EF4-FFF2-40B4-BE49-F238E27FC236}">
                <a16:creationId xmlns:a16="http://schemas.microsoft.com/office/drawing/2014/main" id="{E36B654A-86BC-C24D-A065-4165CC6ABF07}"/>
              </a:ext>
            </a:extLst>
          </p:cNvPr>
          <p:cNvPicPr>
            <a:picLocks noChangeAspect="1"/>
          </p:cNvPicPr>
          <p:nvPr/>
        </p:nvPicPr>
        <p:blipFill>
          <a:blip r:embed="rId7"/>
          <a:stretch>
            <a:fillRect/>
          </a:stretch>
        </p:blipFill>
        <p:spPr>
          <a:xfrm>
            <a:off x="7480300" y="10029944"/>
            <a:ext cx="2006600" cy="1673955"/>
          </a:xfrm>
          <a:prstGeom prst="rect">
            <a:avLst/>
          </a:prstGeom>
        </p:spPr>
      </p:pic>
      <p:pic>
        <p:nvPicPr>
          <p:cNvPr id="28" name="Picture 27">
            <a:extLst>
              <a:ext uri="{FF2B5EF4-FFF2-40B4-BE49-F238E27FC236}">
                <a16:creationId xmlns:a16="http://schemas.microsoft.com/office/drawing/2014/main" id="{433FE1A1-ADA2-FE4B-92D8-4F3597E2AA15}"/>
              </a:ext>
            </a:extLst>
          </p:cNvPr>
          <p:cNvPicPr>
            <a:picLocks noChangeAspect="1"/>
          </p:cNvPicPr>
          <p:nvPr/>
        </p:nvPicPr>
        <p:blipFill>
          <a:blip r:embed="rId8"/>
          <a:stretch>
            <a:fillRect/>
          </a:stretch>
        </p:blipFill>
        <p:spPr>
          <a:xfrm>
            <a:off x="7607300" y="14166850"/>
            <a:ext cx="2466058" cy="1631950"/>
          </a:xfrm>
          <a:prstGeom prst="rect">
            <a:avLst/>
          </a:prstGeom>
        </p:spPr>
      </p:pic>
      <p:pic>
        <p:nvPicPr>
          <p:cNvPr id="29" name="Picture 28">
            <a:extLst>
              <a:ext uri="{FF2B5EF4-FFF2-40B4-BE49-F238E27FC236}">
                <a16:creationId xmlns:a16="http://schemas.microsoft.com/office/drawing/2014/main" id="{0BB2124B-84DB-2C41-ADF0-11B4725321F5}"/>
              </a:ext>
            </a:extLst>
          </p:cNvPr>
          <p:cNvPicPr>
            <a:picLocks noChangeAspect="1"/>
          </p:cNvPicPr>
          <p:nvPr/>
        </p:nvPicPr>
        <p:blipFill>
          <a:blip r:embed="rId9"/>
          <a:stretch>
            <a:fillRect/>
          </a:stretch>
        </p:blipFill>
        <p:spPr>
          <a:xfrm>
            <a:off x="10261600" y="14135099"/>
            <a:ext cx="1333500" cy="1671095"/>
          </a:xfrm>
          <a:prstGeom prst="rect">
            <a:avLst/>
          </a:prstGeom>
        </p:spPr>
      </p:pic>
      <p:pic>
        <p:nvPicPr>
          <p:cNvPr id="31" name="Picture 30">
            <a:extLst>
              <a:ext uri="{FF2B5EF4-FFF2-40B4-BE49-F238E27FC236}">
                <a16:creationId xmlns:a16="http://schemas.microsoft.com/office/drawing/2014/main" id="{3FDBCB45-A564-CC47-8C7C-5507AF99D46E}"/>
              </a:ext>
            </a:extLst>
          </p:cNvPr>
          <p:cNvPicPr>
            <a:picLocks noChangeAspect="1"/>
          </p:cNvPicPr>
          <p:nvPr/>
        </p:nvPicPr>
        <p:blipFill>
          <a:blip r:embed="rId10"/>
          <a:stretch>
            <a:fillRect/>
          </a:stretch>
        </p:blipFill>
        <p:spPr>
          <a:xfrm>
            <a:off x="11918951" y="14160500"/>
            <a:ext cx="1269844" cy="1663700"/>
          </a:xfrm>
          <a:prstGeom prst="rect">
            <a:avLst/>
          </a:prstGeom>
        </p:spPr>
      </p:pic>
      <p:graphicFrame>
        <p:nvGraphicFramePr>
          <p:cNvPr id="32" name="Table 31">
            <a:extLst>
              <a:ext uri="{FF2B5EF4-FFF2-40B4-BE49-F238E27FC236}">
                <a16:creationId xmlns:a16="http://schemas.microsoft.com/office/drawing/2014/main" id="{823F36DB-4855-7E43-BC67-8EA18F836638}"/>
              </a:ext>
            </a:extLst>
          </p:cNvPr>
          <p:cNvGraphicFramePr>
            <a:graphicFrameLocks noGrp="1"/>
          </p:cNvGraphicFramePr>
          <p:nvPr>
            <p:extLst>
              <p:ext uri="{D42A27DB-BD31-4B8C-83A1-F6EECF244321}">
                <p14:modId xmlns:p14="http://schemas.microsoft.com/office/powerpoint/2010/main" val="3946522318"/>
              </p:ext>
            </p:extLst>
          </p:nvPr>
        </p:nvGraphicFramePr>
        <p:xfrm>
          <a:off x="14325600" y="5506717"/>
          <a:ext cx="5537200" cy="347472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3718841549"/>
                    </a:ext>
                  </a:extLst>
                </a:gridCol>
                <a:gridCol w="1384300">
                  <a:extLst>
                    <a:ext uri="{9D8B030D-6E8A-4147-A177-3AD203B41FA5}">
                      <a16:colId xmlns:a16="http://schemas.microsoft.com/office/drawing/2014/main" val="1886999961"/>
                    </a:ext>
                  </a:extLst>
                </a:gridCol>
                <a:gridCol w="1384300">
                  <a:extLst>
                    <a:ext uri="{9D8B030D-6E8A-4147-A177-3AD203B41FA5}">
                      <a16:colId xmlns:a16="http://schemas.microsoft.com/office/drawing/2014/main" val="4078470239"/>
                    </a:ext>
                  </a:extLst>
                </a:gridCol>
                <a:gridCol w="1384300">
                  <a:extLst>
                    <a:ext uri="{9D8B030D-6E8A-4147-A177-3AD203B41FA5}">
                      <a16:colId xmlns:a16="http://schemas.microsoft.com/office/drawing/2014/main" val="3724121041"/>
                    </a:ext>
                  </a:extLst>
                </a:gridCol>
              </a:tblGrid>
              <a:tr h="0">
                <a:tc>
                  <a:txBody>
                    <a:bodyPr/>
                    <a:lstStyle/>
                    <a:p>
                      <a:r>
                        <a:rPr lang="en-US" sz="1200" dirty="0"/>
                        <a:t>Variable</a:t>
                      </a:r>
                    </a:p>
                  </a:txBody>
                  <a:tcPr>
                    <a:solidFill>
                      <a:srgbClr val="FFC003"/>
                    </a:solidFill>
                  </a:tcPr>
                </a:tc>
                <a:tc>
                  <a:txBody>
                    <a:bodyPr/>
                    <a:lstStyle/>
                    <a:p>
                      <a:r>
                        <a:rPr lang="en-US" sz="1200" dirty="0"/>
                        <a:t>Posterior</a:t>
                      </a:r>
                    </a:p>
                  </a:txBody>
                  <a:tcPr>
                    <a:solidFill>
                      <a:srgbClr val="FFC003"/>
                    </a:solidFill>
                  </a:tcPr>
                </a:tc>
                <a:tc>
                  <a:txBody>
                    <a:bodyPr/>
                    <a:lstStyle/>
                    <a:p>
                      <a:r>
                        <a:rPr lang="en-US" sz="1200" dirty="0"/>
                        <a:t>Anterior</a:t>
                      </a:r>
                    </a:p>
                  </a:txBody>
                  <a:tcPr>
                    <a:solidFill>
                      <a:srgbClr val="FFC003"/>
                    </a:solidFill>
                  </a:tcPr>
                </a:tc>
                <a:tc>
                  <a:txBody>
                    <a:bodyPr/>
                    <a:lstStyle/>
                    <a:p>
                      <a:r>
                        <a:rPr lang="en-US" sz="1200" dirty="0"/>
                        <a:t>P-Value</a:t>
                      </a:r>
                    </a:p>
                  </a:txBody>
                  <a:tcPr>
                    <a:solidFill>
                      <a:srgbClr val="FFC003"/>
                    </a:solidFill>
                  </a:tcPr>
                </a:tc>
                <a:extLst>
                  <a:ext uri="{0D108BD9-81ED-4DB2-BD59-A6C34878D82A}">
                    <a16:rowId xmlns:a16="http://schemas.microsoft.com/office/drawing/2014/main" val="3857269798"/>
                  </a:ext>
                </a:extLst>
              </a:tr>
              <a:tr h="251603">
                <a:tc>
                  <a:txBody>
                    <a:bodyPr/>
                    <a:lstStyle/>
                    <a:p>
                      <a:r>
                        <a:rPr lang="en-US" sz="1200" dirty="0"/>
                        <a:t>N</a:t>
                      </a:r>
                    </a:p>
                  </a:txBody>
                  <a:tcPr>
                    <a:solidFill>
                      <a:srgbClr val="FEE6AD"/>
                    </a:solidFill>
                  </a:tcPr>
                </a:tc>
                <a:tc>
                  <a:txBody>
                    <a:bodyPr/>
                    <a:lstStyle/>
                    <a:p>
                      <a:r>
                        <a:rPr lang="en-US" sz="1200" dirty="0"/>
                        <a:t>356</a:t>
                      </a:r>
                    </a:p>
                  </a:txBody>
                  <a:tcPr>
                    <a:solidFill>
                      <a:srgbClr val="FEE6AD"/>
                    </a:solidFill>
                  </a:tcPr>
                </a:tc>
                <a:tc>
                  <a:txBody>
                    <a:bodyPr/>
                    <a:lstStyle/>
                    <a:p>
                      <a:r>
                        <a:rPr lang="en-US" sz="1200" dirty="0"/>
                        <a:t>27</a:t>
                      </a:r>
                    </a:p>
                  </a:txBody>
                  <a:tcPr>
                    <a:solidFill>
                      <a:srgbClr val="FEE6AD"/>
                    </a:solidFill>
                  </a:tcPr>
                </a:tc>
                <a:tc>
                  <a:txBody>
                    <a:bodyPr/>
                    <a:lstStyle/>
                    <a:p>
                      <a:endParaRPr lang="en-US" sz="1200" dirty="0"/>
                    </a:p>
                  </a:txBody>
                  <a:tcPr>
                    <a:solidFill>
                      <a:srgbClr val="FEE6AD"/>
                    </a:solidFill>
                  </a:tcPr>
                </a:tc>
                <a:extLst>
                  <a:ext uri="{0D108BD9-81ED-4DB2-BD59-A6C34878D82A}">
                    <a16:rowId xmlns:a16="http://schemas.microsoft.com/office/drawing/2014/main" val="880647334"/>
                  </a:ext>
                </a:extLst>
              </a:tr>
              <a:tr h="251603">
                <a:tc>
                  <a:txBody>
                    <a:bodyPr/>
                    <a:lstStyle/>
                    <a:p>
                      <a:r>
                        <a:rPr lang="en-US" sz="1200" dirty="0"/>
                        <a:t>Age</a:t>
                      </a:r>
                    </a:p>
                  </a:txBody>
                  <a:tcPr>
                    <a:solidFill>
                      <a:srgbClr val="E3E9E5"/>
                    </a:solidFill>
                  </a:tcPr>
                </a:tc>
                <a:tc>
                  <a:txBody>
                    <a:bodyPr/>
                    <a:lstStyle/>
                    <a:p>
                      <a:r>
                        <a:rPr lang="en-US" sz="1200" dirty="0"/>
                        <a:t>61.4</a:t>
                      </a:r>
                    </a:p>
                  </a:txBody>
                  <a:tcPr>
                    <a:solidFill>
                      <a:srgbClr val="E3E9E5"/>
                    </a:solidFill>
                  </a:tcPr>
                </a:tc>
                <a:tc>
                  <a:txBody>
                    <a:bodyPr/>
                    <a:lstStyle/>
                    <a:p>
                      <a:r>
                        <a:rPr lang="en-US" sz="1200" dirty="0"/>
                        <a:t>64.8</a:t>
                      </a:r>
                    </a:p>
                  </a:txBody>
                  <a:tcPr>
                    <a:solidFill>
                      <a:srgbClr val="E3E9E5"/>
                    </a:solidFill>
                  </a:tcPr>
                </a:tc>
                <a:tc>
                  <a:txBody>
                    <a:bodyPr/>
                    <a:lstStyle/>
                    <a:p>
                      <a:r>
                        <a:rPr lang="en-US" sz="1200" dirty="0"/>
                        <a:t>0.14</a:t>
                      </a:r>
                    </a:p>
                  </a:txBody>
                  <a:tcPr>
                    <a:solidFill>
                      <a:srgbClr val="E3E9E5"/>
                    </a:solidFill>
                  </a:tcPr>
                </a:tc>
                <a:extLst>
                  <a:ext uri="{0D108BD9-81ED-4DB2-BD59-A6C34878D82A}">
                    <a16:rowId xmlns:a16="http://schemas.microsoft.com/office/drawing/2014/main" val="1113780787"/>
                  </a:ext>
                </a:extLst>
              </a:tr>
              <a:tr h="251603">
                <a:tc>
                  <a:txBody>
                    <a:bodyPr/>
                    <a:lstStyle/>
                    <a:p>
                      <a:r>
                        <a:rPr lang="en-US" sz="1200" dirty="0"/>
                        <a:t>BMI</a:t>
                      </a:r>
                    </a:p>
                  </a:txBody>
                  <a:tcPr>
                    <a:solidFill>
                      <a:srgbClr val="FEE6AD"/>
                    </a:solidFill>
                  </a:tcPr>
                </a:tc>
                <a:tc>
                  <a:txBody>
                    <a:bodyPr/>
                    <a:lstStyle/>
                    <a:p>
                      <a:r>
                        <a:rPr lang="en-US" sz="1200" dirty="0"/>
                        <a:t>28.6</a:t>
                      </a:r>
                    </a:p>
                  </a:txBody>
                  <a:tcPr>
                    <a:solidFill>
                      <a:srgbClr val="FEE6AD"/>
                    </a:solidFill>
                  </a:tcPr>
                </a:tc>
                <a:tc>
                  <a:txBody>
                    <a:bodyPr/>
                    <a:lstStyle/>
                    <a:p>
                      <a:r>
                        <a:rPr lang="en-US" sz="1200" dirty="0"/>
                        <a:t>27.7</a:t>
                      </a:r>
                    </a:p>
                  </a:txBody>
                  <a:tcPr>
                    <a:solidFill>
                      <a:srgbClr val="FEE6AD"/>
                    </a:solidFill>
                  </a:tcPr>
                </a:tc>
                <a:tc>
                  <a:txBody>
                    <a:bodyPr/>
                    <a:lstStyle/>
                    <a:p>
                      <a:r>
                        <a:rPr lang="en-US" sz="1200" dirty="0"/>
                        <a:t>0.45</a:t>
                      </a:r>
                    </a:p>
                  </a:txBody>
                  <a:tcPr>
                    <a:solidFill>
                      <a:srgbClr val="FEE6AD"/>
                    </a:solidFill>
                  </a:tcPr>
                </a:tc>
                <a:extLst>
                  <a:ext uri="{0D108BD9-81ED-4DB2-BD59-A6C34878D82A}">
                    <a16:rowId xmlns:a16="http://schemas.microsoft.com/office/drawing/2014/main" val="2808444260"/>
                  </a:ext>
                </a:extLst>
              </a:tr>
              <a:tr h="251603">
                <a:tc>
                  <a:txBody>
                    <a:bodyPr/>
                    <a:lstStyle/>
                    <a:p>
                      <a:r>
                        <a:rPr lang="en-US" sz="1200" dirty="0"/>
                        <a:t>ASA</a:t>
                      </a:r>
                    </a:p>
                  </a:txBody>
                  <a:tcPr>
                    <a:solidFill>
                      <a:srgbClr val="E3E9E5"/>
                    </a:solidFill>
                  </a:tcPr>
                </a:tc>
                <a:tc>
                  <a:txBody>
                    <a:bodyPr/>
                    <a:lstStyle/>
                    <a:p>
                      <a:r>
                        <a:rPr lang="en-US" sz="1200" dirty="0"/>
                        <a:t>2.3</a:t>
                      </a:r>
                    </a:p>
                  </a:txBody>
                  <a:tcPr>
                    <a:solidFill>
                      <a:srgbClr val="E3E9E5"/>
                    </a:solidFill>
                  </a:tcPr>
                </a:tc>
                <a:tc>
                  <a:txBody>
                    <a:bodyPr/>
                    <a:lstStyle/>
                    <a:p>
                      <a:r>
                        <a:rPr lang="en-US" sz="1200" dirty="0"/>
                        <a:t>2.3</a:t>
                      </a:r>
                    </a:p>
                  </a:txBody>
                  <a:tcPr>
                    <a:solidFill>
                      <a:srgbClr val="E3E9E5"/>
                    </a:solidFill>
                  </a:tcPr>
                </a:tc>
                <a:tc>
                  <a:txBody>
                    <a:bodyPr/>
                    <a:lstStyle/>
                    <a:p>
                      <a:r>
                        <a:rPr lang="en-US" sz="1200" dirty="0"/>
                        <a:t>0.62</a:t>
                      </a:r>
                    </a:p>
                  </a:txBody>
                  <a:tcPr>
                    <a:solidFill>
                      <a:srgbClr val="E3E9E5"/>
                    </a:solidFill>
                  </a:tcPr>
                </a:tc>
                <a:extLst>
                  <a:ext uri="{0D108BD9-81ED-4DB2-BD59-A6C34878D82A}">
                    <a16:rowId xmlns:a16="http://schemas.microsoft.com/office/drawing/2014/main" val="3381369303"/>
                  </a:ext>
                </a:extLst>
              </a:tr>
              <a:tr h="251603">
                <a:tc>
                  <a:txBody>
                    <a:bodyPr/>
                    <a:lstStyle/>
                    <a:p>
                      <a:r>
                        <a:rPr lang="en-US" sz="1200" dirty="0"/>
                        <a:t>Total Offset</a:t>
                      </a:r>
                    </a:p>
                  </a:txBody>
                  <a:tcPr>
                    <a:solidFill>
                      <a:srgbClr val="FEE6AD"/>
                    </a:solidFill>
                  </a:tcPr>
                </a:tc>
                <a:tc>
                  <a:txBody>
                    <a:bodyPr/>
                    <a:lstStyle/>
                    <a:p>
                      <a:r>
                        <a:rPr lang="en-US" sz="1200" dirty="0"/>
                        <a:t>-1.30mm</a:t>
                      </a:r>
                    </a:p>
                  </a:txBody>
                  <a:tcPr>
                    <a:solidFill>
                      <a:srgbClr val="FEE6AD"/>
                    </a:solidFill>
                  </a:tcPr>
                </a:tc>
                <a:tc>
                  <a:txBody>
                    <a:bodyPr/>
                    <a:lstStyle/>
                    <a:p>
                      <a:r>
                        <a:rPr lang="en-US" sz="1200" dirty="0"/>
                        <a:t>0.503mm</a:t>
                      </a:r>
                    </a:p>
                  </a:txBody>
                  <a:tcPr>
                    <a:solidFill>
                      <a:srgbClr val="FEE6AD"/>
                    </a:solidFill>
                  </a:tcPr>
                </a:tc>
                <a:tc>
                  <a:txBody>
                    <a:bodyPr/>
                    <a:lstStyle/>
                    <a:p>
                      <a:r>
                        <a:rPr lang="en-US" sz="1200" dirty="0"/>
                        <a:t>0.52</a:t>
                      </a:r>
                    </a:p>
                  </a:txBody>
                  <a:tcPr>
                    <a:solidFill>
                      <a:srgbClr val="FEE6AD"/>
                    </a:solidFill>
                  </a:tcPr>
                </a:tc>
                <a:extLst>
                  <a:ext uri="{0D108BD9-81ED-4DB2-BD59-A6C34878D82A}">
                    <a16:rowId xmlns:a16="http://schemas.microsoft.com/office/drawing/2014/main" val="2313959824"/>
                  </a:ext>
                </a:extLst>
              </a:tr>
              <a:tr h="251603">
                <a:tc>
                  <a:txBody>
                    <a:bodyPr/>
                    <a:lstStyle/>
                    <a:p>
                      <a:r>
                        <a:rPr lang="en-US" sz="1200" dirty="0"/>
                        <a:t>Total LLD</a:t>
                      </a:r>
                    </a:p>
                  </a:txBody>
                  <a:tcPr>
                    <a:solidFill>
                      <a:srgbClr val="E3E9E5"/>
                    </a:solidFill>
                  </a:tcPr>
                </a:tc>
                <a:tc>
                  <a:txBody>
                    <a:bodyPr/>
                    <a:lstStyle/>
                    <a:p>
                      <a:r>
                        <a:rPr lang="en-US" sz="1200" dirty="0"/>
                        <a:t>-1.00mm</a:t>
                      </a:r>
                    </a:p>
                  </a:txBody>
                  <a:tcPr>
                    <a:solidFill>
                      <a:srgbClr val="E3E9E5"/>
                    </a:solidFill>
                  </a:tcPr>
                </a:tc>
                <a:tc>
                  <a:txBody>
                    <a:bodyPr/>
                    <a:lstStyle/>
                    <a:p>
                      <a:r>
                        <a:rPr lang="en-US" sz="1200" dirty="0"/>
                        <a:t>1.34mm</a:t>
                      </a:r>
                    </a:p>
                  </a:txBody>
                  <a:tcPr>
                    <a:solidFill>
                      <a:srgbClr val="E3E9E5"/>
                    </a:solidFill>
                  </a:tcPr>
                </a:tc>
                <a:tc>
                  <a:txBody>
                    <a:bodyPr/>
                    <a:lstStyle/>
                    <a:p>
                      <a:r>
                        <a:rPr lang="en-US" sz="1200" dirty="0"/>
                        <a:t>0.05</a:t>
                      </a:r>
                    </a:p>
                  </a:txBody>
                  <a:tcPr>
                    <a:solidFill>
                      <a:srgbClr val="E3E9E5"/>
                    </a:solidFill>
                  </a:tcPr>
                </a:tc>
                <a:extLst>
                  <a:ext uri="{0D108BD9-81ED-4DB2-BD59-A6C34878D82A}">
                    <a16:rowId xmlns:a16="http://schemas.microsoft.com/office/drawing/2014/main" val="2912126278"/>
                  </a:ext>
                </a:extLst>
              </a:tr>
              <a:tr h="251603">
                <a:tc>
                  <a:txBody>
                    <a:bodyPr/>
                    <a:lstStyle/>
                    <a:p>
                      <a:r>
                        <a:rPr lang="en-US" sz="1200" dirty="0"/>
                        <a:t>Anteversion (</a:t>
                      </a:r>
                      <a:r>
                        <a:rPr lang="en-US" sz="1200" dirty="0" err="1"/>
                        <a:t>Lewinneck</a:t>
                      </a:r>
                      <a:r>
                        <a:rPr lang="en-US" sz="1200" dirty="0"/>
                        <a:t>)</a:t>
                      </a:r>
                    </a:p>
                  </a:txBody>
                  <a:tcPr>
                    <a:solidFill>
                      <a:srgbClr val="FEE6AD"/>
                    </a:solidFill>
                  </a:tcPr>
                </a:tc>
                <a:tc>
                  <a:txBody>
                    <a:bodyPr/>
                    <a:lstStyle/>
                    <a:p>
                      <a:r>
                        <a:rPr lang="en-US" sz="1200" dirty="0"/>
                        <a:t>16.4</a:t>
                      </a:r>
                    </a:p>
                  </a:txBody>
                  <a:tcPr>
                    <a:solidFill>
                      <a:srgbClr val="FEE6AD"/>
                    </a:solidFill>
                  </a:tcPr>
                </a:tc>
                <a:tc>
                  <a:txBody>
                    <a:bodyPr/>
                    <a:lstStyle/>
                    <a:p>
                      <a:r>
                        <a:rPr lang="en-US" sz="1200" dirty="0"/>
                        <a:t>20.4</a:t>
                      </a:r>
                    </a:p>
                  </a:txBody>
                  <a:tcPr>
                    <a:solidFill>
                      <a:srgbClr val="FEE6AD"/>
                    </a:solidFill>
                  </a:tcPr>
                </a:tc>
                <a:tc>
                  <a:txBody>
                    <a:bodyPr/>
                    <a:lstStyle/>
                    <a:p>
                      <a:r>
                        <a:rPr lang="en-US" sz="1200" dirty="0"/>
                        <a:t>0.017</a:t>
                      </a:r>
                    </a:p>
                  </a:txBody>
                  <a:tcPr>
                    <a:solidFill>
                      <a:srgbClr val="FEE6AD"/>
                    </a:solidFill>
                  </a:tcPr>
                </a:tc>
                <a:extLst>
                  <a:ext uri="{0D108BD9-81ED-4DB2-BD59-A6C34878D82A}">
                    <a16:rowId xmlns:a16="http://schemas.microsoft.com/office/drawing/2014/main" val="1696526934"/>
                  </a:ext>
                </a:extLst>
              </a:tr>
              <a:tr h="251603">
                <a:tc>
                  <a:txBody>
                    <a:bodyPr/>
                    <a:lstStyle/>
                    <a:p>
                      <a:r>
                        <a:rPr lang="en-US" sz="1200" dirty="0"/>
                        <a:t>Anteversion (</a:t>
                      </a:r>
                      <a:r>
                        <a:rPr lang="en-US" sz="1200" dirty="0" err="1"/>
                        <a:t>Liaw</a:t>
                      </a:r>
                      <a:r>
                        <a:rPr lang="en-US" sz="1200" dirty="0"/>
                        <a:t>)</a:t>
                      </a:r>
                    </a:p>
                  </a:txBody>
                  <a:tcPr>
                    <a:solidFill>
                      <a:srgbClr val="E3E9E5"/>
                    </a:solidFill>
                  </a:tcPr>
                </a:tc>
                <a:tc>
                  <a:txBody>
                    <a:bodyPr/>
                    <a:lstStyle/>
                    <a:p>
                      <a:r>
                        <a:rPr lang="en-US" sz="1200" dirty="0"/>
                        <a:t>15.7 deg</a:t>
                      </a:r>
                    </a:p>
                  </a:txBody>
                  <a:tcPr>
                    <a:solidFill>
                      <a:srgbClr val="E3E9E5"/>
                    </a:solidFill>
                  </a:tcPr>
                </a:tc>
                <a:tc>
                  <a:txBody>
                    <a:bodyPr/>
                    <a:lstStyle/>
                    <a:p>
                      <a:r>
                        <a:rPr lang="en-US" sz="1200" dirty="0"/>
                        <a:t>20.0 deg</a:t>
                      </a:r>
                    </a:p>
                  </a:txBody>
                  <a:tcPr>
                    <a:solidFill>
                      <a:srgbClr val="E3E9E5"/>
                    </a:solidFill>
                  </a:tcPr>
                </a:tc>
                <a:tc>
                  <a:txBody>
                    <a:bodyPr/>
                    <a:lstStyle/>
                    <a:p>
                      <a:r>
                        <a:rPr lang="en-US" sz="1200" dirty="0"/>
                        <a:t>0.012</a:t>
                      </a:r>
                    </a:p>
                  </a:txBody>
                  <a:tcPr>
                    <a:solidFill>
                      <a:srgbClr val="E3E9E5"/>
                    </a:solidFill>
                  </a:tcPr>
                </a:tc>
                <a:extLst>
                  <a:ext uri="{0D108BD9-81ED-4DB2-BD59-A6C34878D82A}">
                    <a16:rowId xmlns:a16="http://schemas.microsoft.com/office/drawing/2014/main" val="2365546185"/>
                  </a:ext>
                </a:extLst>
              </a:tr>
              <a:tr h="251603">
                <a:tc>
                  <a:txBody>
                    <a:bodyPr/>
                    <a:lstStyle/>
                    <a:p>
                      <a:r>
                        <a:rPr lang="en-US" sz="1200" dirty="0"/>
                        <a:t>Pelvic Tilt</a:t>
                      </a:r>
                    </a:p>
                  </a:txBody>
                  <a:tcPr>
                    <a:solidFill>
                      <a:srgbClr val="FEE6AD"/>
                    </a:solidFill>
                  </a:tcPr>
                </a:tc>
                <a:tc>
                  <a:txBody>
                    <a:bodyPr/>
                    <a:lstStyle/>
                    <a:p>
                      <a:r>
                        <a:rPr lang="en-US" sz="1200" dirty="0"/>
                        <a:t>12.7 deg</a:t>
                      </a:r>
                    </a:p>
                  </a:txBody>
                  <a:tcPr>
                    <a:solidFill>
                      <a:srgbClr val="FEE6AD"/>
                    </a:solidFill>
                  </a:tcPr>
                </a:tc>
                <a:tc>
                  <a:txBody>
                    <a:bodyPr/>
                    <a:lstStyle/>
                    <a:p>
                      <a:r>
                        <a:rPr lang="en-US" sz="1200" dirty="0"/>
                        <a:t>13.1 deg</a:t>
                      </a:r>
                    </a:p>
                  </a:txBody>
                  <a:tcPr>
                    <a:solidFill>
                      <a:srgbClr val="FEE6AD"/>
                    </a:solidFill>
                  </a:tcPr>
                </a:tc>
                <a:tc>
                  <a:txBody>
                    <a:bodyPr/>
                    <a:lstStyle/>
                    <a:p>
                      <a:r>
                        <a:rPr lang="en-US" sz="1200" dirty="0"/>
                        <a:t>0.67</a:t>
                      </a:r>
                    </a:p>
                  </a:txBody>
                  <a:tcPr>
                    <a:solidFill>
                      <a:srgbClr val="FEE6AD"/>
                    </a:solidFill>
                  </a:tcPr>
                </a:tc>
                <a:extLst>
                  <a:ext uri="{0D108BD9-81ED-4DB2-BD59-A6C34878D82A}">
                    <a16:rowId xmlns:a16="http://schemas.microsoft.com/office/drawing/2014/main" val="2017638074"/>
                  </a:ext>
                </a:extLst>
              </a:tr>
              <a:tr h="257513">
                <a:tc>
                  <a:txBody>
                    <a:bodyPr/>
                    <a:lstStyle/>
                    <a:p>
                      <a:r>
                        <a:rPr lang="en-US" sz="1200" dirty="0"/>
                        <a:t>Dislocations </a:t>
                      </a:r>
                    </a:p>
                  </a:txBody>
                  <a:tcPr>
                    <a:solidFill>
                      <a:srgbClr val="E3E9E5"/>
                    </a:solidFill>
                  </a:tcPr>
                </a:tc>
                <a:tc>
                  <a:txBody>
                    <a:bodyPr/>
                    <a:lstStyle/>
                    <a:p>
                      <a:r>
                        <a:rPr lang="en-US" sz="1200" dirty="0"/>
                        <a:t>5 (1.4%)</a:t>
                      </a:r>
                    </a:p>
                  </a:txBody>
                  <a:tcPr>
                    <a:solidFill>
                      <a:srgbClr val="E3E9E5"/>
                    </a:solidFill>
                  </a:tcPr>
                </a:tc>
                <a:tc>
                  <a:txBody>
                    <a:bodyPr/>
                    <a:lstStyle/>
                    <a:p>
                      <a:r>
                        <a:rPr lang="en-US" sz="1200" dirty="0"/>
                        <a:t>0</a:t>
                      </a:r>
                    </a:p>
                  </a:txBody>
                  <a:tcPr>
                    <a:solidFill>
                      <a:srgbClr val="E3E9E5"/>
                    </a:solidFill>
                  </a:tcPr>
                </a:tc>
                <a:tc>
                  <a:txBody>
                    <a:bodyPr/>
                    <a:lstStyle/>
                    <a:p>
                      <a:r>
                        <a:rPr lang="en-US" sz="1200" dirty="0"/>
                        <a:t>0.74</a:t>
                      </a:r>
                    </a:p>
                  </a:txBody>
                  <a:tcPr>
                    <a:solidFill>
                      <a:srgbClr val="E3E9E5"/>
                    </a:solidFill>
                  </a:tcPr>
                </a:tc>
                <a:extLst>
                  <a:ext uri="{0D108BD9-81ED-4DB2-BD59-A6C34878D82A}">
                    <a16:rowId xmlns:a16="http://schemas.microsoft.com/office/drawing/2014/main" val="3542668876"/>
                  </a:ext>
                </a:extLst>
              </a:tr>
              <a:tr h="251603">
                <a:tc>
                  <a:txBody>
                    <a:bodyPr/>
                    <a:lstStyle/>
                    <a:p>
                      <a:r>
                        <a:rPr lang="en-US" sz="1200" dirty="0"/>
                        <a:t>Revisions</a:t>
                      </a:r>
                    </a:p>
                  </a:txBody>
                  <a:tcPr>
                    <a:solidFill>
                      <a:srgbClr val="FEE6AD"/>
                    </a:solidFill>
                  </a:tcPr>
                </a:tc>
                <a:tc>
                  <a:txBody>
                    <a:bodyPr/>
                    <a:lstStyle/>
                    <a:p>
                      <a:r>
                        <a:rPr lang="en-US" sz="1200" dirty="0"/>
                        <a:t>3 (0.8%)</a:t>
                      </a:r>
                    </a:p>
                  </a:txBody>
                  <a:tcPr>
                    <a:solidFill>
                      <a:srgbClr val="FEE6AD"/>
                    </a:solidFill>
                  </a:tcPr>
                </a:tc>
                <a:tc>
                  <a:txBody>
                    <a:bodyPr/>
                    <a:lstStyle/>
                    <a:p>
                      <a:r>
                        <a:rPr lang="en-US" sz="1200" dirty="0"/>
                        <a:t>1 (3.7%)</a:t>
                      </a:r>
                    </a:p>
                  </a:txBody>
                  <a:tcPr>
                    <a:solidFill>
                      <a:srgbClr val="FEE6AD"/>
                    </a:solidFill>
                  </a:tcPr>
                </a:tc>
                <a:tc>
                  <a:txBody>
                    <a:bodyPr/>
                    <a:lstStyle/>
                    <a:p>
                      <a:r>
                        <a:rPr lang="en-US" sz="1200" dirty="0"/>
                        <a:t>0.25</a:t>
                      </a:r>
                    </a:p>
                  </a:txBody>
                  <a:tcPr>
                    <a:solidFill>
                      <a:srgbClr val="FEE6AD"/>
                    </a:solidFill>
                  </a:tcPr>
                </a:tc>
                <a:extLst>
                  <a:ext uri="{0D108BD9-81ED-4DB2-BD59-A6C34878D82A}">
                    <a16:rowId xmlns:a16="http://schemas.microsoft.com/office/drawing/2014/main" val="2083217233"/>
                  </a:ext>
                </a:extLst>
              </a:tr>
            </a:tbl>
          </a:graphicData>
        </a:graphic>
      </p:graphicFrame>
      <p:graphicFrame>
        <p:nvGraphicFramePr>
          <p:cNvPr id="90" name="Table 89">
            <a:extLst>
              <a:ext uri="{FF2B5EF4-FFF2-40B4-BE49-F238E27FC236}">
                <a16:creationId xmlns:a16="http://schemas.microsoft.com/office/drawing/2014/main" id="{F6088679-BBFF-E54F-B9ED-74E46EE755A6}"/>
              </a:ext>
            </a:extLst>
          </p:cNvPr>
          <p:cNvGraphicFramePr>
            <a:graphicFrameLocks noGrp="1"/>
          </p:cNvGraphicFramePr>
          <p:nvPr>
            <p:extLst>
              <p:ext uri="{D42A27DB-BD31-4B8C-83A1-F6EECF244321}">
                <p14:modId xmlns:p14="http://schemas.microsoft.com/office/powerpoint/2010/main" val="923021645"/>
              </p:ext>
            </p:extLst>
          </p:nvPr>
        </p:nvGraphicFramePr>
        <p:xfrm>
          <a:off x="14325600" y="12633956"/>
          <a:ext cx="5537200" cy="128016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3718841549"/>
                    </a:ext>
                  </a:extLst>
                </a:gridCol>
                <a:gridCol w="1384300">
                  <a:extLst>
                    <a:ext uri="{9D8B030D-6E8A-4147-A177-3AD203B41FA5}">
                      <a16:colId xmlns:a16="http://schemas.microsoft.com/office/drawing/2014/main" val="1886999961"/>
                    </a:ext>
                  </a:extLst>
                </a:gridCol>
                <a:gridCol w="1384300">
                  <a:extLst>
                    <a:ext uri="{9D8B030D-6E8A-4147-A177-3AD203B41FA5}">
                      <a16:colId xmlns:a16="http://schemas.microsoft.com/office/drawing/2014/main" val="4078470239"/>
                    </a:ext>
                  </a:extLst>
                </a:gridCol>
                <a:gridCol w="1384300">
                  <a:extLst>
                    <a:ext uri="{9D8B030D-6E8A-4147-A177-3AD203B41FA5}">
                      <a16:colId xmlns:a16="http://schemas.microsoft.com/office/drawing/2014/main" val="3724121041"/>
                    </a:ext>
                  </a:extLst>
                </a:gridCol>
              </a:tblGrid>
              <a:tr h="256339">
                <a:tc>
                  <a:txBody>
                    <a:bodyPr/>
                    <a:lstStyle/>
                    <a:p>
                      <a:r>
                        <a:rPr lang="en-US" sz="1200" dirty="0"/>
                        <a:t>Variable</a:t>
                      </a:r>
                    </a:p>
                  </a:txBody>
                  <a:tcPr>
                    <a:solidFill>
                      <a:srgbClr val="FFC003"/>
                    </a:solidFill>
                  </a:tcPr>
                </a:tc>
                <a:tc>
                  <a:txBody>
                    <a:bodyPr/>
                    <a:lstStyle/>
                    <a:p>
                      <a:r>
                        <a:rPr lang="en-US" sz="1200" dirty="0"/>
                        <a:t>Below 25 deg Anteversion</a:t>
                      </a:r>
                    </a:p>
                  </a:txBody>
                  <a:tcPr>
                    <a:solidFill>
                      <a:srgbClr val="FFC003"/>
                    </a:solidFill>
                  </a:tcPr>
                </a:tc>
                <a:tc>
                  <a:txBody>
                    <a:bodyPr/>
                    <a:lstStyle/>
                    <a:p>
                      <a:r>
                        <a:rPr lang="en-US" sz="1200" dirty="0"/>
                        <a:t>Above 25 degrees Anteversion</a:t>
                      </a:r>
                    </a:p>
                  </a:txBody>
                  <a:tcPr>
                    <a:solidFill>
                      <a:srgbClr val="FFC003"/>
                    </a:solidFill>
                  </a:tcPr>
                </a:tc>
                <a:tc>
                  <a:txBody>
                    <a:bodyPr/>
                    <a:lstStyle/>
                    <a:p>
                      <a:r>
                        <a:rPr lang="en-US" sz="1200" dirty="0"/>
                        <a:t>P-Value</a:t>
                      </a:r>
                    </a:p>
                  </a:txBody>
                  <a:tcPr>
                    <a:solidFill>
                      <a:srgbClr val="FFC003"/>
                    </a:solidFill>
                  </a:tcPr>
                </a:tc>
                <a:extLst>
                  <a:ext uri="{0D108BD9-81ED-4DB2-BD59-A6C34878D82A}">
                    <a16:rowId xmlns:a16="http://schemas.microsoft.com/office/drawing/2014/main" val="3857269798"/>
                  </a:ext>
                </a:extLst>
              </a:tr>
              <a:tr h="153803">
                <a:tc>
                  <a:txBody>
                    <a:bodyPr/>
                    <a:lstStyle/>
                    <a:p>
                      <a:r>
                        <a:rPr lang="en-US" sz="1200" dirty="0"/>
                        <a:t>N</a:t>
                      </a:r>
                    </a:p>
                  </a:txBody>
                  <a:tcPr>
                    <a:solidFill>
                      <a:srgbClr val="FEE6AD"/>
                    </a:solidFill>
                  </a:tcPr>
                </a:tc>
                <a:tc>
                  <a:txBody>
                    <a:bodyPr/>
                    <a:lstStyle/>
                    <a:p>
                      <a:r>
                        <a:rPr lang="en-US" sz="1200" dirty="0"/>
                        <a:t>335</a:t>
                      </a:r>
                    </a:p>
                  </a:txBody>
                  <a:tcPr>
                    <a:solidFill>
                      <a:srgbClr val="FEE6AD"/>
                    </a:solidFill>
                  </a:tcPr>
                </a:tc>
                <a:tc>
                  <a:txBody>
                    <a:bodyPr/>
                    <a:lstStyle/>
                    <a:p>
                      <a:r>
                        <a:rPr lang="en-US" sz="1200" dirty="0"/>
                        <a:t>60</a:t>
                      </a:r>
                    </a:p>
                  </a:txBody>
                  <a:tcPr>
                    <a:solidFill>
                      <a:srgbClr val="FEE6AD"/>
                    </a:solidFill>
                  </a:tcPr>
                </a:tc>
                <a:tc>
                  <a:txBody>
                    <a:bodyPr/>
                    <a:lstStyle/>
                    <a:p>
                      <a:endParaRPr lang="en-US" sz="1200" dirty="0"/>
                    </a:p>
                  </a:txBody>
                  <a:tcPr>
                    <a:solidFill>
                      <a:srgbClr val="FEE6AD"/>
                    </a:solidFill>
                  </a:tcPr>
                </a:tc>
                <a:extLst>
                  <a:ext uri="{0D108BD9-81ED-4DB2-BD59-A6C34878D82A}">
                    <a16:rowId xmlns:a16="http://schemas.microsoft.com/office/drawing/2014/main" val="880647334"/>
                  </a:ext>
                </a:extLst>
              </a:tr>
              <a:tr h="153803">
                <a:tc>
                  <a:txBody>
                    <a:bodyPr/>
                    <a:lstStyle/>
                    <a:p>
                      <a:r>
                        <a:rPr lang="en-US" sz="1200" dirty="0"/>
                        <a:t>Dislocations</a:t>
                      </a:r>
                    </a:p>
                  </a:txBody>
                  <a:tcPr>
                    <a:solidFill>
                      <a:srgbClr val="E3E9E5"/>
                    </a:solidFill>
                  </a:tcPr>
                </a:tc>
                <a:tc>
                  <a:txBody>
                    <a:bodyPr/>
                    <a:lstStyle/>
                    <a:p>
                      <a:r>
                        <a:rPr lang="en-US" sz="1200" dirty="0"/>
                        <a:t>5 (1.5%)</a:t>
                      </a:r>
                    </a:p>
                  </a:txBody>
                  <a:tcPr>
                    <a:solidFill>
                      <a:srgbClr val="E3E9E5"/>
                    </a:solidFill>
                  </a:tcPr>
                </a:tc>
                <a:tc>
                  <a:txBody>
                    <a:bodyPr/>
                    <a:lstStyle/>
                    <a:p>
                      <a:r>
                        <a:rPr lang="en-US" sz="1200" dirty="0"/>
                        <a:t>0</a:t>
                      </a:r>
                    </a:p>
                  </a:txBody>
                  <a:tcPr>
                    <a:solidFill>
                      <a:srgbClr val="E3E9E5"/>
                    </a:solidFill>
                  </a:tcPr>
                </a:tc>
                <a:tc>
                  <a:txBody>
                    <a:bodyPr/>
                    <a:lstStyle/>
                    <a:p>
                      <a:r>
                        <a:rPr lang="en-US" sz="1200" dirty="0"/>
                        <a:t>0.61</a:t>
                      </a:r>
                    </a:p>
                  </a:txBody>
                  <a:tcPr>
                    <a:solidFill>
                      <a:srgbClr val="E3E9E5"/>
                    </a:solidFill>
                  </a:tcPr>
                </a:tc>
                <a:extLst>
                  <a:ext uri="{0D108BD9-81ED-4DB2-BD59-A6C34878D82A}">
                    <a16:rowId xmlns:a16="http://schemas.microsoft.com/office/drawing/2014/main" val="1113780787"/>
                  </a:ext>
                </a:extLst>
              </a:tr>
              <a:tr h="171587">
                <a:tc>
                  <a:txBody>
                    <a:bodyPr/>
                    <a:lstStyle/>
                    <a:p>
                      <a:r>
                        <a:rPr lang="en-US" sz="1200" dirty="0"/>
                        <a:t>Revisions</a:t>
                      </a:r>
                    </a:p>
                  </a:txBody>
                  <a:tcPr>
                    <a:solidFill>
                      <a:srgbClr val="FEE6AD"/>
                    </a:solidFill>
                  </a:tcPr>
                </a:tc>
                <a:tc>
                  <a:txBody>
                    <a:bodyPr/>
                    <a:lstStyle/>
                    <a:p>
                      <a:r>
                        <a:rPr lang="en-US" sz="1200" dirty="0"/>
                        <a:t>3 (0.9%)</a:t>
                      </a:r>
                    </a:p>
                  </a:txBody>
                  <a:tcPr>
                    <a:solidFill>
                      <a:srgbClr val="FEE6AD"/>
                    </a:solidFill>
                  </a:tcPr>
                </a:tc>
                <a:tc>
                  <a:txBody>
                    <a:bodyPr/>
                    <a:lstStyle/>
                    <a:p>
                      <a:r>
                        <a:rPr lang="en-US" sz="1200" dirty="0"/>
                        <a:t>1 (1.6%) </a:t>
                      </a:r>
                    </a:p>
                  </a:txBody>
                  <a:tcPr>
                    <a:solidFill>
                      <a:srgbClr val="FEE6AD"/>
                    </a:solidFill>
                  </a:tcPr>
                </a:tc>
                <a:tc>
                  <a:txBody>
                    <a:bodyPr/>
                    <a:lstStyle/>
                    <a:p>
                      <a:r>
                        <a:rPr lang="en-US" sz="1200" dirty="0"/>
                        <a:t>0.58</a:t>
                      </a:r>
                    </a:p>
                  </a:txBody>
                  <a:tcPr>
                    <a:solidFill>
                      <a:srgbClr val="FEE6AD"/>
                    </a:solidFill>
                  </a:tcPr>
                </a:tc>
                <a:extLst>
                  <a:ext uri="{0D108BD9-81ED-4DB2-BD59-A6C34878D82A}">
                    <a16:rowId xmlns:a16="http://schemas.microsoft.com/office/drawing/2014/main" val="2808444260"/>
                  </a:ext>
                </a:extLst>
              </a:tr>
            </a:tbl>
          </a:graphicData>
        </a:graphic>
      </p:graphicFrame>
      <p:graphicFrame>
        <p:nvGraphicFramePr>
          <p:cNvPr id="91" name="Table 90">
            <a:extLst>
              <a:ext uri="{FF2B5EF4-FFF2-40B4-BE49-F238E27FC236}">
                <a16:creationId xmlns:a16="http://schemas.microsoft.com/office/drawing/2014/main" id="{708AD1B7-B1BF-2243-A73C-60B1DF986A89}"/>
              </a:ext>
            </a:extLst>
          </p:cNvPr>
          <p:cNvGraphicFramePr>
            <a:graphicFrameLocks noGrp="1"/>
          </p:cNvGraphicFramePr>
          <p:nvPr>
            <p:extLst>
              <p:ext uri="{D42A27DB-BD31-4B8C-83A1-F6EECF244321}">
                <p14:modId xmlns:p14="http://schemas.microsoft.com/office/powerpoint/2010/main" val="1744781036"/>
              </p:ext>
            </p:extLst>
          </p:nvPr>
        </p:nvGraphicFramePr>
        <p:xfrm>
          <a:off x="14312900" y="9253074"/>
          <a:ext cx="5537200" cy="210312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3718841549"/>
                    </a:ext>
                  </a:extLst>
                </a:gridCol>
                <a:gridCol w="1384300">
                  <a:extLst>
                    <a:ext uri="{9D8B030D-6E8A-4147-A177-3AD203B41FA5}">
                      <a16:colId xmlns:a16="http://schemas.microsoft.com/office/drawing/2014/main" val="1886999961"/>
                    </a:ext>
                  </a:extLst>
                </a:gridCol>
                <a:gridCol w="1384300">
                  <a:extLst>
                    <a:ext uri="{9D8B030D-6E8A-4147-A177-3AD203B41FA5}">
                      <a16:colId xmlns:a16="http://schemas.microsoft.com/office/drawing/2014/main" val="4078470239"/>
                    </a:ext>
                  </a:extLst>
                </a:gridCol>
                <a:gridCol w="1384300">
                  <a:extLst>
                    <a:ext uri="{9D8B030D-6E8A-4147-A177-3AD203B41FA5}">
                      <a16:colId xmlns:a16="http://schemas.microsoft.com/office/drawing/2014/main" val="3724121041"/>
                    </a:ext>
                  </a:extLst>
                </a:gridCol>
              </a:tblGrid>
              <a:tr h="0">
                <a:tc>
                  <a:txBody>
                    <a:bodyPr/>
                    <a:lstStyle/>
                    <a:p>
                      <a:r>
                        <a:rPr lang="en-US" sz="1200" dirty="0"/>
                        <a:t>Variable</a:t>
                      </a:r>
                    </a:p>
                  </a:txBody>
                  <a:tcPr>
                    <a:solidFill>
                      <a:srgbClr val="FFC003"/>
                    </a:solidFill>
                  </a:tcPr>
                </a:tc>
                <a:tc>
                  <a:txBody>
                    <a:bodyPr/>
                    <a:lstStyle/>
                    <a:p>
                      <a:r>
                        <a:rPr lang="en-US" sz="1200" dirty="0"/>
                        <a:t>In </a:t>
                      </a:r>
                      <a:r>
                        <a:rPr lang="en-US" sz="1200" dirty="0" err="1"/>
                        <a:t>Liaw</a:t>
                      </a:r>
                      <a:r>
                        <a:rPr lang="en-US" sz="1200" dirty="0"/>
                        <a:t> Safe Zone</a:t>
                      </a:r>
                    </a:p>
                  </a:txBody>
                  <a:tcPr>
                    <a:solidFill>
                      <a:srgbClr val="FFC003"/>
                    </a:solidFill>
                  </a:tcPr>
                </a:tc>
                <a:tc>
                  <a:txBody>
                    <a:bodyPr/>
                    <a:lstStyle/>
                    <a:p>
                      <a:r>
                        <a:rPr lang="en-US" sz="1200" dirty="0"/>
                        <a:t>Out of </a:t>
                      </a:r>
                      <a:r>
                        <a:rPr lang="en-US" sz="1200" dirty="0" err="1"/>
                        <a:t>Liaw</a:t>
                      </a:r>
                      <a:r>
                        <a:rPr lang="en-US" sz="1200" dirty="0"/>
                        <a:t> Safe Zone</a:t>
                      </a:r>
                    </a:p>
                  </a:txBody>
                  <a:tcPr>
                    <a:solidFill>
                      <a:srgbClr val="FFC003"/>
                    </a:solidFill>
                  </a:tcPr>
                </a:tc>
                <a:tc>
                  <a:txBody>
                    <a:bodyPr/>
                    <a:lstStyle/>
                    <a:p>
                      <a:r>
                        <a:rPr lang="en-US" sz="1200" dirty="0"/>
                        <a:t>P-Value</a:t>
                      </a:r>
                    </a:p>
                  </a:txBody>
                  <a:tcPr>
                    <a:solidFill>
                      <a:srgbClr val="FFC003"/>
                    </a:solidFill>
                  </a:tcPr>
                </a:tc>
                <a:extLst>
                  <a:ext uri="{0D108BD9-81ED-4DB2-BD59-A6C34878D82A}">
                    <a16:rowId xmlns:a16="http://schemas.microsoft.com/office/drawing/2014/main" val="3857269798"/>
                  </a:ext>
                </a:extLst>
              </a:tr>
              <a:tr h="251603">
                <a:tc>
                  <a:txBody>
                    <a:bodyPr/>
                    <a:lstStyle/>
                    <a:p>
                      <a:r>
                        <a:rPr lang="en-US" sz="1200" dirty="0"/>
                        <a:t>N</a:t>
                      </a:r>
                    </a:p>
                  </a:txBody>
                  <a:tcPr>
                    <a:solidFill>
                      <a:srgbClr val="FEE6AD"/>
                    </a:solidFill>
                  </a:tcPr>
                </a:tc>
                <a:tc>
                  <a:txBody>
                    <a:bodyPr/>
                    <a:lstStyle/>
                    <a:p>
                      <a:r>
                        <a:rPr lang="en-US" sz="1200" dirty="0"/>
                        <a:t>310</a:t>
                      </a:r>
                    </a:p>
                  </a:txBody>
                  <a:tcPr>
                    <a:solidFill>
                      <a:srgbClr val="FEE6AD"/>
                    </a:solidFill>
                  </a:tcPr>
                </a:tc>
                <a:tc>
                  <a:txBody>
                    <a:bodyPr/>
                    <a:lstStyle/>
                    <a:p>
                      <a:r>
                        <a:rPr lang="en-US" sz="1200" dirty="0"/>
                        <a:t>85</a:t>
                      </a:r>
                    </a:p>
                  </a:txBody>
                  <a:tcPr>
                    <a:solidFill>
                      <a:srgbClr val="FEE6AD"/>
                    </a:solidFill>
                  </a:tcPr>
                </a:tc>
                <a:tc>
                  <a:txBody>
                    <a:bodyPr/>
                    <a:lstStyle/>
                    <a:p>
                      <a:endParaRPr lang="en-US" sz="1200" dirty="0"/>
                    </a:p>
                  </a:txBody>
                  <a:tcPr>
                    <a:solidFill>
                      <a:srgbClr val="FEE6AD"/>
                    </a:solidFill>
                  </a:tcPr>
                </a:tc>
                <a:extLst>
                  <a:ext uri="{0D108BD9-81ED-4DB2-BD59-A6C34878D82A}">
                    <a16:rowId xmlns:a16="http://schemas.microsoft.com/office/drawing/2014/main" val="880647334"/>
                  </a:ext>
                </a:extLst>
              </a:tr>
              <a:tr h="251603">
                <a:tc>
                  <a:txBody>
                    <a:bodyPr/>
                    <a:lstStyle/>
                    <a:p>
                      <a:r>
                        <a:rPr lang="en-US" sz="1200" dirty="0"/>
                        <a:t>Total Offset</a:t>
                      </a:r>
                    </a:p>
                  </a:txBody>
                  <a:tcPr>
                    <a:solidFill>
                      <a:srgbClr val="E3E9E5"/>
                    </a:solidFill>
                  </a:tcPr>
                </a:tc>
                <a:tc>
                  <a:txBody>
                    <a:bodyPr/>
                    <a:lstStyle/>
                    <a:p>
                      <a:r>
                        <a:rPr lang="en-US" sz="1200" dirty="0"/>
                        <a:t>-1.81mm</a:t>
                      </a:r>
                    </a:p>
                  </a:txBody>
                  <a:tcPr>
                    <a:solidFill>
                      <a:srgbClr val="E3E9E5"/>
                    </a:solidFill>
                  </a:tcPr>
                </a:tc>
                <a:tc>
                  <a:txBody>
                    <a:bodyPr/>
                    <a:lstStyle/>
                    <a:p>
                      <a:r>
                        <a:rPr lang="en-US" sz="1200" dirty="0"/>
                        <a:t>0.88mm</a:t>
                      </a:r>
                    </a:p>
                  </a:txBody>
                  <a:tcPr>
                    <a:solidFill>
                      <a:srgbClr val="E3E9E5"/>
                    </a:solidFill>
                  </a:tcPr>
                </a:tc>
                <a:tc>
                  <a:txBody>
                    <a:bodyPr/>
                    <a:lstStyle/>
                    <a:p>
                      <a:r>
                        <a:rPr lang="en-US" sz="1200" dirty="0"/>
                        <a:t>0.24</a:t>
                      </a:r>
                    </a:p>
                  </a:txBody>
                  <a:tcPr>
                    <a:solidFill>
                      <a:srgbClr val="E3E9E5"/>
                    </a:solidFill>
                  </a:tcPr>
                </a:tc>
                <a:extLst>
                  <a:ext uri="{0D108BD9-81ED-4DB2-BD59-A6C34878D82A}">
                    <a16:rowId xmlns:a16="http://schemas.microsoft.com/office/drawing/2014/main" val="1113780787"/>
                  </a:ext>
                </a:extLst>
              </a:tr>
              <a:tr h="251603">
                <a:tc>
                  <a:txBody>
                    <a:bodyPr/>
                    <a:lstStyle/>
                    <a:p>
                      <a:r>
                        <a:rPr lang="en-US" sz="1200" dirty="0"/>
                        <a:t>Total LLD</a:t>
                      </a:r>
                    </a:p>
                  </a:txBody>
                  <a:tcPr>
                    <a:solidFill>
                      <a:srgbClr val="FEE6AD"/>
                    </a:solidFill>
                  </a:tcPr>
                </a:tc>
                <a:tc>
                  <a:txBody>
                    <a:bodyPr/>
                    <a:lstStyle/>
                    <a:p>
                      <a:r>
                        <a:rPr lang="en-US" sz="1200" dirty="0"/>
                        <a:t>-0.90mm</a:t>
                      </a:r>
                    </a:p>
                  </a:txBody>
                  <a:tcPr>
                    <a:solidFill>
                      <a:srgbClr val="FEE6AD"/>
                    </a:solidFill>
                  </a:tcPr>
                </a:tc>
                <a:tc>
                  <a:txBody>
                    <a:bodyPr/>
                    <a:lstStyle/>
                    <a:p>
                      <a:r>
                        <a:rPr lang="en-US" sz="1200" dirty="0"/>
                        <a:t>0.04mm</a:t>
                      </a:r>
                    </a:p>
                  </a:txBody>
                  <a:tcPr>
                    <a:solidFill>
                      <a:srgbClr val="FEE6AD"/>
                    </a:solidFill>
                  </a:tcPr>
                </a:tc>
                <a:tc>
                  <a:txBody>
                    <a:bodyPr/>
                    <a:lstStyle/>
                    <a:p>
                      <a:r>
                        <a:rPr lang="en-US" sz="1200" dirty="0"/>
                        <a:t>0.72</a:t>
                      </a:r>
                    </a:p>
                  </a:txBody>
                  <a:tcPr>
                    <a:solidFill>
                      <a:srgbClr val="FEE6AD"/>
                    </a:solidFill>
                  </a:tcPr>
                </a:tc>
                <a:extLst>
                  <a:ext uri="{0D108BD9-81ED-4DB2-BD59-A6C34878D82A}">
                    <a16:rowId xmlns:a16="http://schemas.microsoft.com/office/drawing/2014/main" val="2808444260"/>
                  </a:ext>
                </a:extLst>
              </a:tr>
              <a:tr h="251603">
                <a:tc>
                  <a:txBody>
                    <a:bodyPr/>
                    <a:lstStyle/>
                    <a:p>
                      <a:r>
                        <a:rPr lang="en-US" sz="1200" dirty="0"/>
                        <a:t>Pelvic Tilt</a:t>
                      </a:r>
                    </a:p>
                  </a:txBody>
                  <a:tcPr>
                    <a:solidFill>
                      <a:srgbClr val="E3E9E5"/>
                    </a:solidFill>
                  </a:tcPr>
                </a:tc>
                <a:tc>
                  <a:txBody>
                    <a:bodyPr/>
                    <a:lstStyle/>
                    <a:p>
                      <a:r>
                        <a:rPr lang="en-US" sz="1200" dirty="0"/>
                        <a:t>12.8 deg</a:t>
                      </a:r>
                    </a:p>
                  </a:txBody>
                  <a:tcPr>
                    <a:solidFill>
                      <a:srgbClr val="E3E9E5"/>
                    </a:solidFill>
                  </a:tcPr>
                </a:tc>
                <a:tc>
                  <a:txBody>
                    <a:bodyPr/>
                    <a:lstStyle/>
                    <a:p>
                      <a:r>
                        <a:rPr lang="en-US" sz="1200" dirty="0"/>
                        <a:t>12.4 deg</a:t>
                      </a:r>
                    </a:p>
                  </a:txBody>
                  <a:tcPr>
                    <a:solidFill>
                      <a:srgbClr val="E3E9E5"/>
                    </a:solidFill>
                  </a:tcPr>
                </a:tc>
                <a:tc>
                  <a:txBody>
                    <a:bodyPr/>
                    <a:lstStyle/>
                    <a:p>
                      <a:r>
                        <a:rPr lang="en-US" sz="1200" dirty="0"/>
                        <a:t>0.64</a:t>
                      </a:r>
                    </a:p>
                  </a:txBody>
                  <a:tcPr>
                    <a:solidFill>
                      <a:srgbClr val="E3E9E5"/>
                    </a:solidFill>
                  </a:tcPr>
                </a:tc>
                <a:extLst>
                  <a:ext uri="{0D108BD9-81ED-4DB2-BD59-A6C34878D82A}">
                    <a16:rowId xmlns:a16="http://schemas.microsoft.com/office/drawing/2014/main" val="3381369303"/>
                  </a:ext>
                </a:extLst>
              </a:tr>
              <a:tr h="251603">
                <a:tc>
                  <a:txBody>
                    <a:bodyPr/>
                    <a:lstStyle/>
                    <a:p>
                      <a:r>
                        <a:rPr lang="en-US" sz="1200" dirty="0"/>
                        <a:t>Dislocations</a:t>
                      </a:r>
                    </a:p>
                  </a:txBody>
                  <a:tcPr>
                    <a:solidFill>
                      <a:srgbClr val="FEE6AD"/>
                    </a:solidFill>
                  </a:tcPr>
                </a:tc>
                <a:tc>
                  <a:txBody>
                    <a:bodyPr/>
                    <a:lstStyle/>
                    <a:p>
                      <a:r>
                        <a:rPr lang="en-US" sz="1200" dirty="0"/>
                        <a:t>5 (1.6%)</a:t>
                      </a:r>
                    </a:p>
                  </a:txBody>
                  <a:tcPr>
                    <a:solidFill>
                      <a:srgbClr val="FEE6AD"/>
                    </a:solidFill>
                  </a:tcPr>
                </a:tc>
                <a:tc>
                  <a:txBody>
                    <a:bodyPr/>
                    <a:lstStyle/>
                    <a:p>
                      <a:r>
                        <a:rPr lang="en-US" sz="1200" dirty="0"/>
                        <a:t>0</a:t>
                      </a:r>
                    </a:p>
                  </a:txBody>
                  <a:tcPr>
                    <a:solidFill>
                      <a:srgbClr val="FEE6AD"/>
                    </a:solidFill>
                  </a:tcPr>
                </a:tc>
                <a:tc>
                  <a:txBody>
                    <a:bodyPr/>
                    <a:lstStyle/>
                    <a:p>
                      <a:r>
                        <a:rPr lang="en-US" sz="1200" dirty="0"/>
                        <a:t>0.52</a:t>
                      </a:r>
                    </a:p>
                  </a:txBody>
                  <a:tcPr>
                    <a:solidFill>
                      <a:srgbClr val="FEE6AD"/>
                    </a:solidFill>
                  </a:tcPr>
                </a:tc>
                <a:extLst>
                  <a:ext uri="{0D108BD9-81ED-4DB2-BD59-A6C34878D82A}">
                    <a16:rowId xmlns:a16="http://schemas.microsoft.com/office/drawing/2014/main" val="2313959824"/>
                  </a:ext>
                </a:extLst>
              </a:tr>
              <a:tr h="251603">
                <a:tc>
                  <a:txBody>
                    <a:bodyPr/>
                    <a:lstStyle/>
                    <a:p>
                      <a:r>
                        <a:rPr lang="en-US" sz="1200" dirty="0"/>
                        <a:t>Revisions </a:t>
                      </a:r>
                    </a:p>
                  </a:txBody>
                  <a:tcPr>
                    <a:solidFill>
                      <a:srgbClr val="E3E9E5"/>
                    </a:solidFill>
                  </a:tcPr>
                </a:tc>
                <a:tc>
                  <a:txBody>
                    <a:bodyPr/>
                    <a:lstStyle/>
                    <a:p>
                      <a:r>
                        <a:rPr lang="en-US" sz="1200" dirty="0"/>
                        <a:t>3 (0.9%)</a:t>
                      </a:r>
                    </a:p>
                  </a:txBody>
                  <a:tcPr>
                    <a:solidFill>
                      <a:srgbClr val="E3E9E5"/>
                    </a:solidFill>
                  </a:tcPr>
                </a:tc>
                <a:tc>
                  <a:txBody>
                    <a:bodyPr/>
                    <a:lstStyle/>
                    <a:p>
                      <a:r>
                        <a:rPr lang="en-US" sz="1200" dirty="0"/>
                        <a:t>1 (1.1%)</a:t>
                      </a:r>
                    </a:p>
                  </a:txBody>
                  <a:tcPr>
                    <a:solidFill>
                      <a:srgbClr val="E3E9E5"/>
                    </a:solidFill>
                  </a:tcPr>
                </a:tc>
                <a:tc>
                  <a:txBody>
                    <a:bodyPr/>
                    <a:lstStyle/>
                    <a:p>
                      <a:r>
                        <a:rPr lang="en-US" sz="1200" dirty="0"/>
                        <a:t>0.86</a:t>
                      </a:r>
                    </a:p>
                  </a:txBody>
                  <a:tcPr>
                    <a:solidFill>
                      <a:srgbClr val="E3E9E5"/>
                    </a:solidFill>
                  </a:tcPr>
                </a:tc>
                <a:extLst>
                  <a:ext uri="{0D108BD9-81ED-4DB2-BD59-A6C34878D82A}">
                    <a16:rowId xmlns:a16="http://schemas.microsoft.com/office/drawing/2014/main" val="2912126278"/>
                  </a:ext>
                </a:extLst>
              </a:tr>
            </a:tbl>
          </a:graphicData>
        </a:graphic>
      </p:graphicFrame>
      <p:sp>
        <p:nvSpPr>
          <p:cNvPr id="63" name="Text Placeholder 197">
            <a:extLst>
              <a:ext uri="{FF2B5EF4-FFF2-40B4-BE49-F238E27FC236}">
                <a16:creationId xmlns:a16="http://schemas.microsoft.com/office/drawing/2014/main" id="{E4A2CBA3-BCBB-A14C-A6B3-3805050FAED2}"/>
              </a:ext>
            </a:extLst>
          </p:cNvPr>
          <p:cNvSpPr txBox="1">
            <a:spLocks/>
          </p:cNvSpPr>
          <p:nvPr/>
        </p:nvSpPr>
        <p:spPr>
          <a:xfrm>
            <a:off x="7689557" y="15699224"/>
            <a:ext cx="6285508" cy="448461"/>
          </a:xfrm>
          <a:prstGeom prst="rect">
            <a:avLst/>
          </a:prstGeom>
        </p:spPr>
        <p:txBody>
          <a:bodyPr wrap="square" lIns="130622" tIns="130622" rIns="130622" bIns="130622">
            <a:spAutoFit/>
          </a:bodyPr>
          <a:lstStyle>
            <a:lvl1pPr marL="0" indent="0" algn="l" defTabSz="2507943" rtl="0" eaLnBrk="1" latinLnBrk="0" hangingPunct="1">
              <a:spcBef>
                <a:spcPct val="20000"/>
              </a:spcBef>
              <a:buFont typeface="Arial" pitchFamily="34" charset="0"/>
              <a:buNone/>
              <a:defRPr sz="1400" kern="1200" baseline="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sz="1200" dirty="0"/>
              <a:t>Figure 3                                          Figure 4                         Figure 5</a:t>
            </a:r>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3860</TotalTime>
  <Words>1230</Words>
  <Application>Microsoft Macintosh PowerPoint</Application>
  <PresentationFormat>Custom</PresentationFormat>
  <Paragraphs>214</Paragraphs>
  <Slides>1</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vt:i4>
      </vt:variant>
    </vt:vector>
  </HeadingPairs>
  <TitlesOfParts>
    <vt:vector size="7" baseType="lpstr">
      <vt:lpstr>Arial</vt:lpstr>
      <vt:lpstr>Calibri</vt:lpstr>
      <vt:lpstr>Trebuchet MS</vt:lpstr>
      <vt:lpstr>PosterPresentations.com-36x60-Template-V3</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Brian J Vasquez</cp:lastModifiedBy>
  <cp:revision>33</cp:revision>
  <dcterms:created xsi:type="dcterms:W3CDTF">2012-02-06T18:46:22Z</dcterms:created>
  <dcterms:modified xsi:type="dcterms:W3CDTF">2020-02-13T07:51:24Z</dcterms:modified>
</cp:coreProperties>
</file>