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51206400" cy="36576000"/>
  <p:notesSz cx="6858000" cy="9144000"/>
  <p:defaultTextStyle>
    <a:defPPr>
      <a:defRPr lang="en-US"/>
    </a:defPPr>
    <a:lvl1pPr marL="0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1pPr>
    <a:lvl2pPr marL="2106778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2pPr>
    <a:lvl3pPr marL="4213555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3pPr>
    <a:lvl4pPr marL="6320333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4pPr>
    <a:lvl5pPr marL="8427110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5pPr>
    <a:lvl6pPr marL="10533888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6pPr>
    <a:lvl7pPr marL="12640666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7pPr>
    <a:lvl8pPr marL="14747443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8pPr>
    <a:lvl9pPr marL="16854221" algn="l" defTabSz="4213555" rtl="0" eaLnBrk="1" latinLnBrk="0" hangingPunct="1">
      <a:defRPr sz="82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/>
    <p:restoredTop sz="94629"/>
  </p:normalViewPr>
  <p:slideViewPr>
    <p:cSldViewPr snapToGrid="0" snapToObjects="1">
      <p:cViewPr>
        <p:scale>
          <a:sx n="25" d="100"/>
          <a:sy n="25" d="100"/>
        </p:scale>
        <p:origin x="808" y="-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8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3168-1C86-1A40-A138-B52EF2EBEBE2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07A0-B937-9C47-98C5-4B86EC71A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314E4-CC4E-5A41-AB7C-EC5A49559F41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A3CA-EA4E-FB40-BD9C-D7CE4972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5985936"/>
            <a:ext cx="43525440" cy="12733867"/>
          </a:xfrm>
        </p:spPr>
        <p:txBody>
          <a:bodyPr anchor="b"/>
          <a:lstStyle>
            <a:lvl1pPr algn="ctr">
              <a:defRPr sz="3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9210869"/>
            <a:ext cx="38404800" cy="8830731"/>
          </a:xfrm>
        </p:spPr>
        <p:txBody>
          <a:bodyPr/>
          <a:lstStyle>
            <a:lvl1pPr marL="0" indent="0" algn="ctr">
              <a:buNone/>
              <a:defRPr sz="12800"/>
            </a:lvl1pPr>
            <a:lvl2pPr marL="2438385" indent="0" algn="ctr">
              <a:buNone/>
              <a:defRPr sz="10667"/>
            </a:lvl2pPr>
            <a:lvl3pPr marL="4876770" indent="0" algn="ctr">
              <a:buNone/>
              <a:defRPr sz="9600"/>
            </a:lvl3pPr>
            <a:lvl4pPr marL="7315154" indent="0" algn="ctr">
              <a:buNone/>
              <a:defRPr sz="8533"/>
            </a:lvl4pPr>
            <a:lvl5pPr marL="9753539" indent="0" algn="ctr">
              <a:buNone/>
              <a:defRPr sz="8533"/>
            </a:lvl5pPr>
            <a:lvl6pPr marL="12191924" indent="0" algn="ctr">
              <a:buNone/>
              <a:defRPr sz="8533"/>
            </a:lvl6pPr>
            <a:lvl7pPr marL="14630309" indent="0" algn="ctr">
              <a:buNone/>
              <a:defRPr sz="8533"/>
            </a:lvl7pPr>
            <a:lvl8pPr marL="17068693" indent="0" algn="ctr">
              <a:buNone/>
              <a:defRPr sz="8533"/>
            </a:lvl8pPr>
            <a:lvl9pPr marL="19507078" indent="0" algn="ctr">
              <a:buNone/>
              <a:defRPr sz="85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1947334"/>
            <a:ext cx="11041380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1947334"/>
            <a:ext cx="32484060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9118611"/>
            <a:ext cx="44165520" cy="15214597"/>
          </a:xfrm>
        </p:spPr>
        <p:txBody>
          <a:bodyPr anchor="b"/>
          <a:lstStyle>
            <a:lvl1pPr>
              <a:defRPr sz="3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24477144"/>
            <a:ext cx="44165520" cy="8000997"/>
          </a:xfrm>
        </p:spPr>
        <p:txBody>
          <a:bodyPr/>
          <a:lstStyle>
            <a:lvl1pPr marL="0" indent="0">
              <a:buNone/>
              <a:defRPr sz="12800">
                <a:solidFill>
                  <a:schemeClr val="tx1"/>
                </a:solidFill>
              </a:defRPr>
            </a:lvl1pPr>
            <a:lvl2pPr marL="2438385" indent="0">
              <a:buNone/>
              <a:defRPr sz="10667">
                <a:solidFill>
                  <a:schemeClr val="tx1">
                    <a:tint val="75000"/>
                  </a:schemeClr>
                </a:solidFill>
              </a:defRPr>
            </a:lvl2pPr>
            <a:lvl3pPr marL="487677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3pPr>
            <a:lvl4pPr marL="7315154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4pPr>
            <a:lvl5pPr marL="9753539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5pPr>
            <a:lvl6pPr marL="12191924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6pPr>
            <a:lvl7pPr marL="14630309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7pPr>
            <a:lvl8pPr marL="17068693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8pPr>
            <a:lvl9pPr marL="19507078" indent="0">
              <a:buNone/>
              <a:defRPr sz="8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9736667"/>
            <a:ext cx="217627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9736667"/>
            <a:ext cx="2176272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947342"/>
            <a:ext cx="4416552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8966203"/>
            <a:ext cx="21662704" cy="4394197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38385" indent="0">
              <a:buNone/>
              <a:defRPr sz="10667" b="1"/>
            </a:lvl2pPr>
            <a:lvl3pPr marL="4876770" indent="0">
              <a:buNone/>
              <a:defRPr sz="9600" b="1"/>
            </a:lvl3pPr>
            <a:lvl4pPr marL="7315154" indent="0">
              <a:buNone/>
              <a:defRPr sz="8533" b="1"/>
            </a:lvl4pPr>
            <a:lvl5pPr marL="9753539" indent="0">
              <a:buNone/>
              <a:defRPr sz="8533" b="1"/>
            </a:lvl5pPr>
            <a:lvl6pPr marL="12191924" indent="0">
              <a:buNone/>
              <a:defRPr sz="8533" b="1"/>
            </a:lvl6pPr>
            <a:lvl7pPr marL="14630309" indent="0">
              <a:buNone/>
              <a:defRPr sz="8533" b="1"/>
            </a:lvl7pPr>
            <a:lvl8pPr marL="17068693" indent="0">
              <a:buNone/>
              <a:defRPr sz="8533" b="1"/>
            </a:lvl8pPr>
            <a:lvl9pPr marL="19507078" indent="0">
              <a:buNone/>
              <a:defRPr sz="8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3360400"/>
            <a:ext cx="21662704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8966203"/>
            <a:ext cx="21769390" cy="4394197"/>
          </a:xfrm>
        </p:spPr>
        <p:txBody>
          <a:bodyPr anchor="b"/>
          <a:lstStyle>
            <a:lvl1pPr marL="0" indent="0">
              <a:buNone/>
              <a:defRPr sz="12800" b="1"/>
            </a:lvl1pPr>
            <a:lvl2pPr marL="2438385" indent="0">
              <a:buNone/>
              <a:defRPr sz="10667" b="1"/>
            </a:lvl2pPr>
            <a:lvl3pPr marL="4876770" indent="0">
              <a:buNone/>
              <a:defRPr sz="9600" b="1"/>
            </a:lvl3pPr>
            <a:lvl4pPr marL="7315154" indent="0">
              <a:buNone/>
              <a:defRPr sz="8533" b="1"/>
            </a:lvl4pPr>
            <a:lvl5pPr marL="9753539" indent="0">
              <a:buNone/>
              <a:defRPr sz="8533" b="1"/>
            </a:lvl5pPr>
            <a:lvl6pPr marL="12191924" indent="0">
              <a:buNone/>
              <a:defRPr sz="8533" b="1"/>
            </a:lvl6pPr>
            <a:lvl7pPr marL="14630309" indent="0">
              <a:buNone/>
              <a:defRPr sz="8533" b="1"/>
            </a:lvl7pPr>
            <a:lvl8pPr marL="17068693" indent="0">
              <a:buNone/>
              <a:defRPr sz="8533" b="1"/>
            </a:lvl8pPr>
            <a:lvl9pPr marL="19507078" indent="0">
              <a:buNone/>
              <a:defRPr sz="85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3360400"/>
            <a:ext cx="21769390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438400"/>
            <a:ext cx="16515397" cy="8534400"/>
          </a:xfrm>
        </p:spPr>
        <p:txBody>
          <a:bodyPr anchor="b"/>
          <a:lstStyle>
            <a:lvl1pPr>
              <a:defRPr sz="170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266275"/>
            <a:ext cx="25923240" cy="25992667"/>
          </a:xfrm>
        </p:spPr>
        <p:txBody>
          <a:bodyPr/>
          <a:lstStyle>
            <a:lvl1pPr>
              <a:defRPr sz="17067"/>
            </a:lvl1pPr>
            <a:lvl2pPr>
              <a:defRPr sz="14933"/>
            </a:lvl2pPr>
            <a:lvl3pPr>
              <a:defRPr sz="12800"/>
            </a:lvl3pPr>
            <a:lvl4pPr>
              <a:defRPr sz="10667"/>
            </a:lvl4pPr>
            <a:lvl5pPr>
              <a:defRPr sz="10667"/>
            </a:lvl5pPr>
            <a:lvl6pPr>
              <a:defRPr sz="10667"/>
            </a:lvl6pPr>
            <a:lvl7pPr>
              <a:defRPr sz="10667"/>
            </a:lvl7pPr>
            <a:lvl8pPr>
              <a:defRPr sz="10667"/>
            </a:lvl8pPr>
            <a:lvl9pPr>
              <a:defRPr sz="10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0972800"/>
            <a:ext cx="16515397" cy="20328469"/>
          </a:xfrm>
        </p:spPr>
        <p:txBody>
          <a:bodyPr/>
          <a:lstStyle>
            <a:lvl1pPr marL="0" indent="0">
              <a:buNone/>
              <a:defRPr sz="8533"/>
            </a:lvl1pPr>
            <a:lvl2pPr marL="2438385" indent="0">
              <a:buNone/>
              <a:defRPr sz="7467"/>
            </a:lvl2pPr>
            <a:lvl3pPr marL="4876770" indent="0">
              <a:buNone/>
              <a:defRPr sz="6400"/>
            </a:lvl3pPr>
            <a:lvl4pPr marL="7315154" indent="0">
              <a:buNone/>
              <a:defRPr sz="5333"/>
            </a:lvl4pPr>
            <a:lvl5pPr marL="9753539" indent="0">
              <a:buNone/>
              <a:defRPr sz="5333"/>
            </a:lvl5pPr>
            <a:lvl6pPr marL="12191924" indent="0">
              <a:buNone/>
              <a:defRPr sz="5333"/>
            </a:lvl6pPr>
            <a:lvl7pPr marL="14630309" indent="0">
              <a:buNone/>
              <a:defRPr sz="5333"/>
            </a:lvl7pPr>
            <a:lvl8pPr marL="17068693" indent="0">
              <a:buNone/>
              <a:defRPr sz="5333"/>
            </a:lvl8pPr>
            <a:lvl9pPr marL="19507078" indent="0">
              <a:buNone/>
              <a:defRPr sz="5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438400"/>
            <a:ext cx="16515397" cy="8534400"/>
          </a:xfrm>
        </p:spPr>
        <p:txBody>
          <a:bodyPr anchor="b"/>
          <a:lstStyle>
            <a:lvl1pPr>
              <a:defRPr sz="170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266275"/>
            <a:ext cx="25923240" cy="25992667"/>
          </a:xfrm>
        </p:spPr>
        <p:txBody>
          <a:bodyPr anchor="t"/>
          <a:lstStyle>
            <a:lvl1pPr marL="0" indent="0">
              <a:buNone/>
              <a:defRPr sz="17067"/>
            </a:lvl1pPr>
            <a:lvl2pPr marL="2438385" indent="0">
              <a:buNone/>
              <a:defRPr sz="14933"/>
            </a:lvl2pPr>
            <a:lvl3pPr marL="4876770" indent="0">
              <a:buNone/>
              <a:defRPr sz="12800"/>
            </a:lvl3pPr>
            <a:lvl4pPr marL="7315154" indent="0">
              <a:buNone/>
              <a:defRPr sz="10667"/>
            </a:lvl4pPr>
            <a:lvl5pPr marL="9753539" indent="0">
              <a:buNone/>
              <a:defRPr sz="10667"/>
            </a:lvl5pPr>
            <a:lvl6pPr marL="12191924" indent="0">
              <a:buNone/>
              <a:defRPr sz="10667"/>
            </a:lvl6pPr>
            <a:lvl7pPr marL="14630309" indent="0">
              <a:buNone/>
              <a:defRPr sz="10667"/>
            </a:lvl7pPr>
            <a:lvl8pPr marL="17068693" indent="0">
              <a:buNone/>
              <a:defRPr sz="10667"/>
            </a:lvl8pPr>
            <a:lvl9pPr marL="19507078" indent="0">
              <a:buNone/>
              <a:defRPr sz="10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0972800"/>
            <a:ext cx="16515397" cy="20328469"/>
          </a:xfrm>
        </p:spPr>
        <p:txBody>
          <a:bodyPr/>
          <a:lstStyle>
            <a:lvl1pPr marL="0" indent="0">
              <a:buNone/>
              <a:defRPr sz="8533"/>
            </a:lvl1pPr>
            <a:lvl2pPr marL="2438385" indent="0">
              <a:buNone/>
              <a:defRPr sz="7467"/>
            </a:lvl2pPr>
            <a:lvl3pPr marL="4876770" indent="0">
              <a:buNone/>
              <a:defRPr sz="6400"/>
            </a:lvl3pPr>
            <a:lvl4pPr marL="7315154" indent="0">
              <a:buNone/>
              <a:defRPr sz="5333"/>
            </a:lvl4pPr>
            <a:lvl5pPr marL="9753539" indent="0">
              <a:buNone/>
              <a:defRPr sz="5333"/>
            </a:lvl5pPr>
            <a:lvl6pPr marL="12191924" indent="0">
              <a:buNone/>
              <a:defRPr sz="5333"/>
            </a:lvl6pPr>
            <a:lvl7pPr marL="14630309" indent="0">
              <a:buNone/>
              <a:defRPr sz="5333"/>
            </a:lvl7pPr>
            <a:lvl8pPr marL="17068693" indent="0">
              <a:buNone/>
              <a:defRPr sz="5333"/>
            </a:lvl8pPr>
            <a:lvl9pPr marL="19507078" indent="0">
              <a:buNone/>
              <a:defRPr sz="5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947342"/>
            <a:ext cx="4416552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9736667"/>
            <a:ext cx="4416552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3900542"/>
            <a:ext cx="115214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49B7-69E4-0E4A-AB87-4BDB7109B5C3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3900542"/>
            <a:ext cx="1728216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3900542"/>
            <a:ext cx="1152144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96A76-A149-A04C-9E3F-7E7E359D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76770" rtl="0" eaLnBrk="1" latinLnBrk="0" hangingPunct="1">
        <a:lnSpc>
          <a:spcPct val="90000"/>
        </a:lnSpc>
        <a:spcBef>
          <a:spcPct val="0"/>
        </a:spcBef>
        <a:buNone/>
        <a:defRPr sz="23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92" indent="-1219192" algn="l" defTabSz="4876770" rtl="0" eaLnBrk="1" latinLnBrk="0" hangingPunct="1">
        <a:lnSpc>
          <a:spcPct val="90000"/>
        </a:lnSpc>
        <a:spcBef>
          <a:spcPts val="5333"/>
        </a:spcBef>
        <a:buFont typeface="Arial" panose="020B0604020202020204" pitchFamily="34" charset="0"/>
        <a:buChar char="•"/>
        <a:defRPr sz="14933" kern="1200">
          <a:solidFill>
            <a:schemeClr val="tx1"/>
          </a:solidFill>
          <a:latin typeface="+mn-lt"/>
          <a:ea typeface="+mn-ea"/>
          <a:cs typeface="+mn-cs"/>
        </a:defRPr>
      </a:lvl1pPr>
      <a:lvl2pPr marL="3657577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62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10667" kern="1200">
          <a:solidFill>
            <a:schemeClr val="tx1"/>
          </a:solidFill>
          <a:latin typeface="+mn-lt"/>
          <a:ea typeface="+mn-ea"/>
          <a:cs typeface="+mn-cs"/>
        </a:defRPr>
      </a:lvl3pPr>
      <a:lvl4pPr marL="8534347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731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3411116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5849501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886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20726270" indent="-1219192" algn="l" defTabSz="4876770" rtl="0" eaLnBrk="1" latinLnBrk="0" hangingPunct="1">
        <a:lnSpc>
          <a:spcPct val="90000"/>
        </a:lnSpc>
        <a:spcBef>
          <a:spcPts val="2667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438385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876770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753539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924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630309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7068693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9507078" algn="l" defTabSz="487677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21A4428-0533-0F4F-A943-F9E3DBA8BB0B}"/>
              </a:ext>
            </a:extLst>
          </p:cNvPr>
          <p:cNvSpPr txBox="1"/>
          <p:nvPr/>
        </p:nvSpPr>
        <p:spPr>
          <a:xfrm>
            <a:off x="892465" y="5617557"/>
            <a:ext cx="10972800" cy="301554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23745" y="31154109"/>
            <a:ext cx="13666659" cy="22580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n-US" sz="4800" dirty="0"/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36523745" y="12010092"/>
            <a:ext cx="13311790" cy="3992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505846" y="1584783"/>
            <a:ext cx="23287125" cy="351471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586795" y="12693396"/>
            <a:ext cx="1344798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57250" indent="-857250">
              <a:buFont typeface="Arial" charset="0"/>
              <a:buChar char="•"/>
            </a:pPr>
            <a:r>
              <a:rPr lang="en-US" sz="3600" dirty="0"/>
              <a:t>Further research can explore how different patient and surgical characteristics can impact the frequency of tracheal reintubations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 smtClean="0"/>
              <a:t>Further research can examine </a:t>
            </a:r>
            <a:r>
              <a:rPr lang="en-US" sz="3600" dirty="0" smtClean="0"/>
              <a:t>patient </a:t>
            </a:r>
            <a:r>
              <a:rPr lang="en-US" sz="3600" dirty="0" smtClean="0"/>
              <a:t>population not receiving neuromuscular blockade </a:t>
            </a:r>
            <a:r>
              <a:rPr lang="en-US" sz="3600" dirty="0" smtClean="0"/>
              <a:t>reversal agent</a:t>
            </a:r>
            <a:endParaRPr lang="en-US" sz="3600" dirty="0"/>
          </a:p>
          <a:p>
            <a:pPr marL="857250" indent="-857250">
              <a:buFont typeface="Arial" charset="0"/>
              <a:buChar char="•"/>
            </a:pPr>
            <a:r>
              <a:rPr lang="en-US" sz="3600" dirty="0" smtClean="0"/>
              <a:t>Further research could look at 30 day outcomes following tracheal reintubation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261519" y="30054702"/>
            <a:ext cx="10693939" cy="581697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dirty="0">
                <a:solidFill>
                  <a:srgbClr val="C00000"/>
                </a:solidFill>
              </a:rPr>
              <a:t>Results 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/>
              <a:t>52 patients required tracheal reintubation; 37 before and 15 after Sugammadex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 smtClean="0"/>
              <a:t>Significant </a:t>
            </a:r>
            <a:r>
              <a:rPr lang="en-US" sz="3600" dirty="0"/>
              <a:t>decrease in the frequency of tracheal reintubations comparing the post-Sugammadex introduction to the pre-Sugammadex introduction </a:t>
            </a:r>
            <a:r>
              <a:rPr lang="en-US" sz="3600" dirty="0" smtClean="0"/>
              <a:t>group</a:t>
            </a:r>
            <a:endParaRPr lang="en-US" sz="3600" dirty="0"/>
          </a:p>
          <a:p>
            <a:pPr marL="857250" indent="-857250">
              <a:buFont typeface="Arial" charset="0"/>
              <a:buChar char="•"/>
            </a:pPr>
            <a:r>
              <a:rPr lang="en-US" sz="3600" dirty="0" smtClean="0"/>
              <a:t>Significant </a:t>
            </a:r>
            <a:r>
              <a:rPr lang="en-US" sz="3600" dirty="0"/>
              <a:t>decrease in frequency of reintubation comparing Sugammadex to Neostigmine in Post-Sugammadex introduction group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2121" y="5617557"/>
            <a:ext cx="10710582" cy="5447645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dirty="0">
                <a:solidFill>
                  <a:srgbClr val="C00000"/>
                </a:solidFill>
              </a:rPr>
              <a:t>Background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/>
              <a:t>Postoperative residual neuromuscular blockade is associated with post-op complications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/>
              <a:t>Current blockade reversal agents are  Sugammadex and Neostigmine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/>
              <a:t>Sugammadex may decrease postoperative residual neuromuscular blockade 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/>
              <a:t>Sugammadex was introduced to UC Davis Academic Center on 3/11/16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86795" y="12037428"/>
            <a:ext cx="10972800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4748" y="19420922"/>
            <a:ext cx="10699333" cy="3600986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dirty="0">
                <a:solidFill>
                  <a:srgbClr val="C00000"/>
                </a:solidFill>
              </a:rPr>
              <a:t>Methods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/>
              <a:t>Used EMR and chart review to find patients requiring post-operative tracheal reintubation</a:t>
            </a:r>
          </a:p>
          <a:p>
            <a:pPr marL="857250" indent="-857250">
              <a:buFont typeface="Arial" charset="0"/>
              <a:buChar char="•"/>
            </a:pPr>
            <a:r>
              <a:rPr lang="en-US" sz="3600" dirty="0"/>
              <a:t>Observed previously associated patient characteristics, as well as new factors, as shown in table 1 and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453609" y="31278047"/>
            <a:ext cx="13736795" cy="2763834"/>
          </a:xfrm>
          <a:prstGeom prst="rect">
            <a:avLst/>
          </a:prstGeom>
          <a:noFill/>
          <a:ln>
            <a:noFill/>
          </a:ln>
        </p:spPr>
        <p:txBody>
          <a:bodyPr wrap="square" numCol="1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dirty="0">
                <a:ea typeface="ＭＳ Ｐゴシック" charset="-128"/>
              </a:rPr>
              <a:t>Colton Soudan, B.S., University of California, </a:t>
            </a:r>
            <a:r>
              <a:rPr lang="en-US" altLang="en-US" sz="3600" dirty="0" smtClean="0">
                <a:ea typeface="ＭＳ Ｐゴシック" charset="-128"/>
              </a:rPr>
              <a:t>Davis</a:t>
            </a:r>
          </a:p>
          <a:p>
            <a:pPr algn="ctr">
              <a:lnSpc>
                <a:spcPct val="90000"/>
              </a:lnSpc>
            </a:pPr>
            <a:r>
              <a:rPr lang="en-US" altLang="en-US" sz="3600" dirty="0" smtClean="0">
                <a:ea typeface="ＭＳ Ｐゴシック" charset="-128"/>
              </a:rPr>
              <a:t>Kevin Nguyen, B.S., University of California, Davis</a:t>
            </a:r>
            <a:endParaRPr lang="en-US" altLang="en-US" sz="3600" dirty="0">
              <a:ea typeface="ＭＳ Ｐゴシック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3600" dirty="0">
                <a:ea typeface="ＭＳ Ｐゴシック" charset="-128"/>
              </a:rPr>
              <a:t>Neal Fleming, M.D., Ph.D., Department of Anesthesiology and Pain Medicine, University of California, Davis </a:t>
            </a:r>
          </a:p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2466" y="565151"/>
            <a:ext cx="10992856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ea typeface="ＭＳ Ｐゴシック" charset="-128"/>
              </a:rPr>
              <a:t>EVALUATION OF REINTUBATION RATES FOLLOWING INTRODUCTION OF NEW REVERSAL AGENT</a:t>
            </a:r>
          </a:p>
          <a:p>
            <a:pPr algn="ctr"/>
            <a:r>
              <a:rPr lang="en-US" sz="6600" b="1" dirty="0">
                <a:ea typeface="ＭＳ Ｐゴシック" charset="-128"/>
              </a:rPr>
              <a:t>Presenter: Colton Soudan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286500" y="34404300"/>
            <a:ext cx="184731" cy="136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835D579-35A4-FD44-B6C9-02C7C6DD0069}"/>
              </a:ext>
            </a:extLst>
          </p:cNvPr>
          <p:cNvSpPr txBox="1">
            <a:spLocks/>
          </p:cNvSpPr>
          <p:nvPr/>
        </p:nvSpPr>
        <p:spPr>
          <a:xfrm>
            <a:off x="36523746" y="27178423"/>
            <a:ext cx="13666658" cy="3762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7630F18-255B-B44A-AD86-FCD1128DF5DD}"/>
              </a:ext>
            </a:extLst>
          </p:cNvPr>
          <p:cNvSpPr txBox="1"/>
          <p:nvPr/>
        </p:nvSpPr>
        <p:spPr>
          <a:xfrm>
            <a:off x="36786040" y="27178423"/>
            <a:ext cx="9269913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84AF50F-2F8D-354C-9050-33AA9F6F6E08}"/>
              </a:ext>
            </a:extLst>
          </p:cNvPr>
          <p:cNvSpPr txBox="1"/>
          <p:nvPr/>
        </p:nvSpPr>
        <p:spPr>
          <a:xfrm>
            <a:off x="36786040" y="27847328"/>
            <a:ext cx="13185688" cy="366254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US" sz="2400" dirty="0" err="1"/>
              <a:t>Hristovska</a:t>
            </a:r>
            <a:r>
              <a:rPr lang="en-US" sz="2400" dirty="0"/>
              <a:t> AM, </a:t>
            </a:r>
            <a:r>
              <a:rPr lang="en-US" sz="2400" dirty="0" err="1"/>
              <a:t>Duch</a:t>
            </a:r>
            <a:r>
              <a:rPr lang="en-US" sz="2400" dirty="0"/>
              <a:t> P, </a:t>
            </a:r>
            <a:r>
              <a:rPr lang="en-US" sz="2400" dirty="0" err="1"/>
              <a:t>Allingstrup</a:t>
            </a:r>
            <a:r>
              <a:rPr lang="en-US" sz="2400" dirty="0"/>
              <a:t> M, </a:t>
            </a:r>
            <a:r>
              <a:rPr lang="en-US" sz="2400" dirty="0" err="1"/>
              <a:t>Afshari</a:t>
            </a:r>
            <a:r>
              <a:rPr lang="en-US" sz="2400" dirty="0"/>
              <a:t> A. Efficacy and safety of sugammadex versus neostigmine in reversing neuromuscular blockade in adults. Cochrane Database </a:t>
            </a:r>
            <a:r>
              <a:rPr lang="en-US" sz="2400" dirty="0" err="1"/>
              <a:t>Syst</a:t>
            </a:r>
            <a:r>
              <a:rPr lang="en-US" sz="2400" dirty="0"/>
              <a:t> Rev. 2017;8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US" sz="2400" dirty="0" err="1"/>
              <a:t>Brueckmann</a:t>
            </a:r>
            <a:r>
              <a:rPr lang="en-US" sz="2400" dirty="0"/>
              <a:t>, Britta, et al. “Development and Validation of a Score for Prediction of Postoperative Respiratory Complications.” </a:t>
            </a:r>
            <a:r>
              <a:rPr lang="en-US" sz="2400" i="1" dirty="0"/>
              <a:t>Anesthesiology</a:t>
            </a:r>
            <a:r>
              <a:rPr lang="en-US" sz="2400" dirty="0"/>
              <a:t>, vol. 118, no. 6, 2013, pp. 1276–1285.</a:t>
            </a:r>
          </a:p>
          <a:p>
            <a:pPr marL="742950" lvl="0" indent="-742950">
              <a:spcBef>
                <a:spcPct val="0"/>
              </a:spcBef>
              <a:buAutoNum type="arabicPeriod"/>
            </a:pPr>
            <a:r>
              <a:rPr lang="en-US" sz="2400" dirty="0" err="1"/>
              <a:t>Lukannek</a:t>
            </a:r>
            <a:r>
              <a:rPr lang="en-US" sz="2400" dirty="0"/>
              <a:t>, C., et al. “The Development and Validation of the Score for the Prediction of Postoperative Respiratory Complications (SPORC‐2) to Predict the Requirement for Early Postoperative Tracheal Re‐Intubation: a Hospital Registry Study.” </a:t>
            </a:r>
            <a:r>
              <a:rPr lang="en-US" sz="2400" i="1" dirty="0" err="1"/>
              <a:t>Anaesthesia</a:t>
            </a:r>
            <a:r>
              <a:rPr lang="en-US" sz="2400" dirty="0"/>
              <a:t>, vol. 74, no. 9, 2019, pp. 1165–1174</a:t>
            </a:r>
            <a:endParaRPr lang="en-US" altLang="en-US" sz="2400" dirty="0"/>
          </a:p>
          <a:p>
            <a:pPr>
              <a:spcBef>
                <a:spcPct val="0"/>
              </a:spcBef>
            </a:pPr>
            <a:endParaRPr lang="en-US" altLang="en-US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DAD1256-10E7-F244-AAF3-86BF3EDB03C3}"/>
              </a:ext>
            </a:extLst>
          </p:cNvPr>
          <p:cNvSpPr txBox="1"/>
          <p:nvPr/>
        </p:nvSpPr>
        <p:spPr>
          <a:xfrm>
            <a:off x="12861906" y="5093841"/>
            <a:ext cx="22793547" cy="2152897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19900" dirty="0"/>
              <a:t>Following the introduction of </a:t>
            </a:r>
            <a:r>
              <a:rPr lang="en-US" sz="19900" b="1" dirty="0"/>
              <a:t>Sugammadex</a:t>
            </a:r>
            <a:r>
              <a:rPr lang="en-US" sz="19900" dirty="0"/>
              <a:t>,  </a:t>
            </a:r>
            <a:r>
              <a:rPr lang="en-US" sz="19900" b="1" dirty="0"/>
              <a:t>tracheal reintubation </a:t>
            </a:r>
            <a:r>
              <a:rPr lang="en-US" sz="19900" u="sng" dirty="0"/>
              <a:t>frequency</a:t>
            </a:r>
            <a:r>
              <a:rPr lang="en-US" sz="19900" dirty="0"/>
              <a:t> </a:t>
            </a:r>
            <a:r>
              <a:rPr lang="en-US" sz="19900" b="1" i="1" dirty="0"/>
              <a:t>decreased</a:t>
            </a:r>
            <a:r>
              <a:rPr lang="en-US" sz="19900" b="1" dirty="0"/>
              <a:t> </a:t>
            </a:r>
            <a:r>
              <a:rPr lang="en-US" sz="19900" dirty="0"/>
              <a:t>at UC Davis Medical Center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8005E71-0CAB-144F-9FA8-B5B05464EFD7}"/>
              </a:ext>
            </a:extLst>
          </p:cNvPr>
          <p:cNvSpPr txBox="1"/>
          <p:nvPr/>
        </p:nvSpPr>
        <p:spPr>
          <a:xfrm>
            <a:off x="13258131" y="31371035"/>
            <a:ext cx="524641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QR Code goes here</a:t>
            </a:r>
          </a:p>
        </p:txBody>
      </p:sp>
      <p:sp>
        <p:nvSpPr>
          <p:cNvPr id="44" name="Graphic 7">
            <a:extLst>
              <a:ext uri="{FF2B5EF4-FFF2-40B4-BE49-F238E27FC236}">
                <a16:creationId xmlns="" xmlns:a16="http://schemas.microsoft.com/office/drawing/2014/main" id="{4E7A0649-3735-D247-B62A-8C5F81471804}"/>
              </a:ext>
            </a:extLst>
          </p:cNvPr>
          <p:cNvSpPr/>
          <p:nvPr/>
        </p:nvSpPr>
        <p:spPr>
          <a:xfrm>
            <a:off x="20417993" y="31142118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C00000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5ED794D-EE06-F54E-96D5-8526BB9E3CFE}"/>
              </a:ext>
            </a:extLst>
          </p:cNvPr>
          <p:cNvCxnSpPr>
            <a:cxnSpLocks/>
          </p:cNvCxnSpPr>
          <p:nvPr/>
        </p:nvCxnSpPr>
        <p:spPr>
          <a:xfrm flipH="1">
            <a:off x="19024819" y="32336658"/>
            <a:ext cx="1297464" cy="0"/>
          </a:xfrm>
          <a:prstGeom prst="straightConnector1">
            <a:avLst/>
          </a:prstGeom>
          <a:ln w="666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0D32421-EF46-024B-B65F-087948016784}"/>
              </a:ext>
            </a:extLst>
          </p:cNvPr>
          <p:cNvSpPr txBox="1"/>
          <p:nvPr/>
        </p:nvSpPr>
        <p:spPr>
          <a:xfrm>
            <a:off x="23039508" y="31371035"/>
            <a:ext cx="524641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Take a picture to download the abstract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8974CD2-FFB1-474D-A68F-378CDCB00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278" t="378" r="2278" b="14795"/>
          <a:stretch/>
        </p:blipFill>
        <p:spPr>
          <a:xfrm>
            <a:off x="43872453" y="33712050"/>
            <a:ext cx="5682061" cy="2230211"/>
          </a:xfrm>
          <a:prstGeom prst="rect">
            <a:avLst/>
          </a:prstGeom>
        </p:spPr>
      </p:pic>
      <p:graphicFrame>
        <p:nvGraphicFramePr>
          <p:cNvPr id="34" name="Object 33">
            <a:extLst>
              <a:ext uri="{FF2B5EF4-FFF2-40B4-BE49-F238E27FC236}">
                <a16:creationId xmlns="" xmlns:a16="http://schemas.microsoft.com/office/drawing/2014/main" id="{3AAB29C1-8F80-4930-95A1-191C8A24A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43602"/>
              </p:ext>
            </p:extLst>
          </p:nvPr>
        </p:nvGraphicFramePr>
        <p:xfrm>
          <a:off x="1171302" y="22337877"/>
          <a:ext cx="10322077" cy="827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rism 8" r:id="rId4" imgW="8080365" imgH="6481332" progId="Prism8.Document">
                  <p:embed/>
                </p:oleObj>
              </mc:Choice>
              <mc:Fallback>
                <p:oleObj name="Prism 8" r:id="rId4" imgW="8080365" imgH="6481332" progId="Prism8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08F27594-9C08-4816-9968-8F0F8CA49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1302" y="22337877"/>
                        <a:ext cx="10322077" cy="8279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24CE7F-EFAB-47D4-AFC0-C6CD1516D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1845" y="33509774"/>
            <a:ext cx="7616498" cy="2887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12" y="10727897"/>
            <a:ext cx="10373538" cy="869302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8"/>
          <a:stretch>
            <a:fillRect/>
          </a:stretch>
        </p:blipFill>
        <p:spPr>
          <a:xfrm>
            <a:off x="36331410" y="565151"/>
            <a:ext cx="13858994" cy="11374663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9"/>
          <a:stretch>
            <a:fillRect/>
          </a:stretch>
        </p:blipFill>
        <p:spPr>
          <a:xfrm>
            <a:off x="36331409" y="16126988"/>
            <a:ext cx="13858993" cy="109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UHealth_ResearchPoster_template_horz" id="{D3F56EB5-95AD-984C-891F-554369819E75}" vid="{493413DF-369D-024C-B8AB-009CADF153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PULSEDOC-910-1087</_dlc_DocId>
    <_dlc_DocIdUrl xmlns="402b49ca-617a-4412-a136-22a821ef8eb4">
      <Url>https://pulse.utah.edu/site/anesthesiology/_layouts/15/DocIdRedir.aspx?ID=PULSEDOC-910-1087</Url>
      <Description>PULSEDOC-910-1087</Description>
    </_dlc_DocIdUrl>
    <Topic xmlns="3aeda5a8-06be-4062-9cb8-edece6c0f65a" xsi:nil="true"/>
    <Category xmlns="3aeda5a8-06be-4062-9cb8-edece6c0f65a" xsi:nil="true"/>
    <yrmw xmlns="3aeda5a8-06be-4062-9cb8-edece6c0f65a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19DDFAC71194892A67AF7E1318471" ma:contentTypeVersion="12" ma:contentTypeDescription="Create a new document." ma:contentTypeScope="" ma:versionID="e177fdd7589211d9486483e476a77be3">
  <xsd:schema xmlns:xsd="http://www.w3.org/2001/XMLSchema" xmlns:xs="http://www.w3.org/2001/XMLSchema" xmlns:p="http://schemas.microsoft.com/office/2006/metadata/properties" xmlns:ns1="http://schemas.microsoft.com/sharepoint/v3" xmlns:ns2="402b49ca-617a-4412-a136-22a821ef8eb4" xmlns:ns3="3aeda5a8-06be-4062-9cb8-edece6c0f65a" targetNamespace="http://schemas.microsoft.com/office/2006/metadata/properties" ma:root="true" ma:fieldsID="74a618972d041ab227876904499f27db" ns1:_="" ns2:_="" ns3:_="">
    <xsd:import namespace="http://schemas.microsoft.com/sharepoint/v3"/>
    <xsd:import namespace="402b49ca-617a-4412-a136-22a821ef8eb4"/>
    <xsd:import namespace="3aeda5a8-06be-4062-9cb8-edece6c0f6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yrmw" minOccurs="0"/>
                <xsd:element ref="ns3:Category" minOccurs="0"/>
                <xsd:element ref="ns3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da5a8-06be-4062-9cb8-edece6c0f65a" elementFormDefault="qualified">
    <xsd:import namespace="http://schemas.microsoft.com/office/2006/documentManagement/types"/>
    <xsd:import namespace="http://schemas.microsoft.com/office/infopath/2007/PartnerControls"/>
    <xsd:element name="yrmw" ma:index="13" nillable="true" ma:displayName="Date and Time" ma:internalName="yrmw">
      <xsd:simpleType>
        <xsd:restriction base="dms:DateTime"/>
      </xsd:simpleType>
    </xsd:element>
    <xsd:element name="Category" ma:index="14" nillable="true" ma:displayName="Category" ma:internalName="Category">
      <xsd:simpleType>
        <xsd:restriction base="dms:Text">
          <xsd:maxLength value="255"/>
        </xsd:restriction>
      </xsd:simpleType>
    </xsd:element>
    <xsd:element name="Topic" ma:index="15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BC5D8-469E-4A80-A938-DCB03C838EB0}">
  <ds:schemaRefs>
    <ds:schemaRef ds:uri="402b49ca-617a-4412-a136-22a821ef8eb4"/>
    <ds:schemaRef ds:uri="3aeda5a8-06be-4062-9cb8-edece6c0f65a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76390E-5C93-4D76-B436-1611ED989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2b49ca-617a-4412-a136-22a821ef8eb4"/>
    <ds:schemaRef ds:uri="3aeda5a8-06be-4062-9cb8-edece6c0f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66548B-0E5F-4437-A5D0-F5EE8016C58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E1CF2E3-3CA6-42E8-BA52-C4F17C235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8829</TotalTime>
  <Words>356</Words>
  <Application>Microsoft Macintosh PowerPoint</Application>
  <PresentationFormat>Custom</PresentationFormat>
  <Paragraphs>28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ＭＳ Ｐゴシック</vt:lpstr>
      <vt:lpstr>Arial</vt:lpstr>
      <vt:lpstr>Office Theme</vt:lpstr>
      <vt:lpstr>Prism 8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Brief, Compelling, and Descriptive Title:  A Subhead Can Be Useful</dc:title>
  <dc:creator>Harriet Hopf</dc:creator>
  <cp:lastModifiedBy>Colton James Soudan</cp:lastModifiedBy>
  <cp:revision>75</cp:revision>
  <dcterms:created xsi:type="dcterms:W3CDTF">2017-07-19T19:35:59Z</dcterms:created>
  <dcterms:modified xsi:type="dcterms:W3CDTF">2020-02-24T17:02:25Z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0x010100FB319DDFAC71194892A67AF7E1318471</vt:lpwstr>
  </property>
  <property fmtid="{D5CDD505-2E9C-101B-9397-08002B2CF9AE}" pid="3" name="_dlc_DocIdItemGuid">
    <vt:lpwstr>2f8fe835-289a-4471-8467-2156c6493c6a</vt:lpwstr>
  </property>
</Properties>
</file>