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7" r:id="rId2"/>
  </p:sldIdLst>
  <p:sldSz cx="42794238" cy="30267275"/>
  <p:notesSz cx="6858000" cy="9144000"/>
  <p:defaultTextStyle>
    <a:defPPr>
      <a:defRPr lang="en-US"/>
    </a:defPPr>
    <a:lvl1pPr marL="0" algn="l" defTabSz="4174090" rtl="0" eaLnBrk="1" latinLnBrk="0" hangingPunct="1">
      <a:defRPr sz="8200" kern="1200">
        <a:solidFill>
          <a:schemeClr val="tx1"/>
        </a:solidFill>
        <a:latin typeface="+mn-lt"/>
        <a:ea typeface="+mn-ea"/>
        <a:cs typeface="+mn-cs"/>
      </a:defRPr>
    </a:lvl1pPr>
    <a:lvl2pPr marL="2087047" algn="l" defTabSz="4174090" rtl="0" eaLnBrk="1" latinLnBrk="0" hangingPunct="1">
      <a:defRPr sz="8200" kern="1200">
        <a:solidFill>
          <a:schemeClr val="tx1"/>
        </a:solidFill>
        <a:latin typeface="+mn-lt"/>
        <a:ea typeface="+mn-ea"/>
        <a:cs typeface="+mn-cs"/>
      </a:defRPr>
    </a:lvl2pPr>
    <a:lvl3pPr marL="4174090" algn="l" defTabSz="4174090" rtl="0" eaLnBrk="1" latinLnBrk="0" hangingPunct="1">
      <a:defRPr sz="8200" kern="1200">
        <a:solidFill>
          <a:schemeClr val="tx1"/>
        </a:solidFill>
        <a:latin typeface="+mn-lt"/>
        <a:ea typeface="+mn-ea"/>
        <a:cs typeface="+mn-cs"/>
      </a:defRPr>
    </a:lvl3pPr>
    <a:lvl4pPr marL="6261137" algn="l" defTabSz="4174090" rtl="0" eaLnBrk="1" latinLnBrk="0" hangingPunct="1">
      <a:defRPr sz="8200" kern="1200">
        <a:solidFill>
          <a:schemeClr val="tx1"/>
        </a:solidFill>
        <a:latin typeface="+mn-lt"/>
        <a:ea typeface="+mn-ea"/>
        <a:cs typeface="+mn-cs"/>
      </a:defRPr>
    </a:lvl4pPr>
    <a:lvl5pPr marL="8348179" algn="l" defTabSz="4174090" rtl="0" eaLnBrk="1" latinLnBrk="0" hangingPunct="1">
      <a:defRPr sz="8200" kern="1200">
        <a:solidFill>
          <a:schemeClr val="tx1"/>
        </a:solidFill>
        <a:latin typeface="+mn-lt"/>
        <a:ea typeface="+mn-ea"/>
        <a:cs typeface="+mn-cs"/>
      </a:defRPr>
    </a:lvl5pPr>
    <a:lvl6pPr marL="10435227" algn="l" defTabSz="4174090" rtl="0" eaLnBrk="1" latinLnBrk="0" hangingPunct="1">
      <a:defRPr sz="8200" kern="1200">
        <a:solidFill>
          <a:schemeClr val="tx1"/>
        </a:solidFill>
        <a:latin typeface="+mn-lt"/>
        <a:ea typeface="+mn-ea"/>
        <a:cs typeface="+mn-cs"/>
      </a:defRPr>
    </a:lvl6pPr>
    <a:lvl7pPr marL="12522274" algn="l" defTabSz="4174090" rtl="0" eaLnBrk="1" latinLnBrk="0" hangingPunct="1">
      <a:defRPr sz="8200" kern="1200">
        <a:solidFill>
          <a:schemeClr val="tx1"/>
        </a:solidFill>
        <a:latin typeface="+mn-lt"/>
        <a:ea typeface="+mn-ea"/>
        <a:cs typeface="+mn-cs"/>
      </a:defRPr>
    </a:lvl7pPr>
    <a:lvl8pPr marL="14609316" algn="l" defTabSz="4174090" rtl="0" eaLnBrk="1" latinLnBrk="0" hangingPunct="1">
      <a:defRPr sz="8200" kern="1200">
        <a:solidFill>
          <a:schemeClr val="tx1"/>
        </a:solidFill>
        <a:latin typeface="+mn-lt"/>
        <a:ea typeface="+mn-ea"/>
        <a:cs typeface="+mn-cs"/>
      </a:defRPr>
    </a:lvl8pPr>
    <a:lvl9pPr marL="16696363" algn="l" defTabSz="4174090"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04">
          <p15:clr>
            <a:srgbClr val="A4A3A4"/>
          </p15:clr>
        </p15:guide>
        <p15:guide id="2" pos="13392">
          <p15:clr>
            <a:srgbClr val="A4A3A4"/>
          </p15:clr>
        </p15:guide>
        <p15:guide id="3" orient="horz" pos="9533">
          <p15:clr>
            <a:srgbClr val="A4A3A4"/>
          </p15:clr>
        </p15:guide>
        <p15:guide id="4" pos="134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 initials="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DA5E"/>
    <a:srgbClr val="3E3F68"/>
    <a:srgbClr val="6E8E3D"/>
    <a:srgbClr val="F46107"/>
    <a:srgbClr val="A9A9A9"/>
    <a:srgbClr val="3D3D3D"/>
    <a:srgbClr val="D8F2CD"/>
    <a:srgbClr val="C09554"/>
    <a:srgbClr val="F7D79F"/>
    <a:srgbClr val="E5FE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13" autoAdjust="0"/>
    <p:restoredTop sz="90449" autoAdjust="0"/>
  </p:normalViewPr>
  <p:slideViewPr>
    <p:cSldViewPr>
      <p:cViewPr>
        <p:scale>
          <a:sx n="35" d="100"/>
          <a:sy n="35" d="100"/>
        </p:scale>
        <p:origin x="-192" y="-1624"/>
      </p:cViewPr>
      <p:guideLst>
        <p:guide orient="horz" pos="9504"/>
        <p:guide pos="13392"/>
        <p:guide orient="horz" pos="9533"/>
        <p:guide pos="1347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0F252-81BC-466B-A434-88EA7F937FB6}" type="datetimeFigureOut">
              <a:rPr lang="en-US" smtClean="0"/>
              <a:t>2/9/20</a:t>
            </a:fld>
            <a:endParaRPr lang="en-US"/>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88A94-0735-4735-99AA-F3F49822C59A}" type="slidenum">
              <a:rPr lang="en-US" smtClean="0"/>
              <a:t>‹#›</a:t>
            </a:fld>
            <a:endParaRPr lang="en-US"/>
          </a:p>
        </p:txBody>
      </p:sp>
    </p:spTree>
    <p:extLst>
      <p:ext uri="{BB962C8B-B14F-4D97-AF65-F5344CB8AC3E}">
        <p14:creationId xmlns:p14="http://schemas.microsoft.com/office/powerpoint/2010/main" val="3181936508"/>
      </p:ext>
    </p:extLst>
  </p:cSld>
  <p:clrMap bg1="lt1" tx1="dk1" bg2="lt2" tx2="dk2" accent1="accent1" accent2="accent2" accent3="accent3" accent4="accent4" accent5="accent5" accent6="accent6" hlink="hlink" folHlink="folHlink"/>
  <p:notesStyle>
    <a:lvl1pPr marL="0" algn="l" defTabSz="4174090" rtl="0" eaLnBrk="1" latinLnBrk="0" hangingPunct="1">
      <a:defRPr sz="5500" kern="1200">
        <a:solidFill>
          <a:schemeClr val="tx1"/>
        </a:solidFill>
        <a:latin typeface="+mn-lt"/>
        <a:ea typeface="+mn-ea"/>
        <a:cs typeface="+mn-cs"/>
      </a:defRPr>
    </a:lvl1pPr>
    <a:lvl2pPr marL="2087047" algn="l" defTabSz="4174090" rtl="0" eaLnBrk="1" latinLnBrk="0" hangingPunct="1">
      <a:defRPr sz="5500" kern="1200">
        <a:solidFill>
          <a:schemeClr val="tx1"/>
        </a:solidFill>
        <a:latin typeface="+mn-lt"/>
        <a:ea typeface="+mn-ea"/>
        <a:cs typeface="+mn-cs"/>
      </a:defRPr>
    </a:lvl2pPr>
    <a:lvl3pPr marL="4174090" algn="l" defTabSz="4174090" rtl="0" eaLnBrk="1" latinLnBrk="0" hangingPunct="1">
      <a:defRPr sz="5500" kern="1200">
        <a:solidFill>
          <a:schemeClr val="tx1"/>
        </a:solidFill>
        <a:latin typeface="+mn-lt"/>
        <a:ea typeface="+mn-ea"/>
        <a:cs typeface="+mn-cs"/>
      </a:defRPr>
    </a:lvl3pPr>
    <a:lvl4pPr marL="6261137" algn="l" defTabSz="4174090" rtl="0" eaLnBrk="1" latinLnBrk="0" hangingPunct="1">
      <a:defRPr sz="5500" kern="1200">
        <a:solidFill>
          <a:schemeClr val="tx1"/>
        </a:solidFill>
        <a:latin typeface="+mn-lt"/>
        <a:ea typeface="+mn-ea"/>
        <a:cs typeface="+mn-cs"/>
      </a:defRPr>
    </a:lvl4pPr>
    <a:lvl5pPr marL="8348179" algn="l" defTabSz="4174090" rtl="0" eaLnBrk="1" latinLnBrk="0" hangingPunct="1">
      <a:defRPr sz="5500" kern="1200">
        <a:solidFill>
          <a:schemeClr val="tx1"/>
        </a:solidFill>
        <a:latin typeface="+mn-lt"/>
        <a:ea typeface="+mn-ea"/>
        <a:cs typeface="+mn-cs"/>
      </a:defRPr>
    </a:lvl5pPr>
    <a:lvl6pPr marL="10435227" algn="l" defTabSz="4174090" rtl="0" eaLnBrk="1" latinLnBrk="0" hangingPunct="1">
      <a:defRPr sz="5500" kern="1200">
        <a:solidFill>
          <a:schemeClr val="tx1"/>
        </a:solidFill>
        <a:latin typeface="+mn-lt"/>
        <a:ea typeface="+mn-ea"/>
        <a:cs typeface="+mn-cs"/>
      </a:defRPr>
    </a:lvl6pPr>
    <a:lvl7pPr marL="12522274" algn="l" defTabSz="4174090" rtl="0" eaLnBrk="1" latinLnBrk="0" hangingPunct="1">
      <a:defRPr sz="5500" kern="1200">
        <a:solidFill>
          <a:schemeClr val="tx1"/>
        </a:solidFill>
        <a:latin typeface="+mn-lt"/>
        <a:ea typeface="+mn-ea"/>
        <a:cs typeface="+mn-cs"/>
      </a:defRPr>
    </a:lvl7pPr>
    <a:lvl8pPr marL="14609316" algn="l" defTabSz="4174090" rtl="0" eaLnBrk="1" latinLnBrk="0" hangingPunct="1">
      <a:defRPr sz="5500" kern="1200">
        <a:solidFill>
          <a:schemeClr val="tx1"/>
        </a:solidFill>
        <a:latin typeface="+mn-lt"/>
        <a:ea typeface="+mn-ea"/>
        <a:cs typeface="+mn-cs"/>
      </a:defRPr>
    </a:lvl8pPr>
    <a:lvl9pPr marL="16696363" algn="l" defTabSz="4174090"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088A94-0735-4735-99AA-F3F49822C59A}" type="slidenum">
              <a:rPr lang="en-US" smtClean="0"/>
              <a:t>1</a:t>
            </a:fld>
            <a:endParaRPr lang="en-US"/>
          </a:p>
        </p:txBody>
      </p:sp>
    </p:spTree>
    <p:extLst>
      <p:ext uri="{BB962C8B-B14F-4D97-AF65-F5344CB8AC3E}">
        <p14:creationId xmlns:p14="http://schemas.microsoft.com/office/powerpoint/2010/main" val="10719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568" y="9402475"/>
            <a:ext cx="36375102" cy="6487846"/>
          </a:xfrm>
        </p:spPr>
        <p:txBody>
          <a:bodyPr/>
          <a:lstStyle/>
          <a:p>
            <a:r>
              <a:rPr lang="en-US"/>
              <a:t>Click to edit Master title style</a:t>
            </a:r>
          </a:p>
        </p:txBody>
      </p:sp>
      <p:sp>
        <p:nvSpPr>
          <p:cNvPr id="3" name="Subtitle 2"/>
          <p:cNvSpPr>
            <a:spLocks noGrp="1"/>
          </p:cNvSpPr>
          <p:nvPr>
            <p:ph type="subTitle" idx="1"/>
          </p:nvPr>
        </p:nvSpPr>
        <p:spPr>
          <a:xfrm>
            <a:off x="6419136" y="17151456"/>
            <a:ext cx="29955967" cy="7734970"/>
          </a:xfrm>
        </p:spPr>
        <p:txBody>
          <a:bodyPr/>
          <a:lstStyle>
            <a:lvl1pPr marL="0" indent="0" algn="ctr">
              <a:buNone/>
              <a:defRPr>
                <a:solidFill>
                  <a:schemeClr val="tx1">
                    <a:tint val="75000"/>
                  </a:schemeClr>
                </a:solidFill>
              </a:defRPr>
            </a:lvl1pPr>
            <a:lvl2pPr marL="2087084" indent="0" algn="ctr">
              <a:buNone/>
              <a:defRPr>
                <a:solidFill>
                  <a:schemeClr val="tx1">
                    <a:tint val="75000"/>
                  </a:schemeClr>
                </a:solidFill>
              </a:defRPr>
            </a:lvl2pPr>
            <a:lvl3pPr marL="4174163" indent="0" algn="ctr">
              <a:buNone/>
              <a:defRPr>
                <a:solidFill>
                  <a:schemeClr val="tx1">
                    <a:tint val="75000"/>
                  </a:schemeClr>
                </a:solidFill>
              </a:defRPr>
            </a:lvl3pPr>
            <a:lvl4pPr marL="6261246" indent="0" algn="ctr">
              <a:buNone/>
              <a:defRPr>
                <a:solidFill>
                  <a:schemeClr val="tx1">
                    <a:tint val="75000"/>
                  </a:schemeClr>
                </a:solidFill>
              </a:defRPr>
            </a:lvl4pPr>
            <a:lvl5pPr marL="8348330" indent="0" algn="ctr">
              <a:buNone/>
              <a:defRPr>
                <a:solidFill>
                  <a:schemeClr val="tx1">
                    <a:tint val="75000"/>
                  </a:schemeClr>
                </a:solidFill>
              </a:defRPr>
            </a:lvl5pPr>
            <a:lvl6pPr marL="10435413" indent="0" algn="ctr">
              <a:buNone/>
              <a:defRPr>
                <a:solidFill>
                  <a:schemeClr val="tx1">
                    <a:tint val="75000"/>
                  </a:schemeClr>
                </a:solidFill>
              </a:defRPr>
            </a:lvl6pPr>
            <a:lvl7pPr marL="12522493" indent="0" algn="ctr">
              <a:buNone/>
              <a:defRPr>
                <a:solidFill>
                  <a:schemeClr val="tx1">
                    <a:tint val="75000"/>
                  </a:schemeClr>
                </a:solidFill>
              </a:defRPr>
            </a:lvl7pPr>
            <a:lvl8pPr marL="14609576" indent="0" algn="ctr">
              <a:buNone/>
              <a:defRPr>
                <a:solidFill>
                  <a:schemeClr val="tx1">
                    <a:tint val="75000"/>
                  </a:schemeClr>
                </a:solidFill>
              </a:defRPr>
            </a:lvl8pPr>
            <a:lvl9pPr marL="1669665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6B5C2B-BBC6-4F85-81CD-67A6FB1F6A75}" type="datetimeFigureOut">
              <a:rPr lang="en-US" smtClean="0"/>
              <a:t>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B5666-5BF1-4857-99CE-25977408110E}" type="slidenum">
              <a:rPr lang="en-US" smtClean="0"/>
              <a:t>‹#›</a:t>
            </a:fld>
            <a:endParaRPr lang="en-US"/>
          </a:p>
        </p:txBody>
      </p:sp>
    </p:spTree>
    <p:extLst>
      <p:ext uri="{BB962C8B-B14F-4D97-AF65-F5344CB8AC3E}">
        <p14:creationId xmlns:p14="http://schemas.microsoft.com/office/powerpoint/2010/main" val="319733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6B5C2B-BBC6-4F85-81CD-67A6FB1F6A75}" type="datetimeFigureOut">
              <a:rPr lang="en-US" smtClean="0"/>
              <a:t>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B5666-5BF1-4857-99CE-25977408110E}" type="slidenum">
              <a:rPr lang="en-US" smtClean="0"/>
              <a:t>‹#›</a:t>
            </a:fld>
            <a:endParaRPr lang="en-US"/>
          </a:p>
        </p:txBody>
      </p:sp>
    </p:spTree>
    <p:extLst>
      <p:ext uri="{BB962C8B-B14F-4D97-AF65-F5344CB8AC3E}">
        <p14:creationId xmlns:p14="http://schemas.microsoft.com/office/powerpoint/2010/main" val="45992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25822" y="1212096"/>
            <a:ext cx="9628704" cy="258252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39712" y="1212096"/>
            <a:ext cx="28172873" cy="258252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6B5C2B-BBC6-4F85-81CD-67A6FB1F6A75}" type="datetimeFigureOut">
              <a:rPr lang="en-US" smtClean="0"/>
              <a:t>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B5666-5BF1-4857-99CE-25977408110E}" type="slidenum">
              <a:rPr lang="en-US" smtClean="0"/>
              <a:t>‹#›</a:t>
            </a:fld>
            <a:endParaRPr lang="en-US"/>
          </a:p>
        </p:txBody>
      </p:sp>
    </p:spTree>
    <p:extLst>
      <p:ext uri="{BB962C8B-B14F-4D97-AF65-F5344CB8AC3E}">
        <p14:creationId xmlns:p14="http://schemas.microsoft.com/office/powerpoint/2010/main" val="307530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6B5C2B-BBC6-4F85-81CD-67A6FB1F6A75}" type="datetimeFigureOut">
              <a:rPr lang="en-US" smtClean="0"/>
              <a:t>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B5666-5BF1-4857-99CE-25977408110E}" type="slidenum">
              <a:rPr lang="en-US" smtClean="0"/>
              <a:t>‹#›</a:t>
            </a:fld>
            <a:endParaRPr lang="en-US"/>
          </a:p>
        </p:txBody>
      </p:sp>
    </p:spTree>
    <p:extLst>
      <p:ext uri="{BB962C8B-B14F-4D97-AF65-F5344CB8AC3E}">
        <p14:creationId xmlns:p14="http://schemas.microsoft.com/office/powerpoint/2010/main" val="18269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0450" y="19449529"/>
            <a:ext cx="36375102" cy="6011417"/>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380450" y="12828570"/>
            <a:ext cx="36375102" cy="6620964"/>
          </a:xfrm>
        </p:spPr>
        <p:txBody>
          <a:bodyPr anchor="b"/>
          <a:lstStyle>
            <a:lvl1pPr marL="0" indent="0">
              <a:buNone/>
              <a:defRPr sz="9100">
                <a:solidFill>
                  <a:schemeClr val="tx1">
                    <a:tint val="75000"/>
                  </a:schemeClr>
                </a:solidFill>
              </a:defRPr>
            </a:lvl1pPr>
            <a:lvl2pPr marL="2087084" indent="0">
              <a:buNone/>
              <a:defRPr sz="8200">
                <a:solidFill>
                  <a:schemeClr val="tx1">
                    <a:tint val="75000"/>
                  </a:schemeClr>
                </a:solidFill>
              </a:defRPr>
            </a:lvl2pPr>
            <a:lvl3pPr marL="4174163" indent="0">
              <a:buNone/>
              <a:defRPr sz="7300">
                <a:solidFill>
                  <a:schemeClr val="tx1">
                    <a:tint val="75000"/>
                  </a:schemeClr>
                </a:solidFill>
              </a:defRPr>
            </a:lvl3pPr>
            <a:lvl4pPr marL="6261246" indent="0">
              <a:buNone/>
              <a:defRPr sz="6400">
                <a:solidFill>
                  <a:schemeClr val="tx1">
                    <a:tint val="75000"/>
                  </a:schemeClr>
                </a:solidFill>
              </a:defRPr>
            </a:lvl4pPr>
            <a:lvl5pPr marL="8348330" indent="0">
              <a:buNone/>
              <a:defRPr sz="6400">
                <a:solidFill>
                  <a:schemeClr val="tx1">
                    <a:tint val="75000"/>
                  </a:schemeClr>
                </a:solidFill>
              </a:defRPr>
            </a:lvl5pPr>
            <a:lvl6pPr marL="10435413" indent="0">
              <a:buNone/>
              <a:defRPr sz="6400">
                <a:solidFill>
                  <a:schemeClr val="tx1">
                    <a:tint val="75000"/>
                  </a:schemeClr>
                </a:solidFill>
              </a:defRPr>
            </a:lvl6pPr>
            <a:lvl7pPr marL="12522493" indent="0">
              <a:buNone/>
              <a:defRPr sz="6400">
                <a:solidFill>
                  <a:schemeClr val="tx1">
                    <a:tint val="75000"/>
                  </a:schemeClr>
                </a:solidFill>
              </a:defRPr>
            </a:lvl7pPr>
            <a:lvl8pPr marL="14609576" indent="0">
              <a:buNone/>
              <a:defRPr sz="6400">
                <a:solidFill>
                  <a:schemeClr val="tx1">
                    <a:tint val="75000"/>
                  </a:schemeClr>
                </a:solidFill>
              </a:defRPr>
            </a:lvl8pPr>
            <a:lvl9pPr marL="16696655"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6B5C2B-BBC6-4F85-81CD-67A6FB1F6A75}" type="datetimeFigureOut">
              <a:rPr lang="en-US" smtClean="0"/>
              <a:t>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B5666-5BF1-4857-99CE-25977408110E}" type="slidenum">
              <a:rPr lang="en-US" smtClean="0"/>
              <a:t>‹#›</a:t>
            </a:fld>
            <a:endParaRPr lang="en-US"/>
          </a:p>
        </p:txBody>
      </p:sp>
    </p:spTree>
    <p:extLst>
      <p:ext uri="{BB962C8B-B14F-4D97-AF65-F5344CB8AC3E}">
        <p14:creationId xmlns:p14="http://schemas.microsoft.com/office/powerpoint/2010/main" val="3292900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9712" y="7062372"/>
            <a:ext cx="18900788" cy="1997500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753738" y="7062372"/>
            <a:ext cx="18900788" cy="1997500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6B5C2B-BBC6-4F85-81CD-67A6FB1F6A75}" type="datetimeFigureOut">
              <a:rPr lang="en-US" smtClean="0"/>
              <a:t>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B5666-5BF1-4857-99CE-25977408110E}" type="slidenum">
              <a:rPr lang="en-US" smtClean="0"/>
              <a:t>‹#›</a:t>
            </a:fld>
            <a:endParaRPr lang="en-US"/>
          </a:p>
        </p:txBody>
      </p:sp>
    </p:spTree>
    <p:extLst>
      <p:ext uri="{BB962C8B-B14F-4D97-AF65-F5344CB8AC3E}">
        <p14:creationId xmlns:p14="http://schemas.microsoft.com/office/powerpoint/2010/main" val="1076346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39712" y="6775108"/>
            <a:ext cx="18908220" cy="2823542"/>
          </a:xfrm>
        </p:spPr>
        <p:txBody>
          <a:bodyPr anchor="b"/>
          <a:lstStyle>
            <a:lvl1pPr marL="0" indent="0">
              <a:buNone/>
              <a:defRPr sz="11000" b="1"/>
            </a:lvl1pPr>
            <a:lvl2pPr marL="2087084" indent="0">
              <a:buNone/>
              <a:defRPr sz="9100" b="1"/>
            </a:lvl2pPr>
            <a:lvl3pPr marL="4174163" indent="0">
              <a:buNone/>
              <a:defRPr sz="8200" b="1"/>
            </a:lvl3pPr>
            <a:lvl4pPr marL="6261246" indent="0">
              <a:buNone/>
              <a:defRPr sz="7300" b="1"/>
            </a:lvl4pPr>
            <a:lvl5pPr marL="8348330" indent="0">
              <a:buNone/>
              <a:defRPr sz="7300" b="1"/>
            </a:lvl5pPr>
            <a:lvl6pPr marL="10435413" indent="0">
              <a:buNone/>
              <a:defRPr sz="7300" b="1"/>
            </a:lvl6pPr>
            <a:lvl7pPr marL="12522493" indent="0">
              <a:buNone/>
              <a:defRPr sz="7300" b="1"/>
            </a:lvl7pPr>
            <a:lvl8pPr marL="14609576" indent="0">
              <a:buNone/>
              <a:defRPr sz="7300" b="1"/>
            </a:lvl8pPr>
            <a:lvl9pPr marL="16696655" indent="0">
              <a:buNone/>
              <a:defRPr sz="7300" b="1"/>
            </a:lvl9pPr>
          </a:lstStyle>
          <a:p>
            <a:pPr lvl="0"/>
            <a:r>
              <a:rPr lang="en-US"/>
              <a:t>Click to edit Master text styles</a:t>
            </a:r>
          </a:p>
        </p:txBody>
      </p:sp>
      <p:sp>
        <p:nvSpPr>
          <p:cNvPr id="4" name="Content Placeholder 3"/>
          <p:cNvSpPr>
            <a:spLocks noGrp="1"/>
          </p:cNvSpPr>
          <p:nvPr>
            <p:ph sz="half" idx="2"/>
          </p:nvPr>
        </p:nvSpPr>
        <p:spPr>
          <a:xfrm>
            <a:off x="2139712" y="9598650"/>
            <a:ext cx="18908220" cy="17438717"/>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738880" y="6775108"/>
            <a:ext cx="18915648" cy="2823542"/>
          </a:xfrm>
        </p:spPr>
        <p:txBody>
          <a:bodyPr anchor="b"/>
          <a:lstStyle>
            <a:lvl1pPr marL="0" indent="0">
              <a:buNone/>
              <a:defRPr sz="11000" b="1"/>
            </a:lvl1pPr>
            <a:lvl2pPr marL="2087084" indent="0">
              <a:buNone/>
              <a:defRPr sz="9100" b="1"/>
            </a:lvl2pPr>
            <a:lvl3pPr marL="4174163" indent="0">
              <a:buNone/>
              <a:defRPr sz="8200" b="1"/>
            </a:lvl3pPr>
            <a:lvl4pPr marL="6261246" indent="0">
              <a:buNone/>
              <a:defRPr sz="7300" b="1"/>
            </a:lvl4pPr>
            <a:lvl5pPr marL="8348330" indent="0">
              <a:buNone/>
              <a:defRPr sz="7300" b="1"/>
            </a:lvl5pPr>
            <a:lvl6pPr marL="10435413" indent="0">
              <a:buNone/>
              <a:defRPr sz="7300" b="1"/>
            </a:lvl6pPr>
            <a:lvl7pPr marL="12522493" indent="0">
              <a:buNone/>
              <a:defRPr sz="7300" b="1"/>
            </a:lvl7pPr>
            <a:lvl8pPr marL="14609576" indent="0">
              <a:buNone/>
              <a:defRPr sz="7300" b="1"/>
            </a:lvl8pPr>
            <a:lvl9pPr marL="16696655" indent="0">
              <a:buNone/>
              <a:defRPr sz="7300" b="1"/>
            </a:lvl9pPr>
          </a:lstStyle>
          <a:p>
            <a:pPr lvl="0"/>
            <a:r>
              <a:rPr lang="en-US"/>
              <a:t>Click to edit Master text styles</a:t>
            </a:r>
          </a:p>
        </p:txBody>
      </p:sp>
      <p:sp>
        <p:nvSpPr>
          <p:cNvPr id="6" name="Content Placeholder 5"/>
          <p:cNvSpPr>
            <a:spLocks noGrp="1"/>
          </p:cNvSpPr>
          <p:nvPr>
            <p:ph sz="quarter" idx="4"/>
          </p:nvPr>
        </p:nvSpPr>
        <p:spPr>
          <a:xfrm>
            <a:off x="21738880" y="9598650"/>
            <a:ext cx="18915648" cy="17438717"/>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6B5C2B-BBC6-4F85-81CD-67A6FB1F6A75}" type="datetimeFigureOut">
              <a:rPr lang="en-US" smtClean="0"/>
              <a:t>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B5666-5BF1-4857-99CE-25977408110E}" type="slidenum">
              <a:rPr lang="en-US" smtClean="0"/>
              <a:t>‹#›</a:t>
            </a:fld>
            <a:endParaRPr lang="en-US"/>
          </a:p>
        </p:txBody>
      </p:sp>
    </p:spTree>
    <p:extLst>
      <p:ext uri="{BB962C8B-B14F-4D97-AF65-F5344CB8AC3E}">
        <p14:creationId xmlns:p14="http://schemas.microsoft.com/office/powerpoint/2010/main" val="96231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6B5C2B-BBC6-4F85-81CD-67A6FB1F6A75}" type="datetimeFigureOut">
              <a:rPr lang="en-US" smtClean="0"/>
              <a:t>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B5666-5BF1-4857-99CE-25977408110E}" type="slidenum">
              <a:rPr lang="en-US" smtClean="0"/>
              <a:t>‹#›</a:t>
            </a:fld>
            <a:endParaRPr lang="en-US"/>
          </a:p>
        </p:txBody>
      </p:sp>
    </p:spTree>
    <p:extLst>
      <p:ext uri="{BB962C8B-B14F-4D97-AF65-F5344CB8AC3E}">
        <p14:creationId xmlns:p14="http://schemas.microsoft.com/office/powerpoint/2010/main" val="412185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B5C2B-BBC6-4F85-81CD-67A6FB1F6A75}" type="datetimeFigureOut">
              <a:rPr lang="en-US" smtClean="0"/>
              <a:t>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B5666-5BF1-4857-99CE-25977408110E}" type="slidenum">
              <a:rPr lang="en-US" smtClean="0"/>
              <a:t>‹#›</a:t>
            </a:fld>
            <a:endParaRPr lang="en-US"/>
          </a:p>
        </p:txBody>
      </p:sp>
    </p:spTree>
    <p:extLst>
      <p:ext uri="{BB962C8B-B14F-4D97-AF65-F5344CB8AC3E}">
        <p14:creationId xmlns:p14="http://schemas.microsoft.com/office/powerpoint/2010/main" val="28468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719" y="1205086"/>
            <a:ext cx="14079009" cy="5128622"/>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6731358" y="1205094"/>
            <a:ext cx="23923168" cy="2583228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39719" y="6333715"/>
            <a:ext cx="14079009" cy="20703659"/>
          </a:xfrm>
        </p:spPr>
        <p:txBody>
          <a:bodyPr/>
          <a:lstStyle>
            <a:lvl1pPr marL="0" indent="0">
              <a:buNone/>
              <a:defRPr sz="6400"/>
            </a:lvl1pPr>
            <a:lvl2pPr marL="2087084" indent="0">
              <a:buNone/>
              <a:defRPr sz="5500"/>
            </a:lvl2pPr>
            <a:lvl3pPr marL="4174163" indent="0">
              <a:buNone/>
              <a:defRPr sz="4500"/>
            </a:lvl3pPr>
            <a:lvl4pPr marL="6261246" indent="0">
              <a:buNone/>
              <a:defRPr sz="4100"/>
            </a:lvl4pPr>
            <a:lvl5pPr marL="8348330" indent="0">
              <a:buNone/>
              <a:defRPr sz="4100"/>
            </a:lvl5pPr>
            <a:lvl6pPr marL="10435413" indent="0">
              <a:buNone/>
              <a:defRPr sz="4100"/>
            </a:lvl6pPr>
            <a:lvl7pPr marL="12522493" indent="0">
              <a:buNone/>
              <a:defRPr sz="4100"/>
            </a:lvl7pPr>
            <a:lvl8pPr marL="14609576" indent="0">
              <a:buNone/>
              <a:defRPr sz="4100"/>
            </a:lvl8pPr>
            <a:lvl9pPr marL="16696655"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7F6B5C2B-BBC6-4F85-81CD-67A6FB1F6A75}" type="datetimeFigureOut">
              <a:rPr lang="en-US" smtClean="0"/>
              <a:t>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B5666-5BF1-4857-99CE-25977408110E}" type="slidenum">
              <a:rPr lang="en-US" smtClean="0"/>
              <a:t>‹#›</a:t>
            </a:fld>
            <a:endParaRPr lang="en-US"/>
          </a:p>
        </p:txBody>
      </p:sp>
    </p:spTree>
    <p:extLst>
      <p:ext uri="{BB962C8B-B14F-4D97-AF65-F5344CB8AC3E}">
        <p14:creationId xmlns:p14="http://schemas.microsoft.com/office/powerpoint/2010/main" val="19298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7970" y="21187093"/>
            <a:ext cx="25676543" cy="2501256"/>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387970" y="2704437"/>
            <a:ext cx="25676543" cy="18160365"/>
          </a:xfrm>
        </p:spPr>
        <p:txBody>
          <a:bodyPr/>
          <a:lstStyle>
            <a:lvl1pPr marL="0" indent="0">
              <a:buNone/>
              <a:defRPr sz="14600"/>
            </a:lvl1pPr>
            <a:lvl2pPr marL="2087084" indent="0">
              <a:buNone/>
              <a:defRPr sz="12800"/>
            </a:lvl2pPr>
            <a:lvl3pPr marL="4174163" indent="0">
              <a:buNone/>
              <a:defRPr sz="11000"/>
            </a:lvl3pPr>
            <a:lvl4pPr marL="6261246" indent="0">
              <a:buNone/>
              <a:defRPr sz="9100"/>
            </a:lvl4pPr>
            <a:lvl5pPr marL="8348330" indent="0">
              <a:buNone/>
              <a:defRPr sz="9100"/>
            </a:lvl5pPr>
            <a:lvl6pPr marL="10435413" indent="0">
              <a:buNone/>
              <a:defRPr sz="9100"/>
            </a:lvl6pPr>
            <a:lvl7pPr marL="12522493" indent="0">
              <a:buNone/>
              <a:defRPr sz="9100"/>
            </a:lvl7pPr>
            <a:lvl8pPr marL="14609576" indent="0">
              <a:buNone/>
              <a:defRPr sz="9100"/>
            </a:lvl8pPr>
            <a:lvl9pPr marL="16696655" indent="0">
              <a:buNone/>
              <a:defRPr sz="9100"/>
            </a:lvl9pPr>
          </a:lstStyle>
          <a:p>
            <a:endParaRPr lang="en-US"/>
          </a:p>
        </p:txBody>
      </p:sp>
      <p:sp>
        <p:nvSpPr>
          <p:cNvPr id="4" name="Text Placeholder 3"/>
          <p:cNvSpPr>
            <a:spLocks noGrp="1"/>
          </p:cNvSpPr>
          <p:nvPr>
            <p:ph type="body" sz="half" idx="2"/>
          </p:nvPr>
        </p:nvSpPr>
        <p:spPr>
          <a:xfrm>
            <a:off x="8387970" y="23688349"/>
            <a:ext cx="25676543" cy="3552199"/>
          </a:xfrm>
        </p:spPr>
        <p:txBody>
          <a:bodyPr/>
          <a:lstStyle>
            <a:lvl1pPr marL="0" indent="0">
              <a:buNone/>
              <a:defRPr sz="6400"/>
            </a:lvl1pPr>
            <a:lvl2pPr marL="2087084" indent="0">
              <a:buNone/>
              <a:defRPr sz="5500"/>
            </a:lvl2pPr>
            <a:lvl3pPr marL="4174163" indent="0">
              <a:buNone/>
              <a:defRPr sz="4500"/>
            </a:lvl3pPr>
            <a:lvl4pPr marL="6261246" indent="0">
              <a:buNone/>
              <a:defRPr sz="4100"/>
            </a:lvl4pPr>
            <a:lvl5pPr marL="8348330" indent="0">
              <a:buNone/>
              <a:defRPr sz="4100"/>
            </a:lvl5pPr>
            <a:lvl6pPr marL="10435413" indent="0">
              <a:buNone/>
              <a:defRPr sz="4100"/>
            </a:lvl6pPr>
            <a:lvl7pPr marL="12522493" indent="0">
              <a:buNone/>
              <a:defRPr sz="4100"/>
            </a:lvl7pPr>
            <a:lvl8pPr marL="14609576" indent="0">
              <a:buNone/>
              <a:defRPr sz="4100"/>
            </a:lvl8pPr>
            <a:lvl9pPr marL="16696655"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7F6B5C2B-BBC6-4F85-81CD-67A6FB1F6A75}" type="datetimeFigureOut">
              <a:rPr lang="en-US" smtClean="0"/>
              <a:t>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B5666-5BF1-4857-99CE-25977408110E}" type="slidenum">
              <a:rPr lang="en-US" smtClean="0"/>
              <a:t>‹#›</a:t>
            </a:fld>
            <a:endParaRPr lang="en-US"/>
          </a:p>
        </p:txBody>
      </p:sp>
    </p:spTree>
    <p:extLst>
      <p:ext uri="{BB962C8B-B14F-4D97-AF65-F5344CB8AC3E}">
        <p14:creationId xmlns:p14="http://schemas.microsoft.com/office/powerpoint/2010/main" val="27463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9712" y="1212094"/>
            <a:ext cx="38514814" cy="5044546"/>
          </a:xfrm>
          <a:prstGeom prst="rect">
            <a:avLst/>
          </a:prstGeom>
        </p:spPr>
        <p:txBody>
          <a:bodyPr vert="horz" lIns="417416" tIns="208708" rIns="417416" bIns="208708" rtlCol="0" anchor="ctr">
            <a:normAutofit/>
          </a:bodyPr>
          <a:lstStyle/>
          <a:p>
            <a:r>
              <a:rPr lang="en-US"/>
              <a:t>Click to edit Master title style</a:t>
            </a:r>
          </a:p>
        </p:txBody>
      </p:sp>
      <p:sp>
        <p:nvSpPr>
          <p:cNvPr id="3" name="Text Placeholder 2"/>
          <p:cNvSpPr>
            <a:spLocks noGrp="1"/>
          </p:cNvSpPr>
          <p:nvPr>
            <p:ph type="body" idx="1"/>
          </p:nvPr>
        </p:nvSpPr>
        <p:spPr>
          <a:xfrm>
            <a:off x="2139712" y="7062372"/>
            <a:ext cx="38514814" cy="19975002"/>
          </a:xfrm>
          <a:prstGeom prst="rect">
            <a:avLst/>
          </a:prstGeom>
        </p:spPr>
        <p:txBody>
          <a:bodyPr vert="horz" lIns="417416" tIns="208708" rIns="417416" bIns="208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39712" y="28053282"/>
            <a:ext cx="9985322" cy="1611452"/>
          </a:xfrm>
          <a:prstGeom prst="rect">
            <a:avLst/>
          </a:prstGeom>
        </p:spPr>
        <p:txBody>
          <a:bodyPr vert="horz" lIns="417416" tIns="208708" rIns="417416" bIns="208708" rtlCol="0" anchor="ctr"/>
          <a:lstStyle>
            <a:lvl1pPr algn="l">
              <a:defRPr sz="5500">
                <a:solidFill>
                  <a:schemeClr val="tx1">
                    <a:tint val="75000"/>
                  </a:schemeClr>
                </a:solidFill>
              </a:defRPr>
            </a:lvl1pPr>
          </a:lstStyle>
          <a:p>
            <a:fld id="{7F6B5C2B-BBC6-4F85-81CD-67A6FB1F6A75}" type="datetimeFigureOut">
              <a:rPr lang="en-US" smtClean="0"/>
              <a:t>2/9/20</a:t>
            </a:fld>
            <a:endParaRPr lang="en-US"/>
          </a:p>
        </p:txBody>
      </p:sp>
      <p:sp>
        <p:nvSpPr>
          <p:cNvPr id="5" name="Footer Placeholder 4"/>
          <p:cNvSpPr>
            <a:spLocks noGrp="1"/>
          </p:cNvSpPr>
          <p:nvPr>
            <p:ph type="ftr" sz="quarter" idx="3"/>
          </p:nvPr>
        </p:nvSpPr>
        <p:spPr>
          <a:xfrm>
            <a:off x="14621365" y="28053282"/>
            <a:ext cx="13551509" cy="1611452"/>
          </a:xfrm>
          <a:prstGeom prst="rect">
            <a:avLst/>
          </a:prstGeom>
        </p:spPr>
        <p:txBody>
          <a:bodyPr vert="horz" lIns="417416" tIns="208708" rIns="417416" bIns="208708"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669204" y="28053282"/>
            <a:ext cx="9985322" cy="1611452"/>
          </a:xfrm>
          <a:prstGeom prst="rect">
            <a:avLst/>
          </a:prstGeom>
        </p:spPr>
        <p:txBody>
          <a:bodyPr vert="horz" lIns="417416" tIns="208708" rIns="417416" bIns="208708" rtlCol="0" anchor="ctr"/>
          <a:lstStyle>
            <a:lvl1pPr algn="r">
              <a:defRPr sz="5500">
                <a:solidFill>
                  <a:schemeClr val="tx1">
                    <a:tint val="75000"/>
                  </a:schemeClr>
                </a:solidFill>
              </a:defRPr>
            </a:lvl1pPr>
          </a:lstStyle>
          <a:p>
            <a:fld id="{806B5666-5BF1-4857-99CE-25977408110E}" type="slidenum">
              <a:rPr lang="en-US" smtClean="0"/>
              <a:t>‹#›</a:t>
            </a:fld>
            <a:endParaRPr lang="en-US"/>
          </a:p>
        </p:txBody>
      </p:sp>
    </p:spTree>
    <p:extLst>
      <p:ext uri="{BB962C8B-B14F-4D97-AF65-F5344CB8AC3E}">
        <p14:creationId xmlns:p14="http://schemas.microsoft.com/office/powerpoint/2010/main" val="21495341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174163" rtl="0" eaLnBrk="1" latinLnBrk="0" hangingPunct="1">
        <a:spcBef>
          <a:spcPct val="0"/>
        </a:spcBef>
        <a:buNone/>
        <a:defRPr sz="20100" kern="1200">
          <a:solidFill>
            <a:schemeClr val="tx1"/>
          </a:solidFill>
          <a:latin typeface="+mj-lt"/>
          <a:ea typeface="+mj-ea"/>
          <a:cs typeface="+mj-cs"/>
        </a:defRPr>
      </a:lvl1pPr>
    </p:titleStyle>
    <p:bodyStyle>
      <a:lvl1pPr marL="1565310" indent="-1565310" algn="l" defTabSz="4174163"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1510" indent="-1304427" algn="l" defTabSz="4174163"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17707" indent="-1043540" algn="l" defTabSz="4174163"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4790" indent="-1043540" algn="l" defTabSz="4174163"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1870" indent="-1043540" algn="l" defTabSz="4174163"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78953" indent="-1043540" algn="l" defTabSz="4174163"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66033" indent="-1043540" algn="l" defTabSz="4174163"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53116" indent="-1043540" algn="l" defTabSz="4174163"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0200" indent="-1043540" algn="l" defTabSz="4174163"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en-US"/>
      </a:defPPr>
      <a:lvl1pPr marL="0" algn="l" defTabSz="4174163" rtl="0" eaLnBrk="1" latinLnBrk="0" hangingPunct="1">
        <a:defRPr sz="8200" kern="1200">
          <a:solidFill>
            <a:schemeClr val="tx1"/>
          </a:solidFill>
          <a:latin typeface="+mn-lt"/>
          <a:ea typeface="+mn-ea"/>
          <a:cs typeface="+mn-cs"/>
        </a:defRPr>
      </a:lvl1pPr>
      <a:lvl2pPr marL="2087084" algn="l" defTabSz="4174163" rtl="0" eaLnBrk="1" latinLnBrk="0" hangingPunct="1">
        <a:defRPr sz="8200" kern="1200">
          <a:solidFill>
            <a:schemeClr val="tx1"/>
          </a:solidFill>
          <a:latin typeface="+mn-lt"/>
          <a:ea typeface="+mn-ea"/>
          <a:cs typeface="+mn-cs"/>
        </a:defRPr>
      </a:lvl2pPr>
      <a:lvl3pPr marL="4174163" algn="l" defTabSz="4174163" rtl="0" eaLnBrk="1" latinLnBrk="0" hangingPunct="1">
        <a:defRPr sz="8200" kern="1200">
          <a:solidFill>
            <a:schemeClr val="tx1"/>
          </a:solidFill>
          <a:latin typeface="+mn-lt"/>
          <a:ea typeface="+mn-ea"/>
          <a:cs typeface="+mn-cs"/>
        </a:defRPr>
      </a:lvl3pPr>
      <a:lvl4pPr marL="6261246" algn="l" defTabSz="4174163" rtl="0" eaLnBrk="1" latinLnBrk="0" hangingPunct="1">
        <a:defRPr sz="8200" kern="1200">
          <a:solidFill>
            <a:schemeClr val="tx1"/>
          </a:solidFill>
          <a:latin typeface="+mn-lt"/>
          <a:ea typeface="+mn-ea"/>
          <a:cs typeface="+mn-cs"/>
        </a:defRPr>
      </a:lvl4pPr>
      <a:lvl5pPr marL="8348330" algn="l" defTabSz="4174163" rtl="0" eaLnBrk="1" latinLnBrk="0" hangingPunct="1">
        <a:defRPr sz="8200" kern="1200">
          <a:solidFill>
            <a:schemeClr val="tx1"/>
          </a:solidFill>
          <a:latin typeface="+mn-lt"/>
          <a:ea typeface="+mn-ea"/>
          <a:cs typeface="+mn-cs"/>
        </a:defRPr>
      </a:lvl5pPr>
      <a:lvl6pPr marL="10435413" algn="l" defTabSz="4174163" rtl="0" eaLnBrk="1" latinLnBrk="0" hangingPunct="1">
        <a:defRPr sz="8200" kern="1200">
          <a:solidFill>
            <a:schemeClr val="tx1"/>
          </a:solidFill>
          <a:latin typeface="+mn-lt"/>
          <a:ea typeface="+mn-ea"/>
          <a:cs typeface="+mn-cs"/>
        </a:defRPr>
      </a:lvl6pPr>
      <a:lvl7pPr marL="12522493" algn="l" defTabSz="4174163" rtl="0" eaLnBrk="1" latinLnBrk="0" hangingPunct="1">
        <a:defRPr sz="8200" kern="1200">
          <a:solidFill>
            <a:schemeClr val="tx1"/>
          </a:solidFill>
          <a:latin typeface="+mn-lt"/>
          <a:ea typeface="+mn-ea"/>
          <a:cs typeface="+mn-cs"/>
        </a:defRPr>
      </a:lvl7pPr>
      <a:lvl8pPr marL="14609576" algn="l" defTabSz="4174163" rtl="0" eaLnBrk="1" latinLnBrk="0" hangingPunct="1">
        <a:defRPr sz="8200" kern="1200">
          <a:solidFill>
            <a:schemeClr val="tx1"/>
          </a:solidFill>
          <a:latin typeface="+mn-lt"/>
          <a:ea typeface="+mn-ea"/>
          <a:cs typeface="+mn-cs"/>
        </a:defRPr>
      </a:lvl8pPr>
      <a:lvl9pPr marL="16696655" algn="l" defTabSz="4174163"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CDD3F14D-B820-48AB-BF30-AAC785EC3BBA}"/>
              </a:ext>
            </a:extLst>
          </p:cNvPr>
          <p:cNvSpPr/>
          <p:nvPr/>
        </p:nvSpPr>
        <p:spPr>
          <a:xfrm>
            <a:off x="28861772" y="4310249"/>
            <a:ext cx="13633704" cy="2529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highlight>
                <a:srgbClr val="00FF00"/>
              </a:highligh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993F0A2-E38D-410A-8B0A-4DCE30CC5935}"/>
              </a:ext>
            </a:extLst>
          </p:cNvPr>
          <p:cNvSpPr txBox="1"/>
          <p:nvPr/>
        </p:nvSpPr>
        <p:spPr>
          <a:xfrm>
            <a:off x="14553266" y="4393005"/>
            <a:ext cx="13633704" cy="25292304"/>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0" y="205234"/>
            <a:ext cx="42794237" cy="2896473"/>
          </a:xfrm>
          <a:solidFill>
            <a:srgbClr val="3E3F68"/>
          </a:solidFill>
          <a:ln w="82550">
            <a:no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br>
              <a:rPr lang="en-US" sz="100" b="1" dirty="0">
                <a:ln w="19050">
                  <a:solidFill>
                    <a:schemeClr val="bg1"/>
                  </a:solidFill>
                  <a:prstDash val="solid"/>
                </a:ln>
                <a:latin typeface="BigNoodleTitling"/>
                <a:cs typeface="BigNoodleTitling"/>
              </a:rPr>
            </a:br>
            <a:br>
              <a:rPr lang="en-US" sz="100" b="1" dirty="0">
                <a:ln w="19050">
                  <a:solidFill>
                    <a:schemeClr val="bg1"/>
                  </a:solidFill>
                  <a:prstDash val="solid"/>
                </a:ln>
                <a:latin typeface="BigNoodleTitling"/>
                <a:cs typeface="BigNoodleTitling"/>
              </a:rPr>
            </a:br>
            <a:br>
              <a:rPr lang="en-US" sz="100" b="1" dirty="0">
                <a:ln w="19050">
                  <a:solidFill>
                    <a:schemeClr val="bg1"/>
                  </a:solidFill>
                  <a:prstDash val="solid"/>
                </a:ln>
                <a:latin typeface="BigNoodleTitling"/>
                <a:cs typeface="BigNoodleTitling"/>
              </a:rPr>
            </a:br>
            <a:br>
              <a:rPr lang="en-US" sz="100" b="1" dirty="0">
                <a:ln w="19050">
                  <a:solidFill>
                    <a:schemeClr val="bg1"/>
                  </a:solidFill>
                  <a:prstDash val="solid"/>
                </a:ln>
                <a:latin typeface="BigNoodleTitling"/>
                <a:cs typeface="BigNoodleTitling"/>
              </a:rPr>
            </a:br>
            <a:br>
              <a:rPr lang="en-US" sz="100" b="1" dirty="0">
                <a:ln w="19050">
                  <a:solidFill>
                    <a:schemeClr val="bg1"/>
                  </a:solidFill>
                  <a:prstDash val="solid"/>
                </a:ln>
                <a:latin typeface="BigNoodleTitling"/>
                <a:cs typeface="BigNoodleTitling"/>
              </a:rPr>
            </a:br>
            <a:br>
              <a:rPr lang="en-US" sz="100" b="1" dirty="0">
                <a:ln w="19050">
                  <a:solidFill>
                    <a:schemeClr val="bg1"/>
                  </a:solidFill>
                  <a:prstDash val="solid"/>
                </a:ln>
                <a:latin typeface="BigNoodleTitling"/>
                <a:cs typeface="BigNoodleTitling"/>
              </a:rPr>
            </a:br>
            <a:br>
              <a:rPr lang="en-US" sz="100" b="1" dirty="0">
                <a:ln w="19050">
                  <a:solidFill>
                    <a:schemeClr val="bg1"/>
                  </a:solidFill>
                  <a:prstDash val="solid"/>
                </a:ln>
                <a:latin typeface="BigNoodleTitling"/>
                <a:cs typeface="BigNoodleTitling"/>
              </a:rPr>
            </a:br>
            <a:br>
              <a:rPr lang="en-US" sz="100" b="1" dirty="0">
                <a:ln w="19050">
                  <a:solidFill>
                    <a:schemeClr val="bg1"/>
                  </a:solidFill>
                  <a:prstDash val="solid"/>
                </a:ln>
                <a:latin typeface="BigNoodleTitling"/>
                <a:cs typeface="BigNoodleTitling"/>
              </a:rPr>
            </a:br>
            <a:br>
              <a:rPr lang="en-US" sz="100" b="1" dirty="0">
                <a:ln w="19050">
                  <a:solidFill>
                    <a:schemeClr val="bg1"/>
                  </a:solidFill>
                  <a:prstDash val="solid"/>
                </a:ln>
                <a:latin typeface="BigNoodleTitling"/>
                <a:cs typeface="BigNoodleTitling"/>
              </a:rPr>
            </a:br>
            <a:br>
              <a:rPr lang="en-US" sz="100" b="1" dirty="0">
                <a:ln w="19050">
                  <a:solidFill>
                    <a:schemeClr val="bg1"/>
                  </a:solidFill>
                  <a:prstDash val="solid"/>
                </a:ln>
                <a:latin typeface="BigNoodleTitling"/>
                <a:cs typeface="BigNoodleTitling"/>
              </a:rPr>
            </a:br>
            <a:br>
              <a:rPr lang="en-US" sz="8000" b="1" spc="603" dirty="0">
                <a:ln w="19050">
                  <a:solidFill>
                    <a:schemeClr val="bg1"/>
                  </a:solidFill>
                  <a:prstDash val="solid"/>
                </a:ln>
                <a:latin typeface="Berkeley UC Davis Medium" panose="02090503050306020404" pitchFamily="18" charset="0"/>
                <a:cs typeface="Arial" panose="020B0604020202020204" pitchFamily="34" charset="0"/>
              </a:rPr>
            </a:br>
            <a:br>
              <a:rPr lang="en-US" sz="100" b="1" dirty="0">
                <a:ln w="19050">
                  <a:solidFill>
                    <a:schemeClr val="bg1"/>
                  </a:solidFill>
                  <a:prstDash val="solid"/>
                </a:ln>
                <a:latin typeface="Berkeley UC Davis Medium" panose="02090503050306020404" pitchFamily="18" charset="0"/>
                <a:cs typeface="Arial" panose="020B0604020202020204" pitchFamily="34" charset="0"/>
              </a:rPr>
            </a:br>
            <a:br>
              <a:rPr lang="en-US" sz="100" b="1" dirty="0">
                <a:ln w="19050">
                  <a:solidFill>
                    <a:schemeClr val="bg1"/>
                  </a:solidFill>
                  <a:prstDash val="solid"/>
                </a:ln>
                <a:latin typeface="Berkeley UC Davis Medium" panose="02090503050306020404" pitchFamily="18" charset="0"/>
                <a:cs typeface="Arial" panose="020B0604020202020204" pitchFamily="34" charset="0"/>
              </a:rPr>
            </a:br>
            <a:br>
              <a:rPr lang="en-US" sz="100" b="1" dirty="0">
                <a:ln w="19050">
                  <a:solidFill>
                    <a:schemeClr val="bg1"/>
                  </a:solidFill>
                  <a:prstDash val="solid"/>
                </a:ln>
                <a:latin typeface="Berkeley UC Davis Medium" panose="02090503050306020404" pitchFamily="18" charset="0"/>
                <a:cs typeface="Arial" panose="020B0604020202020204" pitchFamily="34" charset="0"/>
              </a:rPr>
            </a:br>
            <a:br>
              <a:rPr lang="en-US" sz="100" b="1" dirty="0">
                <a:ln w="19050">
                  <a:solidFill>
                    <a:schemeClr val="bg1"/>
                  </a:solidFill>
                  <a:prstDash val="solid"/>
                </a:ln>
                <a:latin typeface="Berkeley UC Davis Medium" panose="02090503050306020404" pitchFamily="18" charset="0"/>
                <a:cs typeface="Arial" panose="020B0604020202020204" pitchFamily="34" charset="0"/>
              </a:rPr>
            </a:br>
            <a:br>
              <a:rPr lang="en-US" sz="100" b="1" dirty="0">
                <a:ln w="19050">
                  <a:solidFill>
                    <a:schemeClr val="bg1"/>
                  </a:solidFill>
                  <a:prstDash val="solid"/>
                </a:ln>
                <a:latin typeface="Berkeley UC Davis Medium" panose="02090503050306020404" pitchFamily="18" charset="0"/>
                <a:cs typeface="Arial" panose="020B0604020202020204" pitchFamily="34" charset="0"/>
              </a:rPr>
            </a:br>
            <a:br>
              <a:rPr lang="en-US" sz="100" b="1" dirty="0">
                <a:ln w="19050">
                  <a:solidFill>
                    <a:schemeClr val="bg1"/>
                  </a:solidFill>
                  <a:prstDash val="solid"/>
                </a:ln>
                <a:latin typeface="Berkeley UC Davis Medium" panose="02090503050306020404" pitchFamily="18" charset="0"/>
                <a:cs typeface="Arial" panose="020B0604020202020204" pitchFamily="34" charset="0"/>
              </a:rPr>
            </a:br>
            <a:br>
              <a:rPr lang="en-US" sz="100" b="1" dirty="0">
                <a:ln w="19050">
                  <a:solidFill>
                    <a:schemeClr val="bg1"/>
                  </a:solidFill>
                  <a:prstDash val="solid"/>
                </a:ln>
                <a:latin typeface="Berkeley UC Davis Medium" panose="02090503050306020404" pitchFamily="18" charset="0"/>
                <a:cs typeface="Arial" panose="020B0604020202020204" pitchFamily="34" charset="0"/>
              </a:rPr>
            </a:br>
            <a:endParaRPr lang="en-US" sz="3200" b="1" spc="603" dirty="0">
              <a:ln w="19050">
                <a:solidFill>
                  <a:schemeClr val="bg1"/>
                </a:solidFill>
                <a:prstDash val="solid"/>
              </a:ln>
              <a:latin typeface="Berkeley UC Davis Medium" panose="02090503050306020404" pitchFamily="18" charset="0"/>
              <a:cs typeface="Arial" panose="020B0604020202020204" pitchFamily="34" charset="0"/>
            </a:endParaRPr>
          </a:p>
        </p:txBody>
      </p:sp>
      <p:sp>
        <p:nvSpPr>
          <p:cNvPr id="35" name="Rectangle 34"/>
          <p:cNvSpPr/>
          <p:nvPr/>
        </p:nvSpPr>
        <p:spPr>
          <a:xfrm>
            <a:off x="0" y="-84001"/>
            <a:ext cx="42794238" cy="30267275"/>
          </a:xfrm>
          <a:prstGeom prst="rect">
            <a:avLst/>
          </a:prstGeom>
          <a:noFill/>
          <a:ln w="1270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91897" tIns="45949" rIns="91897" bIns="45949" rtlCol="0" anchor="ctr"/>
          <a:lstStyle/>
          <a:p>
            <a:pPr algn="ctr"/>
            <a:endParaRPr lang="en-US"/>
          </a:p>
        </p:txBody>
      </p:sp>
      <p:sp>
        <p:nvSpPr>
          <p:cNvPr id="16" name="TextBox 15"/>
          <p:cNvSpPr txBox="1"/>
          <p:nvPr/>
        </p:nvSpPr>
        <p:spPr>
          <a:xfrm>
            <a:off x="309963" y="3254297"/>
            <a:ext cx="13631403" cy="960091"/>
          </a:xfrm>
          <a:prstGeom prst="rect">
            <a:avLst/>
          </a:prstGeom>
          <a:solidFill>
            <a:schemeClr val="accent1">
              <a:lumMod val="75000"/>
            </a:schemeClr>
          </a:solidFill>
          <a:ln>
            <a:noFill/>
          </a:ln>
        </p:spPr>
        <p:style>
          <a:lnRef idx="3">
            <a:schemeClr val="lt1"/>
          </a:lnRef>
          <a:fillRef idx="1">
            <a:schemeClr val="accent3"/>
          </a:fillRef>
          <a:effectRef idx="1">
            <a:schemeClr val="accent3"/>
          </a:effectRef>
          <a:fontRef idx="minor">
            <a:schemeClr val="lt1"/>
          </a:fontRef>
        </p:style>
        <p:txBody>
          <a:bodyPr wrap="square" lIns="417407" tIns="208703" rIns="417407" bIns="208703" rtlCol="0">
            <a:spAutoFit/>
          </a:bodyPr>
          <a:lstStyle/>
          <a:p>
            <a:pPr algn="ctr"/>
            <a:r>
              <a:rPr lang="en-US" sz="3500" b="1" spc="603" dirty="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Background/Objectives </a:t>
            </a:r>
          </a:p>
        </p:txBody>
      </p:sp>
      <p:sp>
        <p:nvSpPr>
          <p:cNvPr id="5" name="AutoShape 2" descr="Displaying photo.JPG"/>
          <p:cNvSpPr>
            <a:spLocks noChangeAspect="1" noChangeArrowheads="1"/>
          </p:cNvSpPr>
          <p:nvPr/>
        </p:nvSpPr>
        <p:spPr bwMode="auto">
          <a:xfrm>
            <a:off x="156580" y="-144903"/>
            <a:ext cx="306769" cy="3057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897" tIns="45949" rIns="91897" bIns="45949" numCol="1" anchor="t" anchorCtr="0" compatLnSpc="1">
            <a:prstTxWarp prst="textNoShape">
              <a:avLst/>
            </a:prstTxWarp>
          </a:bodyPr>
          <a:lstStyle/>
          <a:p>
            <a:endParaRPr lang="en-US"/>
          </a:p>
        </p:txBody>
      </p:sp>
      <p:sp>
        <p:nvSpPr>
          <p:cNvPr id="61" name="TextBox 60"/>
          <p:cNvSpPr txBox="1"/>
          <p:nvPr/>
        </p:nvSpPr>
        <p:spPr>
          <a:xfrm>
            <a:off x="28831031" y="20659220"/>
            <a:ext cx="13712089" cy="998143"/>
          </a:xfrm>
          <a:prstGeom prst="rect">
            <a:avLst/>
          </a:prstGeom>
          <a:solidFill>
            <a:schemeClr val="accent1">
              <a:lumMod val="75000"/>
            </a:schemeClr>
          </a:solidFill>
          <a:ln>
            <a:noFill/>
          </a:ln>
        </p:spPr>
        <p:style>
          <a:lnRef idx="3">
            <a:schemeClr val="lt1"/>
          </a:lnRef>
          <a:fillRef idx="1">
            <a:schemeClr val="accent3"/>
          </a:fillRef>
          <a:effectRef idx="1">
            <a:schemeClr val="accent3"/>
          </a:effectRef>
          <a:fontRef idx="minor">
            <a:schemeClr val="lt1"/>
          </a:fontRef>
        </p:style>
        <p:txBody>
          <a:bodyPr wrap="square" lIns="417407" tIns="208703" rIns="417407" bIns="208703" rtlCol="0">
            <a:spAutoFit/>
          </a:bodyPr>
          <a:lstStyle/>
          <a:p>
            <a:pPr algn="ctr"/>
            <a:r>
              <a:rPr lang="en-US" sz="3500" b="1" spc="603" dirty="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Discussion</a:t>
            </a:r>
          </a:p>
        </p:txBody>
      </p:sp>
      <p:sp>
        <p:nvSpPr>
          <p:cNvPr id="50" name="TextBox 49"/>
          <p:cNvSpPr txBox="1"/>
          <p:nvPr/>
        </p:nvSpPr>
        <p:spPr>
          <a:xfrm>
            <a:off x="14529969" y="7470217"/>
            <a:ext cx="13664513" cy="960091"/>
          </a:xfrm>
          <a:prstGeom prst="rect">
            <a:avLst/>
          </a:prstGeom>
          <a:solidFill>
            <a:schemeClr val="accent1">
              <a:lumMod val="75000"/>
            </a:schemeClr>
          </a:solidFill>
          <a:ln>
            <a:noFill/>
          </a:ln>
        </p:spPr>
        <p:style>
          <a:lnRef idx="3">
            <a:schemeClr val="lt1"/>
          </a:lnRef>
          <a:fillRef idx="1">
            <a:schemeClr val="accent3"/>
          </a:fillRef>
          <a:effectRef idx="1">
            <a:schemeClr val="accent3"/>
          </a:effectRef>
          <a:fontRef idx="minor">
            <a:schemeClr val="lt1"/>
          </a:fontRef>
        </p:style>
        <p:txBody>
          <a:bodyPr wrap="square" lIns="417407" tIns="208703" rIns="417407" bIns="208703" rtlCol="0">
            <a:spAutoFit/>
          </a:bodyPr>
          <a:lstStyle/>
          <a:p>
            <a:pPr algn="ctr"/>
            <a:r>
              <a:rPr lang="en-US" sz="3500" b="1" spc="603" dirty="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RESULTS: Map Task Performance (TYP, ASD)</a:t>
            </a:r>
          </a:p>
        </p:txBody>
      </p:sp>
      <p:sp>
        <p:nvSpPr>
          <p:cNvPr id="92" name="Rectangle 91"/>
          <p:cNvSpPr/>
          <p:nvPr/>
        </p:nvSpPr>
        <p:spPr>
          <a:xfrm>
            <a:off x="156579" y="3087873"/>
            <a:ext cx="42637658" cy="458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897" tIns="45949" rIns="91897" bIns="45949" rtlCol="0" anchor="ctr"/>
          <a:lstStyle/>
          <a:p>
            <a:pPr algn="ctr"/>
            <a:endParaRPr lang="en-US"/>
          </a:p>
        </p:txBody>
      </p:sp>
      <p:sp>
        <p:nvSpPr>
          <p:cNvPr id="8" name="TextBox 7"/>
          <p:cNvSpPr txBox="1"/>
          <p:nvPr/>
        </p:nvSpPr>
        <p:spPr>
          <a:xfrm>
            <a:off x="2065107" y="545432"/>
            <a:ext cx="38664022" cy="1939455"/>
          </a:xfrm>
          <a:prstGeom prst="rect">
            <a:avLst/>
          </a:prstGeom>
          <a:noFill/>
        </p:spPr>
        <p:txBody>
          <a:bodyPr wrap="square" lIns="91897" tIns="45949" rIns="91897" bIns="45949" rtlCol="0">
            <a:spAutoFit/>
          </a:bodyPr>
          <a:lstStyle/>
          <a:p>
            <a:pPr algn="ctr"/>
            <a:r>
              <a:rPr lang="en-US" sz="4000" b="1" dirty="0">
                <a:solidFill>
                  <a:schemeClr val="bg1"/>
                </a:solidFill>
                <a:latin typeface="Arial" panose="020B0604020202020204" pitchFamily="34" charset="0"/>
                <a:cs typeface="Arial" panose="020B0604020202020204" pitchFamily="34" charset="0"/>
              </a:rPr>
              <a:t>An Ecologically Valid Measure of Executive Control for Adolescents and Young Adults with Autism Spectrum Disorder</a:t>
            </a:r>
          </a:p>
          <a:p>
            <a:pPr algn="ctr"/>
            <a:r>
              <a:rPr lang="en-US" sz="4000" i="1" dirty="0">
                <a:solidFill>
                  <a:schemeClr val="bg1"/>
                </a:solidFill>
                <a:latin typeface="Arial" panose="020B0604020202020204" pitchFamily="34" charset="0"/>
                <a:cs typeface="Arial" panose="020B0604020202020204" pitchFamily="34" charset="0"/>
              </a:rPr>
              <a:t>Duy Nguyen </a:t>
            </a:r>
            <a:r>
              <a:rPr lang="en-US" sz="4000" i="1" baseline="30000" dirty="0">
                <a:solidFill>
                  <a:schemeClr val="bg1"/>
                </a:solidFill>
                <a:latin typeface="Arial" panose="020B0604020202020204" pitchFamily="34" charset="0"/>
                <a:cs typeface="Arial" panose="020B0604020202020204" pitchFamily="34" charset="0"/>
              </a:rPr>
              <a:t>1,2,3</a:t>
            </a:r>
            <a:r>
              <a:rPr lang="en-US" sz="4000" i="1" dirty="0">
                <a:solidFill>
                  <a:schemeClr val="bg1"/>
                </a:solidFill>
                <a:latin typeface="Arial" panose="020B0604020202020204" pitchFamily="34" charset="0"/>
                <a:cs typeface="Arial" panose="020B0604020202020204" pitchFamily="34" charset="0"/>
              </a:rPr>
              <a:t>,</a:t>
            </a:r>
            <a:r>
              <a:rPr lang="en-US" sz="4000" i="1" baseline="30000" dirty="0">
                <a:solidFill>
                  <a:schemeClr val="bg1"/>
                </a:solidFill>
                <a:latin typeface="Arial" panose="020B0604020202020204" pitchFamily="34" charset="0"/>
                <a:cs typeface="Arial" panose="020B0604020202020204" pitchFamily="34" charset="0"/>
              </a:rPr>
              <a:t> </a:t>
            </a:r>
            <a:r>
              <a:rPr lang="en-US" sz="4000" i="1" dirty="0">
                <a:solidFill>
                  <a:schemeClr val="bg1"/>
                </a:solidFill>
                <a:latin typeface="Arial" panose="020B0604020202020204" pitchFamily="34" charset="0"/>
                <a:cs typeface="Arial" panose="020B0604020202020204" pitchFamily="34" charset="0"/>
              </a:rPr>
              <a:t>Rachel A. Wulff</a:t>
            </a:r>
            <a:r>
              <a:rPr lang="en-US" sz="4000" i="1" baseline="30000" dirty="0">
                <a:solidFill>
                  <a:schemeClr val="bg1"/>
                </a:solidFill>
                <a:latin typeface="Arial" panose="020B0604020202020204" pitchFamily="34" charset="0"/>
                <a:cs typeface="Arial" panose="020B0604020202020204" pitchFamily="34" charset="0"/>
              </a:rPr>
              <a:t>1 </a:t>
            </a:r>
            <a:r>
              <a:rPr lang="en-US" sz="4000" i="1" dirty="0">
                <a:solidFill>
                  <a:schemeClr val="bg1"/>
                </a:solidFill>
                <a:latin typeface="Arial" panose="020B0604020202020204" pitchFamily="34" charset="0"/>
                <a:cs typeface="Arial" panose="020B0604020202020204" pitchFamily="34" charset="0"/>
              </a:rPr>
              <a:t>, Marjorie Solomon</a:t>
            </a:r>
            <a:r>
              <a:rPr lang="en-US" sz="4000" i="1" baseline="30000" dirty="0">
                <a:solidFill>
                  <a:schemeClr val="bg1"/>
                </a:solidFill>
                <a:latin typeface="Arial" panose="020B0604020202020204" pitchFamily="34" charset="0"/>
                <a:cs typeface="Arial" panose="020B0604020202020204" pitchFamily="34" charset="0"/>
              </a:rPr>
              <a:t>1,3,4</a:t>
            </a:r>
          </a:p>
          <a:p>
            <a:pPr algn="ctr"/>
            <a:r>
              <a:rPr lang="en-US" sz="4000" i="1" baseline="30000" dirty="0">
                <a:solidFill>
                  <a:schemeClr val="bg1"/>
                </a:solidFill>
                <a:latin typeface="Arial" panose="020B0604020202020204" pitchFamily="34" charset="0"/>
                <a:cs typeface="Arial" panose="020B0604020202020204" pitchFamily="34" charset="0"/>
              </a:rPr>
              <a:t>1</a:t>
            </a:r>
            <a:r>
              <a:rPr lang="en-US" sz="4000" i="1" dirty="0">
                <a:solidFill>
                  <a:schemeClr val="bg1"/>
                </a:solidFill>
                <a:latin typeface="Arial" panose="020B0604020202020204" pitchFamily="34" charset="0"/>
                <a:cs typeface="Arial" panose="020B0604020202020204" pitchFamily="34" charset="0"/>
              </a:rPr>
              <a:t>MIND Institute, UC Davis</a:t>
            </a:r>
            <a:r>
              <a:rPr lang="en-US" sz="4000" i="1" baseline="30000" dirty="0">
                <a:solidFill>
                  <a:schemeClr val="bg1"/>
                </a:solidFill>
                <a:latin typeface="Arial" panose="020B0604020202020204" pitchFamily="34" charset="0"/>
                <a:cs typeface="Arial" panose="020B0604020202020204" pitchFamily="34" charset="0"/>
              </a:rPr>
              <a:t> </a:t>
            </a:r>
            <a:r>
              <a:rPr lang="en-US" sz="4000" i="1" dirty="0">
                <a:solidFill>
                  <a:schemeClr val="bg1"/>
                </a:solidFill>
                <a:latin typeface="Arial" panose="020B0604020202020204" pitchFamily="34" charset="0"/>
                <a:cs typeface="Arial" panose="020B0604020202020204" pitchFamily="34" charset="0"/>
              </a:rPr>
              <a:t>,</a:t>
            </a:r>
            <a:r>
              <a:rPr lang="en-US" sz="4000" i="1" baseline="30000" dirty="0">
                <a:solidFill>
                  <a:schemeClr val="bg1"/>
                </a:solidFill>
                <a:latin typeface="Arial" panose="020B0604020202020204" pitchFamily="34" charset="0"/>
                <a:cs typeface="Arial" panose="020B0604020202020204" pitchFamily="34" charset="0"/>
              </a:rPr>
              <a:t> 2</a:t>
            </a:r>
            <a:r>
              <a:rPr lang="en-US" sz="4000" i="1" dirty="0">
                <a:solidFill>
                  <a:schemeClr val="bg1"/>
                </a:solidFill>
                <a:latin typeface="Arial" panose="020B0604020202020204" pitchFamily="34" charset="0"/>
                <a:cs typeface="Arial" panose="020B0604020202020204" pitchFamily="34" charset="0"/>
              </a:rPr>
              <a:t>University of California, Davis, School of Medicine, </a:t>
            </a:r>
            <a:r>
              <a:rPr lang="en-US" sz="4000" i="1" baseline="30000" dirty="0">
                <a:solidFill>
                  <a:schemeClr val="bg1"/>
                </a:solidFill>
                <a:latin typeface="Arial" panose="020B0604020202020204" pitchFamily="34" charset="0"/>
                <a:cs typeface="Arial" panose="020B0604020202020204" pitchFamily="34" charset="0"/>
              </a:rPr>
              <a:t>3</a:t>
            </a:r>
            <a:r>
              <a:rPr lang="en-US" sz="4000" i="1" dirty="0">
                <a:solidFill>
                  <a:schemeClr val="bg1"/>
                </a:solidFill>
                <a:latin typeface="Arial" panose="020B0604020202020204" pitchFamily="34" charset="0"/>
                <a:cs typeface="Arial" panose="020B0604020202020204" pitchFamily="34" charset="0"/>
              </a:rPr>
              <a:t>Department of Psychiatry &amp; Behavioral Sciences, UC Davis, </a:t>
            </a:r>
            <a:r>
              <a:rPr lang="en-US" sz="4000" i="1" baseline="30000" dirty="0">
                <a:solidFill>
                  <a:schemeClr val="bg1"/>
                </a:solidFill>
                <a:latin typeface="Arial" panose="020B0604020202020204" pitchFamily="34" charset="0"/>
                <a:cs typeface="Arial" panose="020B0604020202020204" pitchFamily="34" charset="0"/>
              </a:rPr>
              <a:t>4</a:t>
            </a:r>
            <a:r>
              <a:rPr lang="en-US" sz="4000" i="1" dirty="0">
                <a:solidFill>
                  <a:schemeClr val="bg1"/>
                </a:solidFill>
                <a:latin typeface="Arial" panose="020B0604020202020204" pitchFamily="34" charset="0"/>
                <a:cs typeface="Arial" panose="020B0604020202020204" pitchFamily="34" charset="0"/>
              </a:rPr>
              <a:t>Imaging Research Center</a:t>
            </a:r>
          </a:p>
        </p:txBody>
      </p:sp>
      <p:sp>
        <p:nvSpPr>
          <p:cNvPr id="65" name="Text Box 43"/>
          <p:cNvSpPr txBox="1">
            <a:spLocks noChangeArrowheads="1"/>
          </p:cNvSpPr>
          <p:nvPr/>
        </p:nvSpPr>
        <p:spPr bwMode="auto">
          <a:xfrm>
            <a:off x="308812" y="4171183"/>
            <a:ext cx="13633704" cy="9009153"/>
          </a:xfrm>
          <a:prstGeom prst="rect">
            <a:avLst/>
          </a:prstGeom>
          <a:solidFill>
            <a:schemeClr val="bg1"/>
          </a:solidFill>
          <a:ln>
            <a:noFill/>
          </a:ln>
        </p:spPr>
        <p:txBody>
          <a:bodyPr wrap="square" lIns="107207" tIns="53604" rIns="107207" bIns="53604">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buNone/>
            </a:pPr>
            <a:r>
              <a:rPr lang="en-US" sz="3600" dirty="0"/>
              <a:t>Adolescents with autism spectrum disorder (ASD) frequently exhibit executive control deficits. The field  lacks ecologically valid measures of cognitive capacity, which is one aspect of executive control. The Map Task, which was developed to study youth at-risk for psychotic disorders, is one of the first such measures designed to assess capacity to carry out a set of errands on a shopping trip. Here, we report preliminary results of a study of the Map Task implemented in adolescents and young adults with ASD. Specific goals were to: 1) Examine whether individuals with ASD show impairments on the MAP task compared to age, gender, and IQ-matched typically developing Individuals (TYP), 2) Examine associations between Map Task performance and another test of similar construct from the NIH Toolbox, and 3) Investigate associations between Map Task performance and measures of adaptive behavior and social and role functioning. </a:t>
            </a:r>
          </a:p>
          <a:p>
            <a:pPr>
              <a:buNone/>
            </a:pPr>
            <a:endParaRPr lang="en-US" dirty="0"/>
          </a:p>
        </p:txBody>
      </p:sp>
      <p:sp>
        <p:nvSpPr>
          <p:cNvPr id="112" name="TextBox 111"/>
          <p:cNvSpPr txBox="1"/>
          <p:nvPr/>
        </p:nvSpPr>
        <p:spPr>
          <a:xfrm>
            <a:off x="28996274" y="21743052"/>
            <a:ext cx="13578987" cy="7833376"/>
          </a:xfrm>
          <a:prstGeom prst="rect">
            <a:avLst/>
          </a:prstGeom>
          <a:solidFill>
            <a:schemeClr val="bg1"/>
          </a:solidFill>
        </p:spPr>
        <p:txBody>
          <a:bodyPr wrap="square" lIns="91897" tIns="45949" rIns="91897" bIns="45949" rtlCol="0">
            <a:spAutoFit/>
          </a:bodyPr>
          <a:lstStyle/>
          <a:p>
            <a:pPr marL="459486" indent="-459486">
              <a:buFont typeface="Arial" panose="020B0604020202020204" pitchFamily="34" charset="0"/>
              <a:buChar char="•"/>
            </a:pPr>
            <a:r>
              <a:rPr lang="en-US" sz="3200" dirty="0">
                <a:latin typeface="Arial" panose="020B0604020202020204" pitchFamily="34" charset="0"/>
                <a:cs typeface="Arial" panose="020B0604020202020204" pitchFamily="34" charset="0"/>
              </a:rPr>
              <a:t>ASD showed impairments on Map Task Ordering Errors, Total Errors, and Capacity Score, supporting the task’s ability to capture cognitive impairments in this demographic. </a:t>
            </a:r>
          </a:p>
          <a:p>
            <a:pPr marL="459486" indent="-459486">
              <a:buFont typeface="Arial" panose="020B0604020202020204" pitchFamily="34" charset="0"/>
              <a:buChar char="•"/>
            </a:pPr>
            <a:r>
              <a:rPr lang="en-US" sz="3200" dirty="0">
                <a:latin typeface="Arial" panose="020B0604020202020204" pitchFamily="34" charset="0"/>
                <a:cs typeface="Arial" panose="020B0604020202020204" pitchFamily="34" charset="0"/>
              </a:rPr>
              <a:t>Significant correlations with NIH Fluid Cognition in ASD group supports the tasks ability to capture executive control in ASD group. </a:t>
            </a:r>
          </a:p>
          <a:p>
            <a:pPr marL="459486" indent="-459486">
              <a:buFont typeface="Arial" panose="020B0604020202020204" pitchFamily="34" charset="0"/>
              <a:buChar char="•"/>
            </a:pPr>
            <a:r>
              <a:rPr lang="en-US" sz="3200" dirty="0">
                <a:latin typeface="Arial" panose="020B0604020202020204" pitchFamily="34" charset="0"/>
                <a:cs typeface="Arial" panose="020B0604020202020204" pitchFamily="34" charset="0"/>
              </a:rPr>
              <a:t>Significant correlations with NIH Crystallized Cognition in ASD group supports the tasks ability to capture language skills. This is supported by its correlation with ABAS Communication and GS, since language underpins. </a:t>
            </a:r>
          </a:p>
          <a:p>
            <a:pPr marL="459486" indent="-459486">
              <a:buFont typeface="Arial" panose="020B0604020202020204" pitchFamily="34" charset="0"/>
              <a:buChar char="•"/>
            </a:pPr>
            <a:r>
              <a:rPr lang="en-US" sz="3200" dirty="0">
                <a:latin typeface="Arial" panose="020B0604020202020204" pitchFamily="34" charset="0"/>
                <a:cs typeface="Arial" panose="020B0604020202020204" pitchFamily="34" charset="0"/>
              </a:rPr>
              <a:t>Ordering errors seemed to drive Total errors which seems to drive Capacity Score, suggesting it is the most sensitive variable.</a:t>
            </a:r>
          </a:p>
          <a:p>
            <a:pPr marL="459486" indent="-459486">
              <a:buFont typeface="Arial" panose="020B0604020202020204" pitchFamily="34" charset="0"/>
              <a:buChar char="•"/>
            </a:pPr>
            <a:r>
              <a:rPr lang="en-US" sz="3200" dirty="0">
                <a:latin typeface="Arial" panose="020B0604020202020204" pitchFamily="34" charset="0"/>
                <a:cs typeface="Arial" panose="020B0604020202020204" pitchFamily="34" charset="0"/>
              </a:rPr>
              <a:t>Exploratory correlational analysis showed that in the ASD group, Ordering errors could be predictive of ABAS Communication and GS.  </a:t>
            </a:r>
          </a:p>
          <a:p>
            <a:pPr marL="459486" indent="-459486">
              <a:buFont typeface="Arial" panose="020B0604020202020204" pitchFamily="34" charset="0"/>
              <a:buChar char="•"/>
            </a:pPr>
            <a:endParaRPr lang="en-US" sz="2900" dirty="0">
              <a:latin typeface="Arial" panose="020B0604020202020204" pitchFamily="34" charset="0"/>
              <a:cs typeface="Arial" panose="020B0604020202020204" pitchFamily="34" charset="0"/>
            </a:endParaRPr>
          </a:p>
          <a:p>
            <a:endParaRPr lang="en-US" sz="2900" dirty="0">
              <a:latin typeface="Arial" panose="020B0604020202020204" pitchFamily="34" charset="0"/>
              <a:cs typeface="Arial" panose="020B0604020202020204" pitchFamily="34" charset="0"/>
            </a:endParaRPr>
          </a:p>
          <a:p>
            <a:pPr marL="459486" indent="-459486">
              <a:buFont typeface="Arial" panose="020B0604020202020204" pitchFamily="34" charset="0"/>
              <a:buChar char="•"/>
            </a:pPr>
            <a:endParaRPr lang="en-US" sz="2900" dirty="0">
              <a:latin typeface="Arial" panose="020B0604020202020204" pitchFamily="34" charset="0"/>
              <a:cs typeface="Arial" panose="020B0604020202020204" pitchFamily="34" charset="0"/>
            </a:endParaRPr>
          </a:p>
        </p:txBody>
      </p:sp>
      <p:cxnSp>
        <p:nvCxnSpPr>
          <p:cNvPr id="134" name="Straight Connector 133"/>
          <p:cNvCxnSpPr/>
          <p:nvPr/>
        </p:nvCxnSpPr>
        <p:spPr>
          <a:xfrm>
            <a:off x="42497486" y="2889519"/>
            <a:ext cx="48976" cy="26599421"/>
          </a:xfrm>
          <a:prstGeom prst="line">
            <a:avLst/>
          </a:prstGeom>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28826493" y="3249382"/>
            <a:ext cx="13680624" cy="960091"/>
          </a:xfrm>
          <a:prstGeom prst="rect">
            <a:avLst/>
          </a:prstGeom>
          <a:solidFill>
            <a:schemeClr val="accent1">
              <a:lumMod val="75000"/>
            </a:schemeClr>
          </a:solidFill>
          <a:ln>
            <a:noFill/>
          </a:ln>
        </p:spPr>
        <p:style>
          <a:lnRef idx="3">
            <a:schemeClr val="lt1"/>
          </a:lnRef>
          <a:fillRef idx="1">
            <a:schemeClr val="accent3"/>
          </a:fillRef>
          <a:effectRef idx="1">
            <a:schemeClr val="accent3"/>
          </a:effectRef>
          <a:fontRef idx="minor">
            <a:schemeClr val="lt1"/>
          </a:fontRef>
        </p:style>
        <p:txBody>
          <a:bodyPr wrap="square" lIns="417407" tIns="208703" rIns="417407" bIns="208703" rtlCol="0">
            <a:spAutoFit/>
          </a:bodyPr>
          <a:lstStyle/>
          <a:p>
            <a:pPr algn="ctr"/>
            <a:r>
              <a:rPr lang="en-US" sz="3500" b="1" spc="603" dirty="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Correlations: Map Task and Cognition</a:t>
            </a:r>
          </a:p>
        </p:txBody>
      </p:sp>
      <p:sp>
        <p:nvSpPr>
          <p:cNvPr id="2056" name="TextBox 2055">
            <a:extLst>
              <a:ext uri="{FF2B5EF4-FFF2-40B4-BE49-F238E27FC236}">
                <a16:creationId xmlns:a16="http://schemas.microsoft.com/office/drawing/2014/main" id="{71F7EB15-9E1E-454C-A8C3-0080618BBFB9}"/>
              </a:ext>
            </a:extLst>
          </p:cNvPr>
          <p:cNvSpPr txBox="1"/>
          <p:nvPr/>
        </p:nvSpPr>
        <p:spPr>
          <a:xfrm>
            <a:off x="251118" y="16733381"/>
            <a:ext cx="13648738" cy="12945966"/>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dirty="0"/>
          </a:p>
        </p:txBody>
      </p:sp>
      <p:sp>
        <p:nvSpPr>
          <p:cNvPr id="47" name="TextBox 46">
            <a:extLst>
              <a:ext uri="{FF2B5EF4-FFF2-40B4-BE49-F238E27FC236}">
                <a16:creationId xmlns:a16="http://schemas.microsoft.com/office/drawing/2014/main" id="{DCA396BC-23FA-4F20-95AA-F4E4AD00B1CC}"/>
              </a:ext>
            </a:extLst>
          </p:cNvPr>
          <p:cNvSpPr txBox="1"/>
          <p:nvPr/>
        </p:nvSpPr>
        <p:spPr>
          <a:xfrm>
            <a:off x="217455" y="20594232"/>
            <a:ext cx="13694395" cy="960091"/>
          </a:xfrm>
          <a:prstGeom prst="rect">
            <a:avLst/>
          </a:prstGeom>
          <a:solidFill>
            <a:schemeClr val="accent1">
              <a:lumMod val="75000"/>
            </a:schemeClr>
          </a:solidFill>
          <a:ln>
            <a:noFill/>
          </a:ln>
        </p:spPr>
        <p:style>
          <a:lnRef idx="3">
            <a:schemeClr val="lt1"/>
          </a:lnRef>
          <a:fillRef idx="1">
            <a:schemeClr val="accent3"/>
          </a:fillRef>
          <a:effectRef idx="1">
            <a:schemeClr val="accent3"/>
          </a:effectRef>
          <a:fontRef idx="minor">
            <a:schemeClr val="lt1"/>
          </a:fontRef>
        </p:style>
        <p:txBody>
          <a:bodyPr wrap="square" lIns="417407" tIns="208703" rIns="417407" bIns="208703" rtlCol="0">
            <a:spAutoFit/>
          </a:bodyPr>
          <a:lstStyle/>
          <a:p>
            <a:pPr algn="ctr"/>
            <a:r>
              <a:rPr lang="en-US" sz="3500" b="1" spc="603" dirty="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Measures/Analysis</a:t>
            </a:r>
          </a:p>
        </p:txBody>
      </p:sp>
      <p:sp>
        <p:nvSpPr>
          <p:cNvPr id="83" name="TextBox 82"/>
          <p:cNvSpPr txBox="1"/>
          <p:nvPr/>
        </p:nvSpPr>
        <p:spPr>
          <a:xfrm>
            <a:off x="286942" y="12627862"/>
            <a:ext cx="13630631" cy="960091"/>
          </a:xfrm>
          <a:prstGeom prst="rect">
            <a:avLst/>
          </a:prstGeom>
          <a:solidFill>
            <a:schemeClr val="accent1">
              <a:lumMod val="75000"/>
            </a:schemeClr>
          </a:solidFill>
          <a:ln>
            <a:noFill/>
          </a:ln>
        </p:spPr>
        <p:style>
          <a:lnRef idx="3">
            <a:schemeClr val="lt1"/>
          </a:lnRef>
          <a:fillRef idx="1">
            <a:schemeClr val="accent3"/>
          </a:fillRef>
          <a:effectRef idx="1">
            <a:schemeClr val="accent3"/>
          </a:effectRef>
          <a:fontRef idx="minor">
            <a:schemeClr val="lt1"/>
          </a:fontRef>
        </p:style>
        <p:txBody>
          <a:bodyPr wrap="square" lIns="417407" tIns="208703" rIns="417407" bIns="208703" rtlCol="0">
            <a:spAutoFit/>
          </a:bodyPr>
          <a:lstStyle/>
          <a:p>
            <a:pPr algn="ctr"/>
            <a:r>
              <a:rPr lang="en-US" sz="3500" b="1" spc="603" dirty="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METHODS: Participants (N = 146) </a:t>
            </a:r>
          </a:p>
        </p:txBody>
      </p:sp>
      <p:sp>
        <p:nvSpPr>
          <p:cNvPr id="11" name="Rectangle 3">
            <a:extLst>
              <a:ext uri="{FF2B5EF4-FFF2-40B4-BE49-F238E27FC236}">
                <a16:creationId xmlns:a16="http://schemas.microsoft.com/office/drawing/2014/main" id="{27AE3731-120D-4E9C-A46C-C9F242AD865F}"/>
              </a:ext>
            </a:extLst>
          </p:cNvPr>
          <p:cNvSpPr>
            <a:spLocks noChangeArrowheads="1"/>
          </p:cNvSpPr>
          <p:nvPr/>
        </p:nvSpPr>
        <p:spPr bwMode="auto">
          <a:xfrm>
            <a:off x="3278900" y="14373801"/>
            <a:ext cx="42794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TextBox 20">
            <a:extLst>
              <a:ext uri="{FF2B5EF4-FFF2-40B4-BE49-F238E27FC236}">
                <a16:creationId xmlns:a16="http://schemas.microsoft.com/office/drawing/2014/main" id="{55E9CB9F-A79E-4E48-8A69-B7F343A91186}"/>
              </a:ext>
            </a:extLst>
          </p:cNvPr>
          <p:cNvSpPr txBox="1"/>
          <p:nvPr/>
        </p:nvSpPr>
        <p:spPr>
          <a:xfrm>
            <a:off x="14747612" y="8706545"/>
            <a:ext cx="1713114" cy="2862322"/>
          </a:xfrm>
          <a:prstGeom prst="rect">
            <a:avLst/>
          </a:prstGeom>
          <a:solidFill>
            <a:schemeClr val="accent2">
              <a:lumMod val="20000"/>
              <a:lumOff val="80000"/>
            </a:schemeClr>
          </a:solidFill>
          <a:ln>
            <a:solidFill>
              <a:schemeClr val="tx1"/>
            </a:solidFill>
          </a:ln>
        </p:spPr>
        <p:txBody>
          <a:bodyPr wrap="square" rtlCol="0">
            <a:spAutoFit/>
          </a:bodyPr>
          <a:lstStyle/>
          <a:p>
            <a:r>
              <a:rPr lang="en-US" sz="2000" dirty="0">
                <a:latin typeface="Arial" panose="020B0604020202020204" pitchFamily="34" charset="0"/>
                <a:cs typeface="Arial" panose="020B0604020202020204" pitchFamily="34" charset="0"/>
              </a:rPr>
              <a:t>Fig1. Mean differences in Map Task Performance for TYP, ASD. </a:t>
            </a:r>
          </a:p>
          <a:p>
            <a:endParaRPr lang="en-US" sz="2000" dirty="0">
              <a:latin typeface="Arial" panose="020B0604020202020204" pitchFamily="34" charset="0"/>
              <a:cs typeface="Arial" panose="020B0604020202020204" pitchFamily="34" charset="0"/>
            </a:endParaRPr>
          </a:p>
          <a:p>
            <a:r>
              <a:rPr lang="en-US" sz="2000" dirty="0">
                <a:highlight>
                  <a:srgbClr val="FFFF00"/>
                </a:highlight>
                <a:latin typeface="Arial" panose="020B0604020202020204" pitchFamily="34" charset="0"/>
                <a:cs typeface="Arial" panose="020B0604020202020204" pitchFamily="34" charset="0"/>
              </a:rPr>
              <a:t>*P &lt; .05 </a:t>
            </a:r>
          </a:p>
          <a:p>
            <a:r>
              <a:rPr lang="en-US" sz="2000" dirty="0">
                <a:highlight>
                  <a:srgbClr val="FFFF00"/>
                </a:highlight>
                <a:latin typeface="Arial" panose="020B0604020202020204" pitchFamily="34" charset="0"/>
                <a:cs typeface="Arial" panose="020B0604020202020204" pitchFamily="34" charset="0"/>
              </a:rPr>
              <a:t>**P &lt; .01</a:t>
            </a:r>
            <a:endParaRPr lang="en-US" sz="2400" dirty="0">
              <a:highlight>
                <a:srgbClr val="FFFF00"/>
              </a:highlight>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BE27C09A-8A4E-9143-9906-487976161198}"/>
              </a:ext>
            </a:extLst>
          </p:cNvPr>
          <p:cNvSpPr txBox="1"/>
          <p:nvPr/>
        </p:nvSpPr>
        <p:spPr>
          <a:xfrm>
            <a:off x="14546204" y="19047124"/>
            <a:ext cx="13631404" cy="2037309"/>
          </a:xfrm>
          <a:prstGeom prst="rect">
            <a:avLst/>
          </a:prstGeom>
          <a:solidFill>
            <a:schemeClr val="accent1">
              <a:lumMod val="75000"/>
            </a:schemeClr>
          </a:solidFill>
          <a:ln>
            <a:noFill/>
          </a:ln>
        </p:spPr>
        <p:style>
          <a:lnRef idx="3">
            <a:schemeClr val="lt1"/>
          </a:lnRef>
          <a:fillRef idx="1">
            <a:schemeClr val="accent3"/>
          </a:fillRef>
          <a:effectRef idx="1">
            <a:schemeClr val="accent3"/>
          </a:effectRef>
          <a:fontRef idx="minor">
            <a:schemeClr val="lt1"/>
          </a:fontRef>
        </p:style>
        <p:txBody>
          <a:bodyPr wrap="square" lIns="417407" tIns="208703" rIns="417407" bIns="208703" rtlCol="0">
            <a:spAutoFit/>
          </a:bodyPr>
          <a:lstStyle/>
          <a:p>
            <a:pPr algn="ctr"/>
            <a:r>
              <a:rPr lang="en-US" sz="3500" b="1" spc="603" dirty="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Correlations: Map Task and Measures of Adaptive Behavior and Social and Role functioning</a:t>
            </a:r>
          </a:p>
        </p:txBody>
      </p:sp>
      <p:pic>
        <p:nvPicPr>
          <p:cNvPr id="29" name="Picture 28">
            <a:extLst>
              <a:ext uri="{FF2B5EF4-FFF2-40B4-BE49-F238E27FC236}">
                <a16:creationId xmlns:a16="http://schemas.microsoft.com/office/drawing/2014/main" id="{8F830E49-3124-3241-82DB-EE86559CC2E5}"/>
              </a:ext>
            </a:extLst>
          </p:cNvPr>
          <p:cNvPicPr>
            <a:picLocks noChangeAspect="1"/>
          </p:cNvPicPr>
          <p:nvPr/>
        </p:nvPicPr>
        <p:blipFill>
          <a:blip r:embed="rId3"/>
          <a:stretch>
            <a:fillRect/>
          </a:stretch>
        </p:blipFill>
        <p:spPr>
          <a:xfrm>
            <a:off x="332948" y="21607307"/>
            <a:ext cx="6281310" cy="4069518"/>
          </a:xfrm>
          <a:prstGeom prst="rect">
            <a:avLst/>
          </a:prstGeom>
        </p:spPr>
      </p:pic>
      <p:sp>
        <p:nvSpPr>
          <p:cNvPr id="72" name="TextBox 71">
            <a:extLst>
              <a:ext uri="{FF2B5EF4-FFF2-40B4-BE49-F238E27FC236}">
                <a16:creationId xmlns:a16="http://schemas.microsoft.com/office/drawing/2014/main" id="{DB08AA4E-D58B-B54A-811F-023A5677653A}"/>
              </a:ext>
            </a:extLst>
          </p:cNvPr>
          <p:cNvSpPr txBox="1"/>
          <p:nvPr/>
        </p:nvSpPr>
        <p:spPr>
          <a:xfrm>
            <a:off x="6708650" y="21605965"/>
            <a:ext cx="7242800" cy="3970318"/>
          </a:xfrm>
          <a:prstGeom prst="rect">
            <a:avLst/>
          </a:prstGeom>
          <a:noFill/>
        </p:spPr>
        <p:txBody>
          <a:bodyPr wrap="square" rtlCol="0">
            <a:spAutoFit/>
          </a:bodyPr>
          <a:lstStyle/>
          <a:p>
            <a:r>
              <a:rPr lang="en-US" sz="2800" dirty="0">
                <a:solidFill>
                  <a:schemeClr val="accent6"/>
                </a:solidFill>
                <a:latin typeface="Arial" panose="020B0604020202020204" pitchFamily="34" charset="0"/>
                <a:cs typeface="Arial" panose="020B0604020202020204" pitchFamily="34" charset="0"/>
              </a:rPr>
              <a:t>MAP TASK </a:t>
            </a:r>
            <a:r>
              <a:rPr lang="en-US" sz="2800" dirty="0">
                <a:latin typeface="Arial" panose="020B0604020202020204" pitchFamily="34" charset="0"/>
                <a:cs typeface="Arial" panose="020B0604020202020204" pitchFamily="34" charset="0"/>
              </a:rPr>
              <a:t>Participants were required to efficiently plot a route on a map of a fictional town in order to complete a set of specified errands. Specific rules and sequences, when violated, captured specific deficits. </a:t>
            </a:r>
          </a:p>
          <a:p>
            <a:r>
              <a:rPr lang="en-US" sz="2800" b="1" dirty="0">
                <a:latin typeface="Arial" panose="020B0604020202020204" pitchFamily="34" charset="0"/>
                <a:cs typeface="Arial" panose="020B0604020202020204" pitchFamily="34" charset="0"/>
              </a:rPr>
              <a:t>Door Errors, Extra location errors, Shortcut errors </a:t>
            </a:r>
            <a:r>
              <a:rPr lang="en-US" sz="2800" dirty="0">
                <a:latin typeface="Arial" panose="020B0604020202020204" pitchFamily="34" charset="0"/>
                <a:cs typeface="Arial" panose="020B0604020202020204" pitchFamily="34" charset="0"/>
              </a:rPr>
              <a:t>= deficit in sustained attention. </a:t>
            </a:r>
          </a:p>
          <a:p>
            <a:r>
              <a:rPr lang="en-US" sz="2800" b="1" dirty="0">
                <a:latin typeface="Arial" panose="020B0604020202020204" pitchFamily="34" charset="0"/>
                <a:cs typeface="Arial" panose="020B0604020202020204" pitchFamily="34" charset="0"/>
              </a:rPr>
              <a:t>Ordering errors </a:t>
            </a:r>
            <a:r>
              <a:rPr lang="en-US" sz="2800" dirty="0">
                <a:latin typeface="Arial" panose="020B0604020202020204" pitchFamily="34" charset="0"/>
                <a:cs typeface="Arial" panose="020B0604020202020204" pitchFamily="34" charset="0"/>
              </a:rPr>
              <a:t>= deficit in logical planning.</a:t>
            </a:r>
          </a:p>
        </p:txBody>
      </p:sp>
      <p:sp>
        <p:nvSpPr>
          <p:cNvPr id="73" name="TextBox 72">
            <a:extLst>
              <a:ext uri="{FF2B5EF4-FFF2-40B4-BE49-F238E27FC236}">
                <a16:creationId xmlns:a16="http://schemas.microsoft.com/office/drawing/2014/main" id="{79108A37-060E-B347-B4AF-F2270F471A4C}"/>
              </a:ext>
            </a:extLst>
          </p:cNvPr>
          <p:cNvSpPr txBox="1"/>
          <p:nvPr/>
        </p:nvSpPr>
        <p:spPr>
          <a:xfrm>
            <a:off x="246061" y="26786165"/>
            <a:ext cx="13663312" cy="1384995"/>
          </a:xfrm>
          <a:prstGeom prst="rect">
            <a:avLst/>
          </a:prstGeom>
          <a:solidFill>
            <a:schemeClr val="accent2">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solidFill>
                  <a:schemeClr val="accent6"/>
                </a:solidFill>
                <a:latin typeface="Arial" panose="020B0604020202020204" pitchFamily="34" charset="0"/>
                <a:cs typeface="Arial" panose="020B0604020202020204" pitchFamily="34" charset="0"/>
              </a:rPr>
              <a:t>NIH TOOLBOX </a:t>
            </a:r>
            <a:r>
              <a:rPr lang="en-US" sz="2800" dirty="0">
                <a:solidFill>
                  <a:schemeClr val="tx1"/>
                </a:solidFill>
                <a:latin typeface="Arial" panose="020B0604020202020204" pitchFamily="34" charset="0"/>
                <a:cs typeface="Arial" panose="020B0604020202020204" pitchFamily="34" charset="0"/>
              </a:rPr>
              <a:t>Measures cognition. Fluid cognition = working memory(LSWM), sequence memory (PSM), inhibition (Flanker), cognitive flexibility (DCCS), processing speed (PCPS). Crystallized </a:t>
            </a:r>
            <a:r>
              <a:rPr lang="en-US" sz="2800" dirty="0">
                <a:latin typeface="Arial" panose="020B0604020202020204" pitchFamily="34" charset="0"/>
                <a:cs typeface="Arial" panose="020B0604020202020204" pitchFamily="34" charset="0"/>
              </a:rPr>
              <a:t>cognition = vocabulary (PV), reading (ORT)</a:t>
            </a:r>
          </a:p>
        </p:txBody>
      </p:sp>
      <p:sp>
        <p:nvSpPr>
          <p:cNvPr id="75" name="TextBox 74">
            <a:extLst>
              <a:ext uri="{FF2B5EF4-FFF2-40B4-BE49-F238E27FC236}">
                <a16:creationId xmlns:a16="http://schemas.microsoft.com/office/drawing/2014/main" id="{E26745F1-24D9-0844-8632-164194505107}"/>
              </a:ext>
            </a:extLst>
          </p:cNvPr>
          <p:cNvSpPr txBox="1"/>
          <p:nvPr/>
        </p:nvSpPr>
        <p:spPr>
          <a:xfrm>
            <a:off x="14534543" y="4758845"/>
            <a:ext cx="13664513" cy="2677656"/>
          </a:xfrm>
          <a:prstGeom prst="rect">
            <a:avLst/>
          </a:prstGeom>
          <a:solidFill>
            <a:schemeClr val="accent2">
              <a:lumMod val="20000"/>
              <a:lumOff val="80000"/>
            </a:schemeClr>
          </a:solidFill>
          <a:ln>
            <a:solidFill>
              <a:schemeClr val="tx1"/>
            </a:solidFill>
          </a:ln>
        </p:spPr>
        <p:txBody>
          <a:bodyPr wrap="square" rtlCol="0">
            <a:spAutoFit/>
          </a:bodyPr>
          <a:lstStyle/>
          <a:p>
            <a:r>
              <a:rPr lang="en-US" sz="2800" dirty="0">
                <a:solidFill>
                  <a:schemeClr val="accent6"/>
                </a:solidFill>
                <a:latin typeface="Arial" panose="020B0604020202020204" pitchFamily="34" charset="0"/>
                <a:cs typeface="Arial" panose="020B0604020202020204" pitchFamily="34" charset="0"/>
              </a:rPr>
              <a:t>STATISTCAL ANALYSES </a:t>
            </a:r>
            <a:r>
              <a:rPr lang="en-US" sz="2800" dirty="0">
                <a:latin typeface="Arial" panose="020B0604020202020204" pitchFamily="34" charset="0"/>
                <a:cs typeface="Arial" panose="020B0604020202020204" pitchFamily="34" charset="0"/>
              </a:rPr>
              <a:t>Group differences between TYP v ASD across all Map Task variables were assessed using non-parametric Kruskal-Wallis Rank Sum Test. The Spearman’s rho coefficient was used to determine the relationship between the Map task variables and NIH age adjusted scores, covarying for IQ.  It was also used to determine the relationship between the Map task variables and ABAS 3 and GS,GR  variables, covarying for IQ.</a:t>
            </a:r>
          </a:p>
        </p:txBody>
      </p:sp>
      <p:sp>
        <p:nvSpPr>
          <p:cNvPr id="46" name="TextBox 45">
            <a:extLst>
              <a:ext uri="{FF2B5EF4-FFF2-40B4-BE49-F238E27FC236}">
                <a16:creationId xmlns:a16="http://schemas.microsoft.com/office/drawing/2014/main" id="{7551E900-E60C-5442-9995-BC1F249C6CC1}"/>
              </a:ext>
            </a:extLst>
          </p:cNvPr>
          <p:cNvSpPr txBox="1"/>
          <p:nvPr/>
        </p:nvSpPr>
        <p:spPr>
          <a:xfrm>
            <a:off x="249108" y="19675412"/>
            <a:ext cx="13634196" cy="1107996"/>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b="1" u="sng" dirty="0">
                <a:latin typeface="Arial" panose="020B0604020202020204" pitchFamily="34" charset="0"/>
                <a:cs typeface="Arial" panose="020B0604020202020204" pitchFamily="34" charset="0"/>
              </a:rPr>
              <a:t>Inclusion/Exclusion</a:t>
            </a:r>
            <a:r>
              <a:rPr lang="en-US" sz="2200" dirty="0">
                <a:latin typeface="Arial" panose="020B0604020202020204" pitchFamily="34" charset="0"/>
                <a:cs typeface="Arial" panose="020B0604020202020204" pitchFamily="34" charset="0"/>
              </a:rPr>
              <a:t>: WASI-2-FSIQ&gt;70; No psychotropics, but psychostimulants w/washout. </a:t>
            </a:r>
            <a:r>
              <a:rPr lang="en-US" sz="2200" b="1" u="sng" dirty="0">
                <a:latin typeface="Arial" panose="020B0604020202020204" pitchFamily="34" charset="0"/>
                <a:cs typeface="Arial" panose="020B0604020202020204" pitchFamily="34" charset="0"/>
              </a:rPr>
              <a:t>ASD</a:t>
            </a:r>
            <a:r>
              <a:rPr lang="en-US" sz="2200" dirty="0">
                <a:latin typeface="Arial" panose="020B0604020202020204" pitchFamily="34" charset="0"/>
                <a:cs typeface="Arial" panose="020B0604020202020204" pitchFamily="34" charset="0"/>
              </a:rPr>
              <a:t>: DSM-V Checklist, ADOS-2, SCQ</a:t>
            </a:r>
            <a:r>
              <a:rPr lang="en-US" sz="2200" b="1" dirty="0">
                <a:latin typeface="Arial" panose="020B0604020202020204" pitchFamily="34" charset="0"/>
                <a:cs typeface="Arial" panose="020B0604020202020204" pitchFamily="34" charset="0"/>
              </a:rPr>
              <a:t>. </a:t>
            </a:r>
            <a:r>
              <a:rPr lang="en-US" sz="2200" b="1" u="sng" dirty="0">
                <a:latin typeface="Arial" panose="020B0604020202020204" pitchFamily="34" charset="0"/>
                <a:cs typeface="Arial" panose="020B0604020202020204" pitchFamily="34" charset="0"/>
              </a:rPr>
              <a:t>TYP</a:t>
            </a:r>
            <a:r>
              <a:rPr lang="en-US" sz="2200" dirty="0">
                <a:latin typeface="Arial" panose="020B0604020202020204" pitchFamily="34" charset="0"/>
                <a:cs typeface="Arial" panose="020B0604020202020204" pitchFamily="34" charset="0"/>
              </a:rPr>
              <a:t>: No neurodevelopmental or Axis I disorders. </a:t>
            </a:r>
            <a:r>
              <a:rPr lang="en-US" sz="2200" b="1" u="sng" dirty="0">
                <a:latin typeface="Arial" panose="020B0604020202020204" pitchFamily="34" charset="0"/>
                <a:cs typeface="Arial" panose="020B0604020202020204" pitchFamily="34" charset="0"/>
              </a:rPr>
              <a:t>Matched set </a:t>
            </a:r>
            <a:r>
              <a:rPr lang="en-US" sz="2200" dirty="0">
                <a:latin typeface="Arial" panose="020B0604020202020204" pitchFamily="34" charset="0"/>
                <a:cs typeface="Arial" panose="020B0604020202020204" pitchFamily="34" charset="0"/>
              </a:rPr>
              <a:t>on gender, age, and IQ. </a:t>
            </a:r>
            <a:r>
              <a:rPr lang="en-US" sz="2200" b="1" dirty="0">
                <a:latin typeface="Arial" panose="020B0604020202020204" pitchFamily="34" charset="0"/>
                <a:cs typeface="Arial" panose="020B0604020202020204" pitchFamily="34" charset="0"/>
              </a:rPr>
              <a:t>Cohort sequential study = </a:t>
            </a:r>
            <a:r>
              <a:rPr lang="en-US" sz="2200" dirty="0">
                <a:latin typeface="Arial" panose="020B0604020202020204" pitchFamily="34" charset="0"/>
                <a:cs typeface="Arial" panose="020B0604020202020204" pitchFamily="34" charset="0"/>
              </a:rPr>
              <a:t>T1</a:t>
            </a:r>
          </a:p>
        </p:txBody>
      </p:sp>
      <p:sp>
        <p:nvSpPr>
          <p:cNvPr id="86" name="TextBox 85">
            <a:extLst>
              <a:ext uri="{FF2B5EF4-FFF2-40B4-BE49-F238E27FC236}">
                <a16:creationId xmlns:a16="http://schemas.microsoft.com/office/drawing/2014/main" id="{5A727388-68EA-9148-8EBD-83DFD73BF0C1}"/>
              </a:ext>
            </a:extLst>
          </p:cNvPr>
          <p:cNvSpPr txBox="1"/>
          <p:nvPr/>
        </p:nvSpPr>
        <p:spPr>
          <a:xfrm>
            <a:off x="308812" y="25784261"/>
            <a:ext cx="13804017" cy="1384995"/>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Total errors </a:t>
            </a:r>
            <a:r>
              <a:rPr lang="en-US" sz="2800" dirty="0">
                <a:latin typeface="Arial" panose="020B0604020202020204" pitchFamily="34" charset="0"/>
                <a:cs typeface="Arial" panose="020B0604020202020204" pitchFamily="34" charset="0"/>
              </a:rPr>
              <a:t>combined all errors and was averaged with </a:t>
            </a:r>
            <a:r>
              <a:rPr lang="en-US" sz="2800" b="1" dirty="0">
                <a:latin typeface="Arial" panose="020B0604020202020204" pitchFamily="34" charset="0"/>
                <a:cs typeface="Arial" panose="020B0604020202020204" pitchFamily="34" charset="0"/>
              </a:rPr>
              <a:t>Completion Time, Number of Errands Completed</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to create a </a:t>
            </a:r>
            <a:r>
              <a:rPr lang="en-US" sz="2800" b="1" dirty="0">
                <a:latin typeface="Arial" panose="020B0604020202020204" pitchFamily="34" charset="0"/>
                <a:cs typeface="Arial" panose="020B0604020202020204" pitchFamily="34" charset="0"/>
              </a:rPr>
              <a:t>Capacity Score</a:t>
            </a:r>
            <a:r>
              <a:rPr lang="en-US" sz="2800" i="1" dirty="0">
                <a:latin typeface="Arial" panose="020B0604020202020204" pitchFamily="34" charset="0"/>
                <a:cs typeface="Arial" panose="020B0604020202020204" pitchFamily="34" charset="0"/>
              </a:rPr>
              <a:t>. (McLaughlin, 2016)</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4C8AB490-6179-0049-8350-7AFB4067C9B3}"/>
              </a:ext>
            </a:extLst>
          </p:cNvPr>
          <p:cNvSpPr txBox="1"/>
          <p:nvPr/>
        </p:nvSpPr>
        <p:spPr>
          <a:xfrm>
            <a:off x="256714" y="28202355"/>
            <a:ext cx="13652659" cy="1384995"/>
          </a:xfrm>
          <a:prstGeom prst="rect">
            <a:avLst/>
          </a:prstGeom>
          <a:solidFill>
            <a:schemeClr val="bg2"/>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solidFill>
                  <a:schemeClr val="accent6"/>
                </a:solidFill>
                <a:latin typeface="Arial" panose="020B0604020202020204" pitchFamily="34" charset="0"/>
                <a:cs typeface="Arial" panose="020B0604020202020204" pitchFamily="34" charset="0"/>
              </a:rPr>
              <a:t>ABAS 3 </a:t>
            </a:r>
            <a:r>
              <a:rPr lang="en-US" sz="2800" dirty="0">
                <a:solidFill>
                  <a:schemeClr val="tx1"/>
                </a:solidFill>
                <a:latin typeface="Arial" panose="020B0604020202020204" pitchFamily="34" charset="0"/>
                <a:cs typeface="Arial" panose="020B0604020202020204" pitchFamily="34" charset="0"/>
              </a:rPr>
              <a:t>Measures adaptive functioning. </a:t>
            </a:r>
            <a:r>
              <a:rPr lang="en-US" sz="2800" b="1" dirty="0">
                <a:latin typeface="Arial" panose="020B0604020202020204" pitchFamily="34" charset="0"/>
                <a:cs typeface="Arial" panose="020B0604020202020204" pitchFamily="34" charset="0"/>
              </a:rPr>
              <a:t>Conceptual</a:t>
            </a:r>
            <a:r>
              <a:rPr lang="en-US" sz="2800" dirty="0">
                <a:latin typeface="Arial" panose="020B0604020202020204" pitchFamily="34" charset="0"/>
                <a:cs typeface="Arial" panose="020B0604020202020204" pitchFamily="34" charset="0"/>
              </a:rPr>
              <a:t> = communication, functional academics, self-direction. </a:t>
            </a:r>
            <a:r>
              <a:rPr lang="en-US" sz="2800" b="1" dirty="0">
                <a:latin typeface="Arial" panose="020B0604020202020204" pitchFamily="34" charset="0"/>
                <a:cs typeface="Arial" panose="020B0604020202020204" pitchFamily="34" charset="0"/>
              </a:rPr>
              <a:t>Practical</a:t>
            </a:r>
            <a:r>
              <a:rPr lang="en-US" sz="2800" dirty="0">
                <a:latin typeface="Arial" panose="020B0604020202020204" pitchFamily="34" charset="0"/>
                <a:cs typeface="Arial" panose="020B0604020202020204" pitchFamily="34" charset="0"/>
              </a:rPr>
              <a:t> = social skills, leisure skills. </a:t>
            </a:r>
            <a:r>
              <a:rPr lang="en-US" sz="2800" b="1" dirty="0">
                <a:latin typeface="Arial" panose="020B0604020202020204" pitchFamily="34" charset="0"/>
                <a:cs typeface="Arial" panose="020B0604020202020204" pitchFamily="34" charset="0"/>
              </a:rPr>
              <a:t>Social </a:t>
            </a:r>
            <a:r>
              <a:rPr lang="en-US" sz="2800" dirty="0">
                <a:latin typeface="Arial" panose="020B0604020202020204" pitchFamily="34" charset="0"/>
                <a:cs typeface="Arial" panose="020B0604020202020204" pitchFamily="34" charset="0"/>
              </a:rPr>
              <a:t>= self-care, home living, community use, health and safety, work skills. </a:t>
            </a:r>
            <a:r>
              <a:rPr lang="en-US" sz="2800" b="1" dirty="0">
                <a:latin typeface="Arial" panose="020B0604020202020204" pitchFamily="34" charset="0"/>
                <a:cs typeface="Arial" panose="020B0604020202020204" pitchFamily="34" charset="0"/>
              </a:rPr>
              <a:t>General Adaptive </a:t>
            </a:r>
            <a:r>
              <a:rPr lang="en-US" sz="2800" dirty="0">
                <a:latin typeface="Arial" panose="020B0604020202020204" pitchFamily="34" charset="0"/>
                <a:cs typeface="Arial" panose="020B0604020202020204" pitchFamily="34" charset="0"/>
              </a:rPr>
              <a:t>= All </a:t>
            </a:r>
          </a:p>
        </p:txBody>
      </p:sp>
      <p:sp>
        <p:nvSpPr>
          <p:cNvPr id="88" name="TextBox 87">
            <a:extLst>
              <a:ext uri="{FF2B5EF4-FFF2-40B4-BE49-F238E27FC236}">
                <a16:creationId xmlns:a16="http://schemas.microsoft.com/office/drawing/2014/main" id="{B3159D75-6FDE-2543-8860-ED5A36B99D3F}"/>
              </a:ext>
            </a:extLst>
          </p:cNvPr>
          <p:cNvSpPr txBox="1"/>
          <p:nvPr/>
        </p:nvSpPr>
        <p:spPr>
          <a:xfrm>
            <a:off x="14555721" y="3326878"/>
            <a:ext cx="13645345" cy="1426725"/>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solidFill>
                  <a:schemeClr val="accent6"/>
                </a:solidFill>
                <a:latin typeface="Arial" panose="020B0604020202020204" pitchFamily="34" charset="0"/>
                <a:cs typeface="Arial" panose="020B0604020202020204" pitchFamily="34" charset="0"/>
              </a:rPr>
              <a:t>GS,GR </a:t>
            </a:r>
            <a:r>
              <a:rPr lang="en-US" sz="2800" dirty="0">
                <a:latin typeface="Arial" panose="020B0604020202020204" pitchFamily="34" charset="0"/>
                <a:cs typeface="Arial" panose="020B0604020202020204" pitchFamily="34" charset="0"/>
              </a:rPr>
              <a:t>GF: Social scale assesses peer relationships, peer conflict, age-appropriate intimate relationships, and family involvement. </a:t>
            </a:r>
            <a:r>
              <a:rPr lang="en-US" sz="2800" dirty="0" err="1">
                <a:latin typeface="Arial" panose="020B0604020202020204" pitchFamily="34" charset="0"/>
                <a:cs typeface="Arial" panose="020B0604020202020204" pitchFamily="34" charset="0"/>
              </a:rPr>
              <a:t>GF:Role</a:t>
            </a:r>
            <a:r>
              <a:rPr lang="en-US" sz="2800" dirty="0">
                <a:latin typeface="Arial" panose="020B0604020202020204" pitchFamily="34" charset="0"/>
                <a:cs typeface="Arial" panose="020B0604020202020204" pitchFamily="34" charset="0"/>
              </a:rPr>
              <a:t> scale rates performance and amount of support needed in one’s specific role (</a:t>
            </a:r>
            <a:r>
              <a:rPr lang="en-US" sz="2800" dirty="0" err="1">
                <a:latin typeface="Arial" panose="020B0604020202020204" pitchFamily="34" charset="0"/>
                <a:cs typeface="Arial" panose="020B0604020202020204" pitchFamily="34" charset="0"/>
              </a:rPr>
              <a:t>ie</a:t>
            </a:r>
            <a:r>
              <a:rPr lang="en-US" sz="2800" dirty="0">
                <a:latin typeface="Arial" panose="020B0604020202020204" pitchFamily="34" charset="0"/>
                <a:cs typeface="Arial" panose="020B0604020202020204" pitchFamily="34" charset="0"/>
              </a:rPr>
              <a:t>, school, work). </a:t>
            </a:r>
          </a:p>
        </p:txBody>
      </p:sp>
      <p:sp>
        <p:nvSpPr>
          <p:cNvPr id="111" name="TextBox 110">
            <a:extLst>
              <a:ext uri="{FF2B5EF4-FFF2-40B4-BE49-F238E27FC236}">
                <a16:creationId xmlns:a16="http://schemas.microsoft.com/office/drawing/2014/main" id="{6B38CE2D-C68A-7246-A747-5DCE68E11A88}"/>
              </a:ext>
            </a:extLst>
          </p:cNvPr>
          <p:cNvSpPr txBox="1"/>
          <p:nvPr/>
        </p:nvSpPr>
        <p:spPr>
          <a:xfrm>
            <a:off x="28845292" y="4164533"/>
            <a:ext cx="13661825" cy="2062103"/>
          </a:xfrm>
          <a:prstGeom prst="rect">
            <a:avLst/>
          </a:prstGeom>
          <a:solidFill>
            <a:schemeClr val="accent2">
              <a:lumMod val="20000"/>
              <a:lumOff val="80000"/>
            </a:schemeClr>
          </a:solidFill>
        </p:spPr>
        <p:txBody>
          <a:bodyPr wrap="square" rtlCol="0">
            <a:spAutoFit/>
          </a:bodyPr>
          <a:lstStyle/>
          <a:p>
            <a:r>
              <a:rPr lang="en-US" sz="3200" dirty="0">
                <a:latin typeface="Arial" panose="020B0604020202020204" pitchFamily="34" charset="0"/>
                <a:cs typeface="Arial" panose="020B0604020202020204" pitchFamily="34" charset="0"/>
              </a:rPr>
              <a:t>In TYP group, NIH variables were not significantly correlated with any Map Task variables. </a:t>
            </a:r>
          </a:p>
          <a:p>
            <a:r>
              <a:rPr lang="en-US" sz="3200" dirty="0">
                <a:latin typeface="Arial" panose="020B0604020202020204" pitchFamily="34" charset="0"/>
                <a:cs typeface="Arial" panose="020B0604020202020204" pitchFamily="34" charset="0"/>
              </a:rPr>
              <a:t>In ASD group, there were significant relationships after covarying for IQ. </a:t>
            </a:r>
          </a:p>
          <a:p>
            <a:r>
              <a:rPr lang="en-US" sz="3200" dirty="0">
                <a:highlight>
                  <a:srgbClr val="A3DA5E"/>
                </a:highlight>
              </a:rPr>
              <a:t>*P &lt; .05, **P &lt; .01, *** P&lt;.001</a:t>
            </a:r>
            <a:r>
              <a:rPr lang="en-US" sz="3200" dirty="0"/>
              <a:t>,   Bigger size, deeper color = increasing |R|</a:t>
            </a:r>
            <a:endParaRPr lang="en-US" sz="3600" dirty="0"/>
          </a:p>
        </p:txBody>
      </p:sp>
      <p:pic>
        <p:nvPicPr>
          <p:cNvPr id="80" name="Picture 79">
            <a:extLst>
              <a:ext uri="{FF2B5EF4-FFF2-40B4-BE49-F238E27FC236}">
                <a16:creationId xmlns:a16="http://schemas.microsoft.com/office/drawing/2014/main" id="{820C39EF-2C73-8243-9470-BC5B5FDBFDB0}"/>
              </a:ext>
            </a:extLst>
          </p:cNvPr>
          <p:cNvPicPr>
            <a:picLocks noChangeAspect="1"/>
          </p:cNvPicPr>
          <p:nvPr/>
        </p:nvPicPr>
        <p:blipFill>
          <a:blip r:embed="rId4"/>
          <a:stretch>
            <a:fillRect/>
          </a:stretch>
        </p:blipFill>
        <p:spPr>
          <a:xfrm>
            <a:off x="36850957" y="7591856"/>
            <a:ext cx="2665553" cy="11717325"/>
          </a:xfrm>
          <a:prstGeom prst="rect">
            <a:avLst/>
          </a:prstGeom>
        </p:spPr>
      </p:pic>
      <p:sp>
        <p:nvSpPr>
          <p:cNvPr id="116" name="TextBox 115">
            <a:extLst>
              <a:ext uri="{FF2B5EF4-FFF2-40B4-BE49-F238E27FC236}">
                <a16:creationId xmlns:a16="http://schemas.microsoft.com/office/drawing/2014/main" id="{DB6C3E34-304A-C44D-905B-2B43FEC370F6}"/>
              </a:ext>
            </a:extLst>
          </p:cNvPr>
          <p:cNvSpPr txBox="1"/>
          <p:nvPr/>
        </p:nvSpPr>
        <p:spPr>
          <a:xfrm>
            <a:off x="14604274" y="21189066"/>
            <a:ext cx="7020013" cy="2062103"/>
          </a:xfrm>
          <a:prstGeom prst="rect">
            <a:avLst/>
          </a:prstGeom>
          <a:solidFill>
            <a:schemeClr val="accent2">
              <a:lumMod val="20000"/>
              <a:lumOff val="80000"/>
            </a:schemeClr>
          </a:solidFill>
          <a:ln>
            <a:solidFill>
              <a:schemeClr val="tx1"/>
            </a:solidFill>
          </a:ln>
        </p:spPr>
        <p:txBody>
          <a:bodyPr wrap="square" rtlCol="0">
            <a:spAutoFit/>
          </a:bodyPr>
          <a:lstStyle/>
          <a:p>
            <a:r>
              <a:rPr lang="en-US" sz="3200" dirty="0">
                <a:latin typeface="Arial" panose="020B0604020202020204" pitchFamily="34" charset="0"/>
                <a:cs typeface="Arial" panose="020B0604020202020204" pitchFamily="34" charset="0"/>
              </a:rPr>
              <a:t>ABAS 3: In the ASD group Map Task Ordering Errors and ABAS Communication significantly correlated after covarying for IQ. </a:t>
            </a:r>
          </a:p>
        </p:txBody>
      </p:sp>
      <p:sp>
        <p:nvSpPr>
          <p:cNvPr id="124" name="TextBox 123">
            <a:extLst>
              <a:ext uri="{FF2B5EF4-FFF2-40B4-BE49-F238E27FC236}">
                <a16:creationId xmlns:a16="http://schemas.microsoft.com/office/drawing/2014/main" id="{35CEDFCE-CCF7-8E4F-995D-0430F89DBE5F}"/>
              </a:ext>
            </a:extLst>
          </p:cNvPr>
          <p:cNvSpPr txBox="1"/>
          <p:nvPr/>
        </p:nvSpPr>
        <p:spPr>
          <a:xfrm>
            <a:off x="21875327" y="21222514"/>
            <a:ext cx="6211383" cy="2062103"/>
          </a:xfrm>
          <a:prstGeom prst="rect">
            <a:avLst/>
          </a:prstGeom>
          <a:solidFill>
            <a:schemeClr val="accent2">
              <a:lumMod val="20000"/>
              <a:lumOff val="80000"/>
            </a:schemeClr>
          </a:solidFill>
          <a:ln>
            <a:solidFill>
              <a:schemeClr val="tx1"/>
            </a:solidFill>
          </a:ln>
        </p:spPr>
        <p:txBody>
          <a:bodyPr wrap="square" rtlCol="0">
            <a:spAutoFit/>
          </a:bodyPr>
          <a:lstStyle/>
          <a:p>
            <a:r>
              <a:rPr lang="en-US" sz="3200" dirty="0">
                <a:latin typeface="Arial" panose="020B0604020202020204" pitchFamily="34" charset="0"/>
                <a:cs typeface="Arial" panose="020B0604020202020204" pitchFamily="34" charset="0"/>
              </a:rPr>
              <a:t>GS,GR</a:t>
            </a:r>
            <a:r>
              <a:rPr lang="en-US" sz="3200">
                <a:latin typeface="Arial" panose="020B0604020202020204" pitchFamily="34" charset="0"/>
                <a:cs typeface="Arial" panose="020B0604020202020204" pitchFamily="34" charset="0"/>
              </a:rPr>
              <a:t>: In ASD group </a:t>
            </a:r>
            <a:r>
              <a:rPr lang="en-US" sz="3200" dirty="0">
                <a:latin typeface="Arial" panose="020B0604020202020204" pitchFamily="34" charset="0"/>
                <a:cs typeface="Arial" panose="020B0604020202020204" pitchFamily="34" charset="0"/>
              </a:rPr>
              <a:t>Map Task Ordering Errors and GS significantly correlated after covarying for IQ. </a:t>
            </a:r>
          </a:p>
        </p:txBody>
      </p:sp>
      <p:pic>
        <p:nvPicPr>
          <p:cNvPr id="51" name="Picture 50">
            <a:extLst>
              <a:ext uri="{FF2B5EF4-FFF2-40B4-BE49-F238E27FC236}">
                <a16:creationId xmlns:a16="http://schemas.microsoft.com/office/drawing/2014/main" id="{FEA7641E-A305-1643-8BC0-5D5AF22E09F2}"/>
              </a:ext>
            </a:extLst>
          </p:cNvPr>
          <p:cNvPicPr>
            <a:picLocks noChangeAspect="1"/>
          </p:cNvPicPr>
          <p:nvPr/>
        </p:nvPicPr>
        <p:blipFill>
          <a:blip r:embed="rId5"/>
          <a:stretch>
            <a:fillRect/>
          </a:stretch>
        </p:blipFill>
        <p:spPr>
          <a:xfrm>
            <a:off x="30582076" y="27681504"/>
            <a:ext cx="10120237" cy="1194920"/>
          </a:xfrm>
          <a:prstGeom prst="rect">
            <a:avLst/>
          </a:prstGeom>
        </p:spPr>
      </p:pic>
      <p:pic>
        <p:nvPicPr>
          <p:cNvPr id="52" name="Picture 2">
            <a:extLst>
              <a:ext uri="{FF2B5EF4-FFF2-40B4-BE49-F238E27FC236}">
                <a16:creationId xmlns:a16="http://schemas.microsoft.com/office/drawing/2014/main" id="{642432A9-5D6A-FB43-B2E9-D14F50DB8A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615" y="29676632"/>
            <a:ext cx="7048026" cy="42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2">
            <a:extLst>
              <a:ext uri="{FF2B5EF4-FFF2-40B4-BE49-F238E27FC236}">
                <a16:creationId xmlns:a16="http://schemas.microsoft.com/office/drawing/2014/main" id="{35771AEC-5E8C-B04B-8010-EA5CDFE347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2917" y="29680067"/>
            <a:ext cx="7048026" cy="42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2">
            <a:extLst>
              <a:ext uri="{FF2B5EF4-FFF2-40B4-BE49-F238E27FC236}">
                <a16:creationId xmlns:a16="http://schemas.microsoft.com/office/drawing/2014/main" id="{0D9233E1-7A80-8F46-9D13-4AECC2C2E3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40942" y="29680067"/>
            <a:ext cx="7048026" cy="42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2">
            <a:extLst>
              <a:ext uri="{FF2B5EF4-FFF2-40B4-BE49-F238E27FC236}">
                <a16:creationId xmlns:a16="http://schemas.microsoft.com/office/drawing/2014/main" id="{E9EF395D-F533-CF40-BF96-482592F06C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88968" y="29685309"/>
            <a:ext cx="7048026" cy="42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2">
            <a:extLst>
              <a:ext uri="{FF2B5EF4-FFF2-40B4-BE49-F238E27FC236}">
                <a16:creationId xmlns:a16="http://schemas.microsoft.com/office/drawing/2014/main" id="{D09100C9-3C66-0841-9DA6-48281A70E4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36994" y="29685309"/>
            <a:ext cx="7048026" cy="42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2">
            <a:extLst>
              <a:ext uri="{FF2B5EF4-FFF2-40B4-BE49-F238E27FC236}">
                <a16:creationId xmlns:a16="http://schemas.microsoft.com/office/drawing/2014/main" id="{91AC4F50-7DF1-B64B-9964-0D76126C68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5019" y="29680067"/>
            <a:ext cx="7048026" cy="42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a:extLst>
              <a:ext uri="{FF2B5EF4-FFF2-40B4-BE49-F238E27FC236}">
                <a16:creationId xmlns:a16="http://schemas.microsoft.com/office/drawing/2014/main" id="{BD90B247-0C90-F047-B3DE-B0D60134570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3574"/>
          <a:stretch/>
        </p:blipFill>
        <p:spPr bwMode="auto">
          <a:xfrm>
            <a:off x="83508" y="29680067"/>
            <a:ext cx="452910" cy="42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AF6B1EB-62D3-5F42-99DF-5E1B841261D5}"/>
              </a:ext>
            </a:extLst>
          </p:cNvPr>
          <p:cNvPicPr>
            <a:picLocks noChangeAspect="1"/>
          </p:cNvPicPr>
          <p:nvPr/>
        </p:nvPicPr>
        <p:blipFill>
          <a:blip r:embed="rId7"/>
          <a:stretch>
            <a:fillRect/>
          </a:stretch>
        </p:blipFill>
        <p:spPr>
          <a:xfrm>
            <a:off x="275125" y="13587953"/>
            <a:ext cx="13669163" cy="6084024"/>
          </a:xfrm>
          <a:prstGeom prst="rect">
            <a:avLst/>
          </a:prstGeom>
        </p:spPr>
      </p:pic>
      <p:sp>
        <p:nvSpPr>
          <p:cNvPr id="62" name="TextBox 61">
            <a:extLst>
              <a:ext uri="{FF2B5EF4-FFF2-40B4-BE49-F238E27FC236}">
                <a16:creationId xmlns:a16="http://schemas.microsoft.com/office/drawing/2014/main" id="{773CD3E0-A538-414C-820A-C80F95A93E2C}"/>
              </a:ext>
            </a:extLst>
          </p:cNvPr>
          <p:cNvSpPr txBox="1"/>
          <p:nvPr/>
        </p:nvSpPr>
        <p:spPr>
          <a:xfrm>
            <a:off x="14747611" y="13892425"/>
            <a:ext cx="1713115" cy="2862322"/>
          </a:xfrm>
          <a:prstGeom prst="rect">
            <a:avLst/>
          </a:prstGeom>
          <a:solidFill>
            <a:schemeClr val="accent2">
              <a:lumMod val="20000"/>
              <a:lumOff val="80000"/>
            </a:schemeClr>
          </a:solidFill>
          <a:ln>
            <a:solidFill>
              <a:schemeClr val="tx1"/>
            </a:solidFill>
          </a:ln>
        </p:spPr>
        <p:txBody>
          <a:bodyPr wrap="square" rtlCol="0">
            <a:spAutoFit/>
          </a:bodyPr>
          <a:lstStyle/>
          <a:p>
            <a:r>
              <a:rPr lang="en-US" sz="2000" dirty="0">
                <a:latin typeface="Arial" panose="020B0604020202020204" pitchFamily="34" charset="0"/>
                <a:cs typeface="Arial" panose="020B0604020202020204" pitchFamily="34" charset="0"/>
              </a:rPr>
              <a:t>Fig2. Mean differences in Map Task Performance for TYP, ASD. </a:t>
            </a:r>
          </a:p>
          <a:p>
            <a:endParaRPr lang="en-US" sz="2000" dirty="0">
              <a:latin typeface="Arial" panose="020B0604020202020204" pitchFamily="34" charset="0"/>
              <a:cs typeface="Arial" panose="020B0604020202020204" pitchFamily="34" charset="0"/>
            </a:endParaRPr>
          </a:p>
          <a:p>
            <a:r>
              <a:rPr lang="en-US" sz="2000" dirty="0">
                <a:highlight>
                  <a:srgbClr val="FFFF00"/>
                </a:highlight>
                <a:latin typeface="Arial" panose="020B0604020202020204" pitchFamily="34" charset="0"/>
                <a:cs typeface="Arial" panose="020B0604020202020204" pitchFamily="34" charset="0"/>
              </a:rPr>
              <a:t>*P &lt; .05 </a:t>
            </a:r>
          </a:p>
          <a:p>
            <a:r>
              <a:rPr lang="en-US" sz="2000" dirty="0">
                <a:highlight>
                  <a:srgbClr val="FFFF00"/>
                </a:highlight>
                <a:latin typeface="Arial" panose="020B0604020202020204" pitchFamily="34" charset="0"/>
                <a:cs typeface="Arial" panose="020B0604020202020204" pitchFamily="34" charset="0"/>
              </a:rPr>
              <a:t>**P &lt; .01</a:t>
            </a:r>
            <a:endParaRPr lang="en-US" sz="2400" dirty="0">
              <a:highlight>
                <a:srgbClr val="FFFF00"/>
              </a:highlight>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04AE0AC3-6711-4744-AF8B-8C151ABC4CCE}"/>
              </a:ext>
            </a:extLst>
          </p:cNvPr>
          <p:cNvPicPr>
            <a:picLocks noChangeAspect="1"/>
          </p:cNvPicPr>
          <p:nvPr/>
        </p:nvPicPr>
        <p:blipFill>
          <a:blip r:embed="rId8"/>
          <a:stretch>
            <a:fillRect/>
          </a:stretch>
        </p:blipFill>
        <p:spPr>
          <a:xfrm>
            <a:off x="33530882" y="19232623"/>
            <a:ext cx="10902805" cy="1224379"/>
          </a:xfrm>
          <a:prstGeom prst="rect">
            <a:avLst/>
          </a:prstGeom>
        </p:spPr>
      </p:pic>
      <p:pic>
        <p:nvPicPr>
          <p:cNvPr id="15" name="Picture 14">
            <a:extLst>
              <a:ext uri="{FF2B5EF4-FFF2-40B4-BE49-F238E27FC236}">
                <a16:creationId xmlns:a16="http://schemas.microsoft.com/office/drawing/2014/main" id="{934E6974-8B8E-ED44-B482-AE1F0C4757BA}"/>
              </a:ext>
            </a:extLst>
          </p:cNvPr>
          <p:cNvPicPr>
            <a:picLocks noChangeAspect="1"/>
          </p:cNvPicPr>
          <p:nvPr/>
        </p:nvPicPr>
        <p:blipFill>
          <a:blip r:embed="rId9"/>
          <a:stretch>
            <a:fillRect/>
          </a:stretch>
        </p:blipFill>
        <p:spPr>
          <a:xfrm>
            <a:off x="21875328" y="23560464"/>
            <a:ext cx="5327783" cy="6014277"/>
          </a:xfrm>
          <a:prstGeom prst="rect">
            <a:avLst/>
          </a:prstGeom>
        </p:spPr>
      </p:pic>
      <p:pic>
        <p:nvPicPr>
          <p:cNvPr id="17" name="Picture 16">
            <a:extLst>
              <a:ext uri="{FF2B5EF4-FFF2-40B4-BE49-F238E27FC236}">
                <a16:creationId xmlns:a16="http://schemas.microsoft.com/office/drawing/2014/main" id="{9863E8A2-9223-284E-AC66-C900D6706546}"/>
              </a:ext>
            </a:extLst>
          </p:cNvPr>
          <p:cNvPicPr>
            <a:picLocks noChangeAspect="1"/>
          </p:cNvPicPr>
          <p:nvPr/>
        </p:nvPicPr>
        <p:blipFill>
          <a:blip r:embed="rId10"/>
          <a:stretch>
            <a:fillRect/>
          </a:stretch>
        </p:blipFill>
        <p:spPr>
          <a:xfrm>
            <a:off x="14805261" y="23560465"/>
            <a:ext cx="5603721" cy="6194384"/>
          </a:xfrm>
          <a:prstGeom prst="rect">
            <a:avLst/>
          </a:prstGeom>
        </p:spPr>
      </p:pic>
      <p:sp>
        <p:nvSpPr>
          <p:cNvPr id="64" name="TextBox 63">
            <a:extLst>
              <a:ext uri="{FF2B5EF4-FFF2-40B4-BE49-F238E27FC236}">
                <a16:creationId xmlns:a16="http://schemas.microsoft.com/office/drawing/2014/main" id="{3CF14DB4-A30D-EB4F-B38A-068B8D943795}"/>
              </a:ext>
            </a:extLst>
          </p:cNvPr>
          <p:cNvSpPr txBox="1"/>
          <p:nvPr/>
        </p:nvSpPr>
        <p:spPr>
          <a:xfrm>
            <a:off x="30582076" y="28708741"/>
            <a:ext cx="10120237" cy="830997"/>
          </a:xfrm>
          <a:prstGeom prst="rect">
            <a:avLst/>
          </a:prstGeom>
          <a:solidFill>
            <a:schemeClr val="accent2">
              <a:lumMod val="60000"/>
              <a:lumOff val="40000"/>
            </a:schemeClr>
          </a:solidFill>
          <a:ln>
            <a:noFill/>
          </a:ln>
        </p:spPr>
        <p:txBody>
          <a:bodyPr wrap="square" rtlCol="0">
            <a:spAutoFit/>
          </a:bodyPr>
          <a:lstStyle/>
          <a:p>
            <a:pPr algn="ctr"/>
            <a:r>
              <a:rPr lang="en-US" sz="2400" b="1" i="1" dirty="0" err="1">
                <a:latin typeface="Arial" panose="020B0604020202020204" pitchFamily="34" charset="0"/>
                <a:cs typeface="Arial" panose="020B0604020202020204" pitchFamily="34" charset="0"/>
              </a:rPr>
              <a:t>U.C.Davis</a:t>
            </a:r>
            <a:r>
              <a:rPr lang="en-US" sz="2400" b="1" i="1" dirty="0">
                <a:latin typeface="Arial" panose="020B0604020202020204" pitchFamily="34" charset="0"/>
                <a:cs typeface="Arial" panose="020B0604020202020204" pitchFamily="34" charset="0"/>
              </a:rPr>
              <a:t> SOM Medical School Research</a:t>
            </a:r>
          </a:p>
          <a:p>
            <a:pPr algn="ctr"/>
            <a:r>
              <a:rPr lang="en-US" sz="2400" b="1" i="1" dirty="0">
                <a:latin typeface="Arial" panose="020B0604020202020204" pitchFamily="34" charset="0"/>
                <a:cs typeface="Arial" panose="020B0604020202020204" pitchFamily="34" charset="0"/>
              </a:rPr>
              <a:t>Thank you to Danielle McLaughlin for use of the Map Task</a:t>
            </a:r>
          </a:p>
        </p:txBody>
      </p:sp>
      <p:pic>
        <p:nvPicPr>
          <p:cNvPr id="22" name="Picture 21">
            <a:extLst>
              <a:ext uri="{FF2B5EF4-FFF2-40B4-BE49-F238E27FC236}">
                <a16:creationId xmlns:a16="http://schemas.microsoft.com/office/drawing/2014/main" id="{7A4D8731-04A3-D748-A23C-C5F81E2731B0}"/>
              </a:ext>
            </a:extLst>
          </p:cNvPr>
          <p:cNvPicPr>
            <a:picLocks noChangeAspect="1"/>
          </p:cNvPicPr>
          <p:nvPr/>
        </p:nvPicPr>
        <p:blipFill>
          <a:blip r:embed="rId11"/>
          <a:stretch>
            <a:fillRect/>
          </a:stretch>
        </p:blipFill>
        <p:spPr>
          <a:xfrm>
            <a:off x="16911389" y="8604489"/>
            <a:ext cx="10658378" cy="4841070"/>
          </a:xfrm>
          <a:prstGeom prst="rect">
            <a:avLst/>
          </a:prstGeom>
        </p:spPr>
      </p:pic>
      <p:pic>
        <p:nvPicPr>
          <p:cNvPr id="67" name="Picture 66">
            <a:extLst>
              <a:ext uri="{FF2B5EF4-FFF2-40B4-BE49-F238E27FC236}">
                <a16:creationId xmlns:a16="http://schemas.microsoft.com/office/drawing/2014/main" id="{DAF6AE3E-DB74-2A49-8289-AE101CB31A6A}"/>
              </a:ext>
            </a:extLst>
          </p:cNvPr>
          <p:cNvPicPr>
            <a:picLocks noChangeAspect="1"/>
          </p:cNvPicPr>
          <p:nvPr/>
        </p:nvPicPr>
        <p:blipFill>
          <a:blip r:embed="rId12"/>
          <a:stretch>
            <a:fillRect/>
          </a:stretch>
        </p:blipFill>
        <p:spPr>
          <a:xfrm>
            <a:off x="16911389" y="13780888"/>
            <a:ext cx="9750512" cy="5052959"/>
          </a:xfrm>
          <a:prstGeom prst="rect">
            <a:avLst/>
          </a:prstGeom>
        </p:spPr>
      </p:pic>
      <p:pic>
        <p:nvPicPr>
          <p:cNvPr id="25" name="Picture 24">
            <a:extLst>
              <a:ext uri="{FF2B5EF4-FFF2-40B4-BE49-F238E27FC236}">
                <a16:creationId xmlns:a16="http://schemas.microsoft.com/office/drawing/2014/main" id="{E2136346-5441-CF48-96BC-F0E533348129}"/>
              </a:ext>
            </a:extLst>
          </p:cNvPr>
          <p:cNvPicPr>
            <a:picLocks noChangeAspect="1"/>
          </p:cNvPicPr>
          <p:nvPr/>
        </p:nvPicPr>
        <p:blipFill>
          <a:blip r:embed="rId13"/>
          <a:stretch>
            <a:fillRect/>
          </a:stretch>
        </p:blipFill>
        <p:spPr>
          <a:xfrm>
            <a:off x="31361917" y="6327412"/>
            <a:ext cx="4804876" cy="13169728"/>
          </a:xfrm>
          <a:prstGeom prst="rect">
            <a:avLst/>
          </a:prstGeom>
        </p:spPr>
      </p:pic>
    </p:spTree>
    <p:extLst>
      <p:ext uri="{BB962C8B-B14F-4D97-AF65-F5344CB8AC3E}">
        <p14:creationId xmlns:p14="http://schemas.microsoft.com/office/powerpoint/2010/main" val="2937053456"/>
      </p:ext>
    </p:extLst>
  </p:cSld>
  <p:clrMapOvr>
    <a:masterClrMapping/>
  </p:clrMapOvr>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29908</TotalTime>
  <Words>915</Words>
  <Application>Microsoft Macintosh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Berkeley UC Davis Medium</vt:lpstr>
      <vt:lpstr>BigNoodleTitling</vt:lpstr>
      <vt:lpstr>Calibri</vt:lpstr>
      <vt:lpstr>Office Theme</vt:lpstr>
      <vt:lpst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Session</dc:title>
  <dc:creator>Ali</dc:creator>
  <cp:lastModifiedBy>Duy Nguyen</cp:lastModifiedBy>
  <cp:revision>1890</cp:revision>
  <dcterms:created xsi:type="dcterms:W3CDTF">2014-07-11T14:20:40Z</dcterms:created>
  <dcterms:modified xsi:type="dcterms:W3CDTF">2020-02-11T18:04:20Z</dcterms:modified>
</cp:coreProperties>
</file>