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164592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 Cardona" initials="GC" lastIdx="4" clrIdx="0">
    <p:extLst>
      <p:ext uri="{19B8F6BF-5375-455C-9EA6-DF929625EA0E}">
        <p15:presenceInfo xmlns:p15="http://schemas.microsoft.com/office/powerpoint/2012/main" userId="S::gcardona91@mail.fresnostate.edu::e9cc5f9c-f0d4-4113-a281-1c0beec26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0BD31"/>
    <a:srgbClr val="F48024"/>
    <a:srgbClr val="716FB2"/>
    <a:srgbClr val="0520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63"/>
  </p:normalViewPr>
  <p:slideViewPr>
    <p:cSldViewPr snapToGrid="0" snapToObjects="1">
      <p:cViewPr>
        <p:scale>
          <a:sx n="37" d="100"/>
          <a:sy n="37" d="100"/>
        </p:scale>
        <p:origin x="144" y="824"/>
      </p:cViewPr>
      <p:guideLst>
        <p:guide orient="horz" pos="5184"/>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a:t>Click to edit Master title style</a:t>
            </a:r>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15F4A0-104A-0C4A-91CA-C8223F3981A3}"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377907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5F4A0-104A-0C4A-91CA-C8223F3981A3}"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71499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5F4A0-104A-0C4A-91CA-C8223F3981A3}"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403304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5F4A0-104A-0C4A-91CA-C8223F3981A3}"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204997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a:t>Click to edit Master title style</a:t>
            </a:r>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5F4A0-104A-0C4A-91CA-C8223F3981A3}"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330160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5F4A0-104A-0C4A-91CA-C8223F3981A3}" type="datetimeFigureOut">
              <a:rPr lang="en-US" smtClean="0"/>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105068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5F4A0-104A-0C4A-91CA-C8223F3981A3}" type="datetimeFigureOut">
              <a:rPr lang="en-US" smtClean="0"/>
              <a:t>2/19/20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303885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5F4A0-104A-0C4A-91CA-C8223F3981A3}" type="datetimeFigureOut">
              <a:rPr lang="en-US" smtClean="0"/>
              <a:t>2/19/20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130940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5F4A0-104A-0C4A-91CA-C8223F3981A3}" type="datetimeFigureOut">
              <a:rPr lang="en-US" smtClean="0"/>
              <a:t>2/19/20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409476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a:t>Click to edit Master title style</a:t>
            </a:r>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B815F4A0-104A-0C4A-91CA-C8223F3981A3}" type="datetimeFigureOut">
              <a:rPr lang="en-US" smtClean="0"/>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291896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a:t>Click to edit Master title style</a:t>
            </a:r>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B815F4A0-104A-0C4A-91CA-C8223F3981A3}" type="datetimeFigureOut">
              <a:rPr lang="en-US" smtClean="0"/>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217059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a:t>Click to edit Master title style</a:t>
            </a:r>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B815F4A0-104A-0C4A-91CA-C8223F3981A3}" type="datetimeFigureOut">
              <a:rPr lang="en-US" smtClean="0"/>
              <a:t>2/19/20</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C7DAFF89-4FBC-2C41-9638-599DE683348D}" type="slidenum">
              <a:rPr lang="en-US" smtClean="0"/>
              <a:t>‹#›</a:t>
            </a:fld>
            <a:endParaRPr lang="en-US"/>
          </a:p>
        </p:txBody>
      </p:sp>
    </p:spTree>
    <p:extLst>
      <p:ext uri="{BB962C8B-B14F-4D97-AF65-F5344CB8AC3E}">
        <p14:creationId xmlns:p14="http://schemas.microsoft.com/office/powerpoint/2010/main" val="104420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008"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1254008" rtl="0" eaLnBrk="1" latinLnBrk="0" hangingPunct="1">
        <a:spcBef>
          <a:spcPct val="20000"/>
        </a:spcBef>
        <a:buFont typeface="Arial"/>
        <a:buChar char="•"/>
        <a:defRPr sz="8800" kern="1200">
          <a:solidFill>
            <a:schemeClr val="tx1"/>
          </a:solidFill>
          <a:latin typeface="+mn-lt"/>
          <a:ea typeface="+mn-ea"/>
          <a:cs typeface="+mn-cs"/>
        </a:defRPr>
      </a:lvl1pPr>
      <a:lvl2pPr marL="2037763" indent="-783755" algn="l" defTabSz="1254008" rtl="0" eaLnBrk="1" latinLnBrk="0" hangingPunct="1">
        <a:spcBef>
          <a:spcPct val="20000"/>
        </a:spcBef>
        <a:buFont typeface="Arial"/>
        <a:buChar char="–"/>
        <a:defRPr sz="7700" kern="1200">
          <a:solidFill>
            <a:schemeClr val="tx1"/>
          </a:solidFill>
          <a:latin typeface="+mn-lt"/>
          <a:ea typeface="+mn-ea"/>
          <a:cs typeface="+mn-cs"/>
        </a:defRPr>
      </a:lvl2pPr>
      <a:lvl3pPr marL="3135020" indent="-627004" algn="l" defTabSz="1254008" rtl="0" eaLnBrk="1" latinLnBrk="0" hangingPunct="1">
        <a:spcBef>
          <a:spcPct val="20000"/>
        </a:spcBef>
        <a:buFont typeface="Arial"/>
        <a:buChar char="•"/>
        <a:defRPr sz="6600" kern="1200">
          <a:solidFill>
            <a:schemeClr val="tx1"/>
          </a:solidFill>
          <a:latin typeface="+mn-lt"/>
          <a:ea typeface="+mn-ea"/>
          <a:cs typeface="+mn-cs"/>
        </a:defRPr>
      </a:lvl3pPr>
      <a:lvl4pPr marL="4389029" indent="-627004" algn="l" defTabSz="1254008" rtl="0" eaLnBrk="1" latinLnBrk="0" hangingPunct="1">
        <a:spcBef>
          <a:spcPct val="20000"/>
        </a:spcBef>
        <a:buFont typeface="Arial"/>
        <a:buChar char="–"/>
        <a:defRPr sz="5500" kern="1200">
          <a:solidFill>
            <a:schemeClr val="tx1"/>
          </a:solidFill>
          <a:latin typeface="+mn-lt"/>
          <a:ea typeface="+mn-ea"/>
          <a:cs typeface="+mn-cs"/>
        </a:defRPr>
      </a:lvl4pPr>
      <a:lvl5pPr marL="5643037" indent="-627004" algn="l" defTabSz="1254008" rtl="0" eaLnBrk="1" latinLnBrk="0" hangingPunct="1">
        <a:spcBef>
          <a:spcPct val="20000"/>
        </a:spcBef>
        <a:buFont typeface="Arial"/>
        <a:buChar char="»"/>
        <a:defRPr sz="5500" kern="1200">
          <a:solidFill>
            <a:schemeClr val="tx1"/>
          </a:solidFill>
          <a:latin typeface="+mn-lt"/>
          <a:ea typeface="+mn-ea"/>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p:nvPr/>
        </p:nvSpPr>
        <p:spPr>
          <a:xfrm>
            <a:off x="3035808" y="246873"/>
            <a:ext cx="21360384" cy="2394170"/>
          </a:xfrm>
          <a:prstGeom prst="rect">
            <a:avLst/>
          </a:prstGeom>
          <a:noFill/>
          <a:ln>
            <a:noFill/>
          </a:ln>
        </p:spPr>
        <p:txBody>
          <a:bodyPr wrap="square" lIns="0" tIns="0" rIns="0" bIns="0" anchor="t"/>
          <a:lstStyle/>
          <a:p>
            <a:pPr algn="ctr">
              <a:spcAft>
                <a:spcPts val="880"/>
              </a:spcAft>
              <a:defRPr lang="en-US"/>
            </a:pPr>
            <a:r>
              <a:rPr lang="en-US" sz="4400" b="1" spc="-50" dirty="0">
                <a:solidFill>
                  <a:schemeClr val="accent5"/>
                </a:solidFill>
                <a:latin typeface="Arial" charset="77"/>
                <a:ea typeface="Arial" charset="77"/>
                <a:cs typeface="Arial" charset="77"/>
              </a:rPr>
              <a:t>UCSF-Fresno Health and Learning (</a:t>
            </a:r>
            <a:r>
              <a:rPr lang="en-US" sz="4400" b="1" spc="-50" dirty="0" err="1">
                <a:solidFill>
                  <a:schemeClr val="accent5"/>
                </a:solidFill>
                <a:latin typeface="Arial" charset="77"/>
                <a:ea typeface="Arial" charset="77"/>
                <a:cs typeface="Arial" charset="77"/>
              </a:rPr>
              <a:t>HeaL</a:t>
            </a:r>
            <a:r>
              <a:rPr lang="en-US" sz="4400" b="1" spc="-50" dirty="0">
                <a:solidFill>
                  <a:schemeClr val="accent5"/>
                </a:solidFill>
                <a:latin typeface="Arial" charset="77"/>
                <a:ea typeface="Arial" charset="77"/>
                <a:cs typeface="Arial" charset="77"/>
              </a:rPr>
              <a:t>) Mobile Clinic: </a:t>
            </a:r>
            <a:r>
              <a:rPr lang="en-US" b="1" dirty="0">
                <a:solidFill>
                  <a:schemeClr val="accent5"/>
                </a:solidFill>
              </a:rPr>
              <a:t>Assessing the continuum of care in Mobile </a:t>
            </a:r>
            <a:r>
              <a:rPr lang="en-US" b="1" dirty="0" err="1">
                <a:solidFill>
                  <a:schemeClr val="accent5"/>
                </a:solidFill>
              </a:rPr>
              <a:t>HeaL</a:t>
            </a:r>
            <a:r>
              <a:rPr lang="en-US" b="1" dirty="0">
                <a:solidFill>
                  <a:schemeClr val="accent5"/>
                </a:solidFill>
              </a:rPr>
              <a:t> Clinic service areas</a:t>
            </a:r>
            <a:r>
              <a:rPr lang="en-US" sz="4400" dirty="0">
                <a:solidFill>
                  <a:schemeClr val="accent5"/>
                </a:solidFill>
              </a:rPr>
              <a:t> </a:t>
            </a:r>
            <a:r>
              <a:rPr lang="en-US" sz="4400" b="1" spc="-50" dirty="0">
                <a:solidFill>
                  <a:schemeClr val="accent5"/>
                </a:solidFill>
                <a:latin typeface="Arial" charset="77"/>
                <a:ea typeface="Arial" charset="77"/>
                <a:cs typeface="Arial" charset="77"/>
              </a:rPr>
              <a:t> </a:t>
            </a:r>
          </a:p>
          <a:p>
            <a:pPr algn="ctr">
              <a:spcAft>
                <a:spcPts val="880"/>
              </a:spcAft>
              <a:defRPr lang="en-US"/>
            </a:pPr>
            <a:r>
              <a:rPr lang="en-US" sz="2200" b="1" dirty="0">
                <a:solidFill>
                  <a:srgbClr val="052049"/>
                </a:solidFill>
                <a:latin typeface="Arial" charset="77"/>
                <a:ea typeface="Arial" charset="77"/>
                <a:cs typeface="Arial" charset="77"/>
              </a:rPr>
              <a:t>Enid Picart, BS , </a:t>
            </a:r>
            <a:r>
              <a:rPr lang="en-US" sz="2200" b="1" dirty="0" err="1">
                <a:solidFill>
                  <a:srgbClr val="052049"/>
                </a:solidFill>
                <a:latin typeface="Arial" charset="77"/>
                <a:ea typeface="Arial" charset="77"/>
                <a:cs typeface="Arial" charset="77"/>
              </a:rPr>
              <a:t>Jannet</a:t>
            </a:r>
            <a:r>
              <a:rPr lang="en-US" sz="2200" b="1" dirty="0">
                <a:solidFill>
                  <a:srgbClr val="052049"/>
                </a:solidFill>
                <a:latin typeface="Arial" charset="77"/>
                <a:ea typeface="Arial" charset="77"/>
                <a:cs typeface="Arial" charset="77"/>
              </a:rPr>
              <a:t> Castaneda, BA, Camilo </a:t>
            </a:r>
            <a:r>
              <a:rPr lang="en-US" sz="2200" b="1" dirty="0" err="1">
                <a:solidFill>
                  <a:srgbClr val="052049"/>
                </a:solidFill>
                <a:latin typeface="Arial" charset="77"/>
                <a:ea typeface="Arial" charset="77"/>
                <a:cs typeface="Arial" charset="77"/>
              </a:rPr>
              <a:t>Neacato</a:t>
            </a:r>
            <a:r>
              <a:rPr lang="en-US" sz="2200" b="1" dirty="0">
                <a:solidFill>
                  <a:srgbClr val="052049"/>
                </a:solidFill>
                <a:latin typeface="Arial" charset="77"/>
                <a:ea typeface="Arial" charset="77"/>
                <a:cs typeface="Arial" charset="77"/>
              </a:rPr>
              <a:t>, BS and Kenny Banh, MD</a:t>
            </a:r>
            <a:endParaRPr sz="2200" b="1" dirty="0">
              <a:solidFill>
                <a:srgbClr val="052049"/>
              </a:solidFill>
              <a:latin typeface="Arial" charset="77"/>
              <a:ea typeface="Arial" charset="77"/>
              <a:cs typeface="Arial" charset="77"/>
            </a:endParaRPr>
          </a:p>
        </p:txBody>
      </p:sp>
      <p:sp>
        <p:nvSpPr>
          <p:cNvPr id="5" name="Rectangle 105"/>
          <p:cNvSpPr>
            <a:spLocks noChangeArrowheads="1"/>
          </p:cNvSpPr>
          <p:nvPr/>
        </p:nvSpPr>
        <p:spPr bwMode="auto">
          <a:xfrm>
            <a:off x="26648551" y="107439"/>
            <a:ext cx="722818" cy="722833"/>
          </a:xfrm>
          <a:prstGeom prst="rect">
            <a:avLst/>
          </a:prstGeom>
          <a:solidFill>
            <a:srgbClr val="716FB2"/>
          </a:solidFill>
          <a:ln>
            <a:noFill/>
          </a:ln>
        </p:spPr>
        <p:txBody>
          <a:bodyPr wrap="none" lIns="77715" tIns="38857" rIns="77715" bIns="38857" anchor="ctr"/>
          <a:lstStyle/>
          <a:p>
            <a:endParaRPr lang="en-US"/>
          </a:p>
        </p:txBody>
      </p:sp>
      <p:sp>
        <p:nvSpPr>
          <p:cNvPr id="7" name="Rectangle 105"/>
          <p:cNvSpPr>
            <a:spLocks noChangeArrowheads="1"/>
          </p:cNvSpPr>
          <p:nvPr/>
        </p:nvSpPr>
        <p:spPr bwMode="auto">
          <a:xfrm>
            <a:off x="24500033" y="147824"/>
            <a:ext cx="443018" cy="443027"/>
          </a:xfrm>
          <a:prstGeom prst="rect">
            <a:avLst/>
          </a:prstGeom>
          <a:solidFill>
            <a:srgbClr val="90BD31"/>
          </a:solidFill>
          <a:ln>
            <a:noFill/>
          </a:ln>
        </p:spPr>
        <p:txBody>
          <a:bodyPr wrap="none" lIns="77715" tIns="38857" rIns="77715" bIns="38857" anchor="ctr"/>
          <a:lstStyle/>
          <a:p>
            <a:endParaRPr lang="en-US"/>
          </a:p>
        </p:txBody>
      </p:sp>
      <p:sp>
        <p:nvSpPr>
          <p:cNvPr id="19" name="TextBox 3"/>
          <p:cNvSpPr txBox="1"/>
          <p:nvPr/>
        </p:nvSpPr>
        <p:spPr>
          <a:xfrm>
            <a:off x="249526" y="2383738"/>
            <a:ext cx="7858971" cy="13789167"/>
          </a:xfrm>
          <a:prstGeom prst="rect">
            <a:avLst/>
          </a:prstGeom>
          <a:solidFill>
            <a:schemeClr val="bg1"/>
          </a:solidFill>
          <a:ln w="10541">
            <a:noFill/>
          </a:ln>
        </p:spPr>
        <p:txBody>
          <a:bodyPr wrap="square" lIns="457200" tIns="457200" rIns="335731" bIns="335731" anchor="t"/>
          <a:lstStyle/>
          <a:p>
            <a:pPr>
              <a:lnSpc>
                <a:spcPts val="3200"/>
              </a:lnSpc>
              <a:spcAft>
                <a:spcPts val="1652"/>
              </a:spcAft>
              <a:defRPr lang="en-US"/>
            </a:pPr>
            <a:r>
              <a:rPr lang="en-US" sz="3000" b="1" spc="-17" dirty="0">
                <a:solidFill>
                  <a:srgbClr val="178CCB"/>
                </a:solidFill>
                <a:latin typeface="Garamond" panose="02020404030301010803" pitchFamily="18" charset="0"/>
                <a:ea typeface="Garamond" charset="77"/>
                <a:cs typeface="Garamond" charset="77"/>
              </a:rPr>
              <a:t>Background</a:t>
            </a:r>
            <a:r>
              <a:rPr lang="en-US" sz="1600" spc="-17" dirty="0">
                <a:solidFill>
                  <a:srgbClr val="178CCB"/>
                </a:solidFill>
                <a:latin typeface="Garamond" panose="02020404030301010803" pitchFamily="18" charset="0"/>
                <a:ea typeface="Garamond" charset="77"/>
                <a:cs typeface="Garamond" charset="77"/>
              </a:rPr>
              <a:t> </a:t>
            </a:r>
            <a:endParaRPr lang="en-US" sz="1600" spc="34" dirty="0">
              <a:solidFill>
                <a:srgbClr val="178CCB"/>
              </a:solidFill>
              <a:latin typeface="Garamond" panose="02020404030301010803" pitchFamily="18" charset="0"/>
              <a:ea typeface="Garamond" charset="77"/>
              <a:cs typeface="Garamond" charset="77"/>
            </a:endParaRPr>
          </a:p>
          <a:p>
            <a:r>
              <a:rPr lang="en-US" sz="1800" dirty="0">
                <a:latin typeface="Garamond" panose="02020404030301010803" pitchFamily="18" charset="0"/>
              </a:rPr>
              <a:t>The Central Valley is home to nearly 6.5 million people, and it is the most underserved patient population in California.</a:t>
            </a:r>
            <a:r>
              <a:rPr lang="en-US" sz="1800" baseline="30000" dirty="0">
                <a:latin typeface="Garamond" panose="02020404030301010803" pitchFamily="18" charset="0"/>
              </a:rPr>
              <a:t>1</a:t>
            </a:r>
            <a:r>
              <a:rPr lang="en-US" sz="1800" dirty="0">
                <a:latin typeface="Garamond" panose="02020404030301010803" pitchFamily="18" charset="0"/>
              </a:rPr>
              <a:t> The need for core services such as comprehensive healthcare is higher than ever, given that twenty-five percent live in poverty, and over fifty percent are Medicaid or uninsured. Currently, there are 133 active physicians per 100,000 people in the Central Valley in comparison with the California state rate of 222 active physicians per 100,000 people.</a:t>
            </a:r>
            <a:r>
              <a:rPr lang="en-US" sz="1800" baseline="30000" dirty="0">
                <a:latin typeface="Garamond" panose="02020404030301010803" pitchFamily="18" charset="0"/>
              </a:rPr>
              <a:t>4   </a:t>
            </a:r>
            <a:r>
              <a:rPr lang="en-US" sz="1800" dirty="0">
                <a:latin typeface="Garamond" panose="02020404030301010803" pitchFamily="18" charset="0"/>
              </a:rPr>
              <a:t>Within the next ten years, California is expected to have a shortfall of up to 4,100 primary-care clinicians.</a:t>
            </a:r>
            <a:r>
              <a:rPr lang="en-US" sz="1800" baseline="30000" dirty="0">
                <a:latin typeface="Garamond" panose="02020404030301010803" pitchFamily="18" charset="0"/>
              </a:rPr>
              <a:t>4,5 </a:t>
            </a:r>
          </a:p>
          <a:p>
            <a:endParaRPr lang="en-US" sz="1600" baseline="300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800" dirty="0">
              <a:latin typeface="Garamond" panose="02020404030301010803" pitchFamily="18" charset="0"/>
            </a:endParaRPr>
          </a:p>
          <a:p>
            <a:r>
              <a:rPr lang="en-US" sz="1800" dirty="0">
                <a:latin typeface="Garamond" panose="02020404030301010803" pitchFamily="18" charset="0"/>
              </a:rPr>
              <a:t>There are approximately 2000 mobile clinics nationwide assisting 6,000,000 people annually.</a:t>
            </a:r>
            <a:r>
              <a:rPr lang="en-US" sz="1800" baseline="30000" dirty="0">
                <a:latin typeface="Garamond" panose="02020404030301010803" pitchFamily="18" charset="0"/>
              </a:rPr>
              <a:t>9 </a:t>
            </a:r>
            <a:r>
              <a:rPr lang="en-US" sz="1800" dirty="0">
                <a:latin typeface="Garamond" panose="02020404030301010803" pitchFamily="18" charset="0"/>
              </a:rPr>
              <a:t> In addition, mobile clinics are viewed as serving those with a barrier to health care. Nationwide, fifty-three percent of low-income adults don’t trust the health care system, twenty-five percent lack transportation, twenty percent go without care due to inability to pay, and eleven percent are uninsured.</a:t>
            </a:r>
            <a:r>
              <a:rPr lang="en-US" sz="1800" baseline="30000" dirty="0">
                <a:latin typeface="Garamond" panose="02020404030301010803" pitchFamily="18" charset="0"/>
              </a:rPr>
              <a:t>10</a:t>
            </a:r>
            <a:r>
              <a:rPr lang="en-US" sz="1800" dirty="0">
                <a:latin typeface="Garamond" panose="02020404030301010803" pitchFamily="18" charset="0"/>
              </a:rPr>
              <a:t> </a:t>
            </a: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800" dirty="0">
              <a:latin typeface="Garamond" panose="02020404030301010803" pitchFamily="18" charset="0"/>
            </a:endParaRPr>
          </a:p>
          <a:p>
            <a:endParaRPr lang="en-US" sz="1800" dirty="0">
              <a:latin typeface="Garamond" panose="02020404030301010803" pitchFamily="18" charset="0"/>
            </a:endParaRPr>
          </a:p>
          <a:p>
            <a:r>
              <a:rPr lang="en-US" sz="1800" dirty="0">
                <a:latin typeface="Garamond" panose="02020404030301010803" pitchFamily="18" charset="0"/>
              </a:rPr>
              <a:t>The UCSF-Fresno Health and Learning (</a:t>
            </a:r>
            <a:r>
              <a:rPr lang="en-US" sz="1800" dirty="0" err="1">
                <a:latin typeface="Garamond" panose="02020404030301010803" pitchFamily="18" charset="0"/>
              </a:rPr>
              <a:t>HeaL</a:t>
            </a:r>
            <a:r>
              <a:rPr lang="en-US" sz="1800" dirty="0">
                <a:latin typeface="Garamond" panose="02020404030301010803" pitchFamily="18" charset="0"/>
              </a:rPr>
              <a:t>) Mobile Clinic was developed to provide free services to the underserved local population. Mobile Clinics are innovative models of healthcare delivery that could help alleviate health disparities in vulnerable populations.</a:t>
            </a:r>
            <a:r>
              <a:rPr lang="en-US" sz="1800" baseline="30000" dirty="0">
                <a:latin typeface="Garamond" panose="02020404030301010803" pitchFamily="18" charset="0"/>
              </a:rPr>
              <a:t>6</a:t>
            </a:r>
            <a:r>
              <a:rPr lang="en-US" sz="1800" dirty="0">
                <a:latin typeface="Garamond" panose="02020404030301010803" pitchFamily="18" charset="0"/>
              </a:rPr>
              <a:t> The clinic offers urgent care, preventative health screenings, and initiating chronic disease management particularly to minority groups who often have poorer health and face a higher number of barriers in accessing services.</a:t>
            </a:r>
            <a:r>
              <a:rPr lang="en-US" sz="1800" baseline="30000" dirty="0">
                <a:latin typeface="Garamond" panose="02020404030301010803" pitchFamily="18" charset="0"/>
              </a:rPr>
              <a:t>6,7 </a:t>
            </a:r>
            <a:r>
              <a:rPr lang="en-US" sz="1800" dirty="0">
                <a:latin typeface="Garamond" panose="02020404030301010803" pitchFamily="18" charset="0"/>
              </a:rPr>
              <a:t>Community based mobile clinics have been useful in uncovering medical needs and eliminating health disparities among the public.</a:t>
            </a:r>
            <a:r>
              <a:rPr lang="en-US" sz="1800" baseline="30000" dirty="0">
                <a:latin typeface="Garamond" panose="02020404030301010803" pitchFamily="18" charset="0"/>
              </a:rPr>
              <a:t>8</a:t>
            </a:r>
            <a:r>
              <a:rPr lang="en-US" sz="1800" dirty="0">
                <a:latin typeface="Garamond" panose="02020404030301010803" pitchFamily="18" charset="0"/>
              </a:rPr>
              <a:t> </a:t>
            </a:r>
          </a:p>
          <a:p>
            <a:endParaRPr lang="en-US" sz="1600" dirty="0">
              <a:latin typeface="Garamond" panose="02020404030301010803" pitchFamily="18" charset="0"/>
            </a:endParaRPr>
          </a:p>
          <a:p>
            <a:pPr>
              <a:lnSpc>
                <a:spcPts val="3200"/>
              </a:lnSpc>
              <a:spcBef>
                <a:spcPts val="1101"/>
              </a:spcBef>
              <a:spcAft>
                <a:spcPts val="1652"/>
              </a:spcAft>
              <a:defRPr lang="en-US"/>
            </a:pPr>
            <a:endParaRPr lang="en-US" sz="1600" spc="-17" dirty="0">
              <a:solidFill>
                <a:srgbClr val="178CCB"/>
              </a:solidFill>
              <a:latin typeface="Garamond" panose="02020404030301010803" pitchFamily="18" charset="0"/>
              <a:ea typeface="Garamond" charset="77"/>
              <a:cs typeface="Garamond" charset="77"/>
            </a:endParaRPr>
          </a:p>
          <a:p>
            <a:pPr>
              <a:lnSpc>
                <a:spcPts val="3200"/>
              </a:lnSpc>
              <a:spcBef>
                <a:spcPts val="1101"/>
              </a:spcBef>
              <a:spcAft>
                <a:spcPts val="1652"/>
              </a:spcAft>
              <a:defRPr lang="en-US"/>
            </a:pPr>
            <a:endParaRPr lang="en-US" sz="1600" spc="-17" dirty="0">
              <a:solidFill>
                <a:srgbClr val="178CCB"/>
              </a:solidFill>
              <a:latin typeface="Garamond" panose="02020404030301010803" pitchFamily="18" charset="0"/>
              <a:ea typeface="Garamond" charset="77"/>
              <a:cs typeface="Garamond" charset="77"/>
            </a:endParaRPr>
          </a:p>
          <a:p>
            <a:pPr>
              <a:lnSpc>
                <a:spcPts val="3200"/>
              </a:lnSpc>
              <a:spcBef>
                <a:spcPts val="1101"/>
              </a:spcBef>
              <a:spcAft>
                <a:spcPts val="1652"/>
              </a:spcAft>
              <a:defRPr lang="en-US"/>
            </a:pPr>
            <a:endParaRPr lang="en-US" sz="1600" spc="-17" dirty="0">
              <a:solidFill>
                <a:srgbClr val="178CCB"/>
              </a:solidFill>
              <a:latin typeface="Garamond" panose="02020404030301010803" pitchFamily="18" charset="0"/>
              <a:ea typeface="Garamond" charset="77"/>
              <a:cs typeface="Garamond" charset="77"/>
            </a:endParaRPr>
          </a:p>
        </p:txBody>
      </p:sp>
      <p:sp>
        <p:nvSpPr>
          <p:cNvPr id="20" name="TextBox 4"/>
          <p:cNvSpPr txBox="1"/>
          <p:nvPr/>
        </p:nvSpPr>
        <p:spPr>
          <a:xfrm>
            <a:off x="20255553" y="2423159"/>
            <a:ext cx="6939858" cy="13789167"/>
          </a:xfrm>
          <a:prstGeom prst="rect">
            <a:avLst/>
          </a:prstGeom>
          <a:solidFill>
            <a:schemeClr val="bg1"/>
          </a:solidFill>
          <a:ln w="10541">
            <a:noFill/>
          </a:ln>
        </p:spPr>
        <p:txBody>
          <a:bodyPr wrap="square" lIns="457200" tIns="457200" rIns="335731" bIns="335731" anchor="t"/>
          <a:lstStyle/>
          <a:p>
            <a:pPr>
              <a:spcAft>
                <a:spcPts val="1652"/>
              </a:spcAft>
              <a:defRPr lang="en-US"/>
            </a:pPr>
            <a:r>
              <a:rPr lang="en-US" sz="3000" b="1" spc="-17" dirty="0">
                <a:solidFill>
                  <a:srgbClr val="178CCB"/>
                </a:solidFill>
                <a:latin typeface="Garamond" charset="77"/>
                <a:ea typeface="Garamond" charset="77"/>
                <a:cs typeface="Garamond" charset="77"/>
              </a:rPr>
              <a:t>Discussion</a:t>
            </a:r>
            <a:r>
              <a:rPr lang="en-US" sz="3000" b="1" spc="34" dirty="0">
                <a:latin typeface="Garamond" charset="77"/>
                <a:ea typeface="Garamond" charset="77"/>
                <a:cs typeface="Garamond" charset="77"/>
              </a:rPr>
              <a:t>: </a:t>
            </a:r>
            <a:r>
              <a:rPr lang="en-US" sz="2000" b="1" spc="17" dirty="0">
                <a:solidFill>
                  <a:srgbClr val="F48024"/>
                </a:solidFill>
                <a:latin typeface="Garamond" panose="02020404030301010803" pitchFamily="18" charset="0"/>
                <a:ea typeface="Arial" charset="77"/>
                <a:cs typeface="Arial" charset="77"/>
              </a:rPr>
              <a:t>What have we learned from our communities and what we learned regarding barriers to survey completion</a:t>
            </a:r>
            <a:endParaRPr lang="en-US" sz="2000" dirty="0">
              <a:latin typeface="Garamond" panose="02020404030301010803" pitchFamily="18" charset="0"/>
              <a:cs typeface="Arial" panose="020B0604020202020204" pitchFamily="34" charset="0"/>
            </a:endParaRPr>
          </a:p>
          <a:p>
            <a:pPr marL="285750" indent="-285750">
              <a:buFont typeface="Arial" panose="020B0604020202020204" pitchFamily="34" charset="0"/>
              <a:buChar char="•"/>
            </a:pPr>
            <a:r>
              <a:rPr lang="en-US" sz="1600" dirty="0">
                <a:latin typeface="Garamond" panose="02020404030301010803" pitchFamily="18" charset="0"/>
              </a:rPr>
              <a:t>Mental health care is the #1 specialist at 33% that is being requested by respondents. </a:t>
            </a:r>
          </a:p>
          <a:p>
            <a:pPr marL="285750" indent="-285750">
              <a:buFont typeface="Arial" panose="020B0604020202020204" pitchFamily="34" charset="0"/>
              <a:buChar char="•"/>
            </a:pPr>
            <a:r>
              <a:rPr lang="en-US" sz="1600" dirty="0">
                <a:latin typeface="Garamond" panose="02020404030301010803" pitchFamily="18" charset="0"/>
              </a:rPr>
              <a:t>51% of respondents stated that mental health educational services is the most needed in their community. </a:t>
            </a:r>
          </a:p>
          <a:p>
            <a:pPr marL="285750" indent="-285750">
              <a:buFont typeface="Arial" panose="020B0604020202020204" pitchFamily="34" charset="0"/>
              <a:buChar char="•"/>
            </a:pPr>
            <a:r>
              <a:rPr lang="en-US" sz="1600" dirty="0">
                <a:latin typeface="Garamond" panose="02020404030301010803" pitchFamily="18" charset="0"/>
              </a:rPr>
              <a:t>The annual income of 60% of our patients is less then $20,000 annually but 94% have a form of medical insurance that covers primary care, allowing 80% of respondents to have seen a primary doctor within the last 12 months. </a:t>
            </a:r>
          </a:p>
          <a:p>
            <a:pPr marL="285750" indent="-285750">
              <a:buFont typeface="Arial" panose="020B0604020202020204" pitchFamily="34" charset="0"/>
              <a:buChar char="•"/>
            </a:pPr>
            <a:r>
              <a:rPr lang="en-US" sz="1600" dirty="0">
                <a:latin typeface="Garamond" panose="02020404030301010803" pitchFamily="18" charset="0"/>
              </a:rPr>
              <a:t>However, per respondents, adult primary care at 27% is the medical services most needed in their communities.</a:t>
            </a:r>
          </a:p>
          <a:p>
            <a:pPr marL="285750" indent="-285750">
              <a:buFont typeface="Arial" panose="020B0604020202020204" pitchFamily="34" charset="0"/>
              <a:buChar char="•"/>
            </a:pPr>
            <a:r>
              <a:rPr lang="en-US" sz="1600" dirty="0">
                <a:latin typeface="Garamond" panose="02020404030301010803" pitchFamily="18" charset="0"/>
              </a:rPr>
              <a:t>72% of respondents did not see transportation as an issue to accessing care, 30% stated that ability to pay or cost of health care are the  greatest limitation to accessing health care. </a:t>
            </a:r>
          </a:p>
          <a:p>
            <a:endParaRPr lang="en-US" sz="1600" dirty="0">
              <a:latin typeface="Garamond" panose="02020404030301010803" pitchFamily="18" charset="0"/>
            </a:endParaRPr>
          </a:p>
          <a:p>
            <a:pPr marL="285750" indent="-285750">
              <a:buFont typeface="Arial" panose="020B0604020202020204" pitchFamily="34" charset="0"/>
              <a:buChar char="•"/>
            </a:pPr>
            <a:r>
              <a:rPr lang="en-US" sz="1600" dirty="0">
                <a:latin typeface="Garamond" panose="02020404030301010803" pitchFamily="18" charset="0"/>
              </a:rPr>
              <a:t>Full completion of the survey and the willingness of patients to participate remains a barrier to successful survey completion. </a:t>
            </a:r>
          </a:p>
          <a:p>
            <a:pPr marL="285750" indent="-285750">
              <a:buFont typeface="Arial" panose="020B0604020202020204" pitchFamily="34" charset="0"/>
              <a:buChar char="•"/>
            </a:pPr>
            <a:r>
              <a:rPr lang="en-US" sz="1600" dirty="0">
                <a:latin typeface="Garamond" panose="02020404030301010803" pitchFamily="18" charset="0"/>
              </a:rPr>
              <a:t>Lack of trust within community </a:t>
            </a:r>
          </a:p>
          <a:p>
            <a:pPr marL="285750" indent="-285750">
              <a:buFont typeface="Arial" panose="020B0604020202020204" pitchFamily="34" charset="0"/>
              <a:buChar char="•"/>
            </a:pPr>
            <a:r>
              <a:rPr lang="en-US" sz="1600" dirty="0">
                <a:latin typeface="Garamond" panose="02020404030301010803" pitchFamily="18" charset="0"/>
              </a:rPr>
              <a:t>68 question survey may be too long to complete during a 15min triage session</a:t>
            </a:r>
          </a:p>
          <a:p>
            <a:pPr marL="285750" indent="-285750">
              <a:buFont typeface="Arial" panose="020B0604020202020204" pitchFamily="34" charset="0"/>
              <a:buChar char="•"/>
            </a:pPr>
            <a:r>
              <a:rPr lang="en-US" sz="1600" dirty="0">
                <a:latin typeface="Garamond" panose="02020404030301010803" pitchFamily="18" charset="0"/>
              </a:rPr>
              <a:t>Technology has limited completion as limited access to internet in some communities has prevented the ability to administer the survey. </a:t>
            </a:r>
          </a:p>
          <a:p>
            <a:pPr marL="285750" indent="-285750">
              <a:buFont typeface="Arial" panose="020B0604020202020204" pitchFamily="34" charset="0"/>
              <a:buChar char="•"/>
            </a:pPr>
            <a:r>
              <a:rPr lang="en-US" sz="1600" dirty="0">
                <a:latin typeface="Garamond" panose="02020404030301010803" pitchFamily="18" charset="0"/>
              </a:rPr>
              <a:t>IRB approval limited the administration of the surveys start date until August clinic dates.  </a:t>
            </a:r>
          </a:p>
          <a:p>
            <a:pPr marL="285750" indent="-285750">
              <a:buFont typeface="Arial" panose="020B0604020202020204" pitchFamily="34" charset="0"/>
              <a:buChar char="•"/>
            </a:pPr>
            <a:r>
              <a:rPr lang="en-US" sz="1600" dirty="0">
                <a:latin typeface="Garamond" panose="02020404030301010803" pitchFamily="18" charset="0"/>
              </a:rPr>
              <a:t>Clinic funding through the Legacy Foundation  limited the number of clinic dates not allowing for multiple clinic dates to administer survey</a:t>
            </a:r>
          </a:p>
          <a:p>
            <a:endParaRPr lang="en-US" sz="1600" dirty="0">
              <a:latin typeface="Garamond" panose="02020404030301010803" pitchFamily="18" charset="0"/>
            </a:endParaRPr>
          </a:p>
          <a:p>
            <a:pPr>
              <a:spcBef>
                <a:spcPts val="1101"/>
              </a:spcBef>
              <a:spcAft>
                <a:spcPts val="1652"/>
              </a:spcAft>
              <a:defRPr lang="en-US"/>
            </a:pPr>
            <a:r>
              <a:rPr lang="en-US" sz="3000" b="1" spc="-17" dirty="0">
                <a:solidFill>
                  <a:srgbClr val="178CCB"/>
                </a:solidFill>
                <a:latin typeface="Garamond" charset="77"/>
                <a:ea typeface="Garamond" charset="77"/>
                <a:cs typeface="Garamond" charset="77"/>
              </a:rPr>
              <a:t>Next Steps</a:t>
            </a:r>
            <a:r>
              <a:rPr lang="en-US" sz="3000" b="1" spc="34" dirty="0">
                <a:solidFill>
                  <a:srgbClr val="178CCB"/>
                </a:solidFill>
                <a:latin typeface="Garamond" charset="77"/>
                <a:ea typeface="Garamond" charset="77"/>
                <a:cs typeface="Garamond" charset="77"/>
              </a:rPr>
              <a:t>: </a:t>
            </a:r>
            <a:r>
              <a:rPr lang="en-US" sz="2000" b="1" spc="17" dirty="0">
                <a:solidFill>
                  <a:srgbClr val="F48024"/>
                </a:solidFill>
                <a:latin typeface="Garamond" panose="02020404030301010803" pitchFamily="18" charset="0"/>
                <a:ea typeface="Arial" charset="77"/>
                <a:cs typeface="Arial" charset="77"/>
              </a:rPr>
              <a:t>Communities, Partnerships &amp; Beyond </a:t>
            </a:r>
            <a:endParaRPr sz="2000" b="1" spc="16" dirty="0">
              <a:latin typeface="Garamond" panose="02020404030301010803" pitchFamily="18" charset="0"/>
              <a:ea typeface="Arial" charset="77"/>
              <a:cs typeface="Arial" charset="77"/>
            </a:endParaRPr>
          </a:p>
          <a:p>
            <a:pPr marL="176259" indent="-201439">
              <a:spcAft>
                <a:spcPts val="1377"/>
              </a:spcAft>
              <a:buFont typeface="Arial"/>
              <a:buChar char="•"/>
              <a:defRPr lang="en-US"/>
            </a:pPr>
            <a:r>
              <a:rPr lang="en-US" sz="1600" spc="16" dirty="0">
                <a:latin typeface="Garamond" panose="02020404030301010803" pitchFamily="18" charset="0"/>
                <a:ea typeface="Arial" charset="77"/>
                <a:cs typeface="Arial" charset="77"/>
              </a:rPr>
              <a:t>This is just the beginning to truly understand the communities we are serving so we must continue to administer survey beyond current allowed study time as this will allow additional survey completion </a:t>
            </a:r>
          </a:p>
          <a:p>
            <a:pPr marL="176259" indent="-201439">
              <a:spcAft>
                <a:spcPts val="1377"/>
              </a:spcAft>
              <a:buFont typeface="Arial"/>
              <a:buChar char="•"/>
              <a:defRPr lang="en-US"/>
            </a:pPr>
            <a:r>
              <a:rPr lang="en-US" sz="1600" spc="16" dirty="0">
                <a:latin typeface="Garamond" panose="02020404030301010803" pitchFamily="18" charset="0"/>
                <a:ea typeface="Arial" charset="77"/>
                <a:cs typeface="Arial" charset="77"/>
              </a:rPr>
              <a:t>Work closely with UCSF-Fresno research trained and IRB approved  Academic Research Associates ( ARA) students to administer the survey during clinic hours</a:t>
            </a:r>
          </a:p>
          <a:p>
            <a:pPr marL="176259" indent="-201439">
              <a:spcAft>
                <a:spcPts val="1377"/>
              </a:spcAft>
              <a:buFont typeface="Arial"/>
              <a:buChar char="•"/>
              <a:defRPr lang="en-US"/>
            </a:pPr>
            <a:r>
              <a:rPr lang="en-US" sz="1600" spc="16" dirty="0">
                <a:latin typeface="Garamond" panose="02020404030301010803" pitchFamily="18" charset="0"/>
                <a:ea typeface="Arial" charset="77"/>
                <a:cs typeface="Arial" charset="77"/>
              </a:rPr>
              <a:t>Continue discussions with foundations to approve clinic funding for additional clinic dates in survey sites. </a:t>
            </a:r>
          </a:p>
          <a:p>
            <a:pPr marL="176259" indent="-201439">
              <a:spcAft>
                <a:spcPts val="1377"/>
              </a:spcAft>
              <a:buFont typeface="Arial"/>
              <a:buChar char="•"/>
              <a:defRPr lang="en-US"/>
            </a:pPr>
            <a:r>
              <a:rPr lang="en-US" sz="1600" spc="16" dirty="0">
                <a:latin typeface="Garamond" panose="02020404030301010803" pitchFamily="18" charset="0"/>
                <a:ea typeface="Arial" charset="77"/>
                <a:cs typeface="Arial" charset="77"/>
              </a:rPr>
              <a:t>Consider adopting a shorter survey for needs assessment</a:t>
            </a:r>
          </a:p>
          <a:p>
            <a:pPr>
              <a:lnSpc>
                <a:spcPts val="2079"/>
              </a:lnSpc>
              <a:spcAft>
                <a:spcPts val="1377"/>
              </a:spcAft>
              <a:defRPr lang="en-US"/>
            </a:pPr>
            <a:endParaRPr lang="en-US" sz="3000" spc="-17" dirty="0">
              <a:solidFill>
                <a:srgbClr val="178CCB"/>
              </a:solidFill>
              <a:latin typeface="Garamond" charset="77"/>
              <a:ea typeface="Garamond" charset="77"/>
              <a:cs typeface="Garamond" charset="77"/>
            </a:endParaRPr>
          </a:p>
          <a:p>
            <a:pPr>
              <a:lnSpc>
                <a:spcPts val="2079"/>
              </a:lnSpc>
              <a:spcAft>
                <a:spcPts val="1377"/>
              </a:spcAft>
              <a:defRPr lang="en-US"/>
            </a:pPr>
            <a:r>
              <a:rPr lang="en-US" sz="3000" b="1" spc="-17" dirty="0">
                <a:solidFill>
                  <a:srgbClr val="178CCB"/>
                </a:solidFill>
                <a:latin typeface="Garamond" charset="77"/>
                <a:ea typeface="Garamond" charset="77"/>
                <a:cs typeface="Garamond" charset="77"/>
              </a:rPr>
              <a:t>Acknowledgements</a:t>
            </a:r>
            <a:endParaRPr lang="en-US" sz="3000" b="1" spc="34" dirty="0">
              <a:latin typeface="Garamond" charset="77"/>
              <a:ea typeface="Garamond" charset="77"/>
              <a:cs typeface="Garamond" charset="77"/>
            </a:endParaRPr>
          </a:p>
          <a:p>
            <a:r>
              <a:rPr lang="en-US" sz="1200" spc="16" dirty="0">
                <a:latin typeface="Garamond" panose="02020404030301010803" pitchFamily="18" charset="0"/>
                <a:ea typeface="Arial" charset="77"/>
                <a:cs typeface="Arial" panose="020B0604020202020204" pitchFamily="34" charset="0"/>
              </a:rPr>
              <a:t>Thank you to our partners: </a:t>
            </a:r>
            <a:r>
              <a:rPr lang="en-US" sz="1200" dirty="0">
                <a:latin typeface="Garamond" panose="02020404030301010803" pitchFamily="18" charset="0"/>
                <a:cs typeface="Arial" panose="020B0604020202020204" pitchFamily="34" charset="0"/>
              </a:rPr>
              <a:t>Cal-Viva, California Rural Legal Assistance, Castle Family Health Centers, Central Valley Community Foundation, Common Space, </a:t>
            </a:r>
            <a:r>
              <a:rPr lang="en-US" sz="1200" dirty="0" err="1">
                <a:latin typeface="Garamond" panose="02020404030301010803" pitchFamily="18" charset="0"/>
                <a:cs typeface="Arial" panose="020B0604020202020204" pitchFamily="34" charset="0"/>
              </a:rPr>
              <a:t>Kashian</a:t>
            </a:r>
            <a:r>
              <a:rPr lang="en-US" sz="1200" dirty="0">
                <a:latin typeface="Garamond" panose="02020404030301010803" pitchFamily="18" charset="0"/>
                <a:cs typeface="Arial" panose="020B0604020202020204" pitchFamily="34" charset="0"/>
              </a:rPr>
              <a:t>, Legacy Health Endowment, Primary Care Research Institute,  </a:t>
            </a:r>
            <a:r>
              <a:rPr lang="en-US" sz="1200" dirty="0" err="1">
                <a:latin typeface="Garamond" panose="02020404030301010803" pitchFamily="18" charset="0"/>
                <a:cs typeface="Arial" panose="020B0604020202020204" pitchFamily="34" charset="0"/>
              </a:rPr>
              <a:t>TransEMotion</a:t>
            </a:r>
            <a:endParaRPr sz="1200" spc="16" dirty="0">
              <a:latin typeface="Garamond" panose="02020404030301010803" pitchFamily="18" charset="0"/>
              <a:ea typeface="Arial" charset="77"/>
              <a:cs typeface="Arial" charset="77"/>
            </a:endParaRPr>
          </a:p>
        </p:txBody>
      </p:sp>
      <p:sp>
        <p:nvSpPr>
          <p:cNvPr id="25" name="TextBox 6"/>
          <p:cNvSpPr txBox="1"/>
          <p:nvPr/>
        </p:nvSpPr>
        <p:spPr>
          <a:xfrm>
            <a:off x="8108497" y="8794679"/>
            <a:ext cx="12235843" cy="7417647"/>
          </a:xfrm>
          <a:prstGeom prst="rect">
            <a:avLst/>
          </a:prstGeom>
          <a:solidFill>
            <a:schemeClr val="bg1">
              <a:alpha val="37000"/>
            </a:schemeClr>
          </a:solidFill>
          <a:ln w="10541">
            <a:solidFill>
              <a:schemeClr val="bg1">
                <a:alpha val="48000"/>
              </a:schemeClr>
            </a:solidFill>
          </a:ln>
        </p:spPr>
        <p:txBody>
          <a:bodyPr wrap="square" lIns="457200" tIns="457200" rIns="335731" bIns="335731" anchor="t"/>
          <a:lstStyle/>
          <a:p>
            <a:pPr>
              <a:defRPr lang="en-US"/>
            </a:pPr>
            <a:r>
              <a:rPr lang="en-US" sz="3000" b="1" spc="-17" dirty="0">
                <a:solidFill>
                  <a:srgbClr val="178CCB"/>
                </a:solidFill>
                <a:latin typeface="Garamond" panose="02020404030301010803" pitchFamily="18" charset="0"/>
                <a:ea typeface="Garamond" charset="77"/>
                <a:cs typeface="Garamond" charset="77"/>
              </a:rPr>
              <a:t>Results</a:t>
            </a:r>
            <a:r>
              <a:rPr lang="en-US" sz="1800" b="1" spc="-17" dirty="0">
                <a:solidFill>
                  <a:srgbClr val="178CCB"/>
                </a:solidFill>
                <a:latin typeface="Garamond" panose="02020404030301010803" pitchFamily="18" charset="0"/>
                <a:ea typeface="Garamond" charset="77"/>
                <a:cs typeface="Garamond" charset="77"/>
              </a:rPr>
              <a:t>: </a:t>
            </a:r>
            <a:r>
              <a:rPr lang="en-US" sz="1800" b="1" spc="17" dirty="0">
                <a:solidFill>
                  <a:srgbClr val="F48024"/>
                </a:solidFill>
                <a:latin typeface="Garamond" panose="02020404030301010803" pitchFamily="18" charset="0"/>
                <a:ea typeface="Arial" charset="77"/>
                <a:cs typeface="Arial" charset="77"/>
              </a:rPr>
              <a:t>UCSF-Fresno </a:t>
            </a:r>
            <a:r>
              <a:rPr lang="en-US" sz="1800" b="1" spc="17" dirty="0" err="1">
                <a:solidFill>
                  <a:srgbClr val="F48024"/>
                </a:solidFill>
                <a:latin typeface="Garamond" panose="02020404030301010803" pitchFamily="18" charset="0"/>
                <a:ea typeface="Arial" charset="77"/>
                <a:cs typeface="Arial" charset="77"/>
              </a:rPr>
              <a:t>HeaL</a:t>
            </a:r>
            <a:r>
              <a:rPr lang="en-US" sz="1800" b="1" spc="17" dirty="0">
                <a:solidFill>
                  <a:srgbClr val="F48024"/>
                </a:solidFill>
                <a:latin typeface="Garamond" panose="02020404030301010803" pitchFamily="18" charset="0"/>
                <a:ea typeface="Arial" charset="77"/>
                <a:cs typeface="Arial" charset="77"/>
              </a:rPr>
              <a:t> Clinic has held 12 successful community events across the Central Valley averaging 18-28 patients a day during the survey period. A total of 14 surveys were completed from patients age range 28-64. Eleven  (79%) of participants that completed the needs assessment were female.</a:t>
            </a:r>
          </a:p>
          <a:p>
            <a:pPr>
              <a:spcAft>
                <a:spcPts val="1652"/>
              </a:spcAft>
              <a:defRPr lang="en-US"/>
            </a:pPr>
            <a:endParaRPr lang="en-US" sz="1800" b="1" spc="17" dirty="0">
              <a:solidFill>
                <a:srgbClr val="F48024"/>
              </a:solidFill>
              <a:latin typeface="Arial" charset="77"/>
              <a:ea typeface="Arial" charset="77"/>
              <a:cs typeface="Arial" charset="77"/>
            </a:endParaRPr>
          </a:p>
          <a:p>
            <a:pPr>
              <a:spcAft>
                <a:spcPts val="1652"/>
              </a:spcAft>
              <a:defRPr lang="en-US"/>
            </a:pPr>
            <a:endParaRPr lang="en-US" sz="1800" b="1" spc="17" dirty="0">
              <a:solidFill>
                <a:srgbClr val="F48024"/>
              </a:solidFill>
              <a:latin typeface="Arial" charset="77"/>
              <a:ea typeface="Arial" charset="77"/>
              <a:cs typeface="Arial" charset="77"/>
            </a:endParaRPr>
          </a:p>
          <a:p>
            <a:pPr>
              <a:spcAft>
                <a:spcPts val="1652"/>
              </a:spcAft>
              <a:defRPr lang="en-US"/>
            </a:pPr>
            <a:endParaRPr lang="en-US" sz="1800" b="1" spc="17" dirty="0">
              <a:solidFill>
                <a:srgbClr val="F48024"/>
              </a:solidFill>
              <a:latin typeface="Arial" charset="77"/>
              <a:ea typeface="Arial" charset="77"/>
              <a:cs typeface="Arial" charset="77"/>
            </a:endParaRPr>
          </a:p>
          <a:p>
            <a:pPr>
              <a:spcAft>
                <a:spcPts val="1652"/>
              </a:spcAft>
              <a:defRPr lang="en-US"/>
            </a:pPr>
            <a:r>
              <a:rPr lang="en-US" sz="1800" b="1" spc="17" dirty="0">
                <a:solidFill>
                  <a:srgbClr val="F48024"/>
                </a:solidFill>
                <a:latin typeface="Arial" charset="77"/>
                <a:ea typeface="Arial" charset="77"/>
                <a:cs typeface="Arial" charset="77"/>
              </a:rPr>
              <a:t> </a:t>
            </a:r>
            <a:endParaRPr lang="en-US" sz="1800" b="1" spc="16" dirty="0">
              <a:latin typeface="Arial" charset="77"/>
              <a:ea typeface="Arial" charset="77"/>
              <a:cs typeface="Arial" charset="77"/>
            </a:endParaRPr>
          </a:p>
        </p:txBody>
      </p:sp>
      <p:sp>
        <p:nvSpPr>
          <p:cNvPr id="24" name="TextBox 12"/>
          <p:cNvSpPr txBox="1"/>
          <p:nvPr/>
        </p:nvSpPr>
        <p:spPr>
          <a:xfrm>
            <a:off x="16539389" y="7257596"/>
            <a:ext cx="3512735" cy="838186"/>
          </a:xfrm>
          <a:prstGeom prst="rect">
            <a:avLst/>
          </a:prstGeom>
          <a:noFill/>
          <a:ln>
            <a:noFill/>
          </a:ln>
        </p:spPr>
        <p:txBody>
          <a:bodyPr wrap="square" lIns="0" tIns="0" rIns="0" bIns="0" anchor="t"/>
          <a:lstStyle/>
          <a:p>
            <a:pPr>
              <a:lnSpc>
                <a:spcPts val="1663"/>
              </a:lnSpc>
              <a:spcAft>
                <a:spcPts val="275"/>
              </a:spcAft>
              <a:defRPr lang="en-US"/>
            </a:pPr>
            <a:r>
              <a:rPr lang="en-US" sz="1600" b="1" spc="16" dirty="0">
                <a:solidFill>
                  <a:srgbClr val="18A3AC"/>
                </a:solidFill>
                <a:latin typeface="Garamond" panose="02020404030301010803" pitchFamily="18" charset="0"/>
                <a:ea typeface="Arial" charset="77"/>
                <a:cs typeface="Arial" charset="77"/>
              </a:rPr>
              <a:t>Enid Picart, Student Director of the </a:t>
            </a:r>
            <a:r>
              <a:rPr lang="en-US" sz="1600" b="1" spc="16" dirty="0" err="1">
                <a:solidFill>
                  <a:srgbClr val="18A3AC"/>
                </a:solidFill>
                <a:latin typeface="Garamond" panose="02020404030301010803" pitchFamily="18" charset="0"/>
                <a:ea typeface="Arial" charset="77"/>
                <a:cs typeface="Arial" charset="77"/>
              </a:rPr>
              <a:t>HEaL</a:t>
            </a:r>
            <a:r>
              <a:rPr lang="en-US" sz="1600" b="1" spc="16" dirty="0">
                <a:solidFill>
                  <a:srgbClr val="18A3AC"/>
                </a:solidFill>
                <a:latin typeface="Garamond" panose="02020404030301010803" pitchFamily="18" charset="0"/>
                <a:ea typeface="Arial" charset="77"/>
                <a:cs typeface="Arial" charset="77"/>
              </a:rPr>
              <a:t> Mobile Unit </a:t>
            </a:r>
            <a:endParaRPr sz="1600" b="1" spc="16" dirty="0">
              <a:solidFill>
                <a:srgbClr val="18A3AC"/>
              </a:solidFill>
              <a:latin typeface="Garamond" panose="02020404030301010803" pitchFamily="18" charset="0"/>
              <a:ea typeface="Arial" charset="77"/>
              <a:cs typeface="Arial" charset="77"/>
            </a:endParaRPr>
          </a:p>
          <a:p>
            <a:pPr>
              <a:lnSpc>
                <a:spcPts val="1663"/>
              </a:lnSpc>
              <a:spcAft>
                <a:spcPts val="1101"/>
              </a:spcAft>
              <a:defRPr lang="en-US"/>
            </a:pPr>
            <a:r>
              <a:rPr lang="en-US" sz="1300" spc="12" dirty="0">
                <a:latin typeface="Garamond" panose="02020404030301010803" pitchFamily="18" charset="0"/>
                <a:ea typeface="Arial" charset="77"/>
                <a:cs typeface="Arial" charset="77"/>
              </a:rPr>
              <a:t>Is taking the vitals and triaging a local resident while informing her of the importance of  diet and exercise improvement for improved cardiovascular health. </a:t>
            </a:r>
            <a:endParaRPr sz="1300" spc="12" dirty="0">
              <a:latin typeface="Garamond" panose="02020404030301010803" pitchFamily="18" charset="0"/>
              <a:ea typeface="Arial" charset="77"/>
              <a:cs typeface="Arial" charset="77"/>
            </a:endParaRPr>
          </a:p>
        </p:txBody>
      </p:sp>
      <p:sp>
        <p:nvSpPr>
          <p:cNvPr id="26" name="TextBox 10"/>
          <p:cNvSpPr txBox="1"/>
          <p:nvPr/>
        </p:nvSpPr>
        <p:spPr>
          <a:xfrm>
            <a:off x="3924410" y="11783680"/>
            <a:ext cx="4083344" cy="691853"/>
          </a:xfrm>
          <a:prstGeom prst="rect">
            <a:avLst/>
          </a:prstGeom>
          <a:noFill/>
          <a:ln>
            <a:noFill/>
          </a:ln>
        </p:spPr>
        <p:txBody>
          <a:bodyPr wrap="square" lIns="0" tIns="0" rIns="0" bIns="0" anchor="t"/>
          <a:lstStyle/>
          <a:p>
            <a:pPr>
              <a:lnSpc>
                <a:spcPts val="1663"/>
              </a:lnSpc>
              <a:spcAft>
                <a:spcPts val="275"/>
              </a:spcAft>
              <a:defRPr lang="en-US"/>
            </a:pPr>
            <a:r>
              <a:rPr lang="en-US" sz="1600" b="1" spc="16" dirty="0">
                <a:solidFill>
                  <a:srgbClr val="18A3AC"/>
                </a:solidFill>
                <a:latin typeface="Garamond" panose="02020404030301010803" pitchFamily="18" charset="0"/>
                <a:ea typeface="Arial" charset="77"/>
                <a:cs typeface="Arial" charset="77"/>
              </a:rPr>
              <a:t>Sydnie Espiritu, an SJV PRIME student</a:t>
            </a:r>
            <a:endParaRPr sz="1600" b="1" spc="16" dirty="0">
              <a:solidFill>
                <a:srgbClr val="18A3AC"/>
              </a:solidFill>
              <a:latin typeface="Garamond" panose="02020404030301010803" pitchFamily="18" charset="0"/>
              <a:ea typeface="Arial" charset="77"/>
              <a:cs typeface="Arial" charset="77"/>
            </a:endParaRPr>
          </a:p>
          <a:p>
            <a:pPr>
              <a:lnSpc>
                <a:spcPts val="1663"/>
              </a:lnSpc>
              <a:spcAft>
                <a:spcPts val="1101"/>
              </a:spcAft>
              <a:defRPr lang="en-US"/>
            </a:pPr>
            <a:r>
              <a:rPr lang="en-US" sz="1300" spc="12" dirty="0">
                <a:latin typeface="Garamond" panose="02020404030301010803" pitchFamily="18" charset="0"/>
                <a:ea typeface="Arial" charset="77"/>
                <a:cs typeface="Arial" charset="77"/>
              </a:rPr>
              <a:t>Is  helping to screen a local Madera community resident for hypertension during the </a:t>
            </a:r>
            <a:r>
              <a:rPr lang="en-US" sz="1300" spc="12" dirty="0" err="1">
                <a:latin typeface="Garamond" panose="02020404030301010803" pitchFamily="18" charset="0"/>
                <a:ea typeface="Arial" charset="77"/>
                <a:cs typeface="Arial" charset="77"/>
              </a:rPr>
              <a:t>CalViva</a:t>
            </a:r>
            <a:r>
              <a:rPr lang="en-US" sz="1300" spc="12" dirty="0">
                <a:latin typeface="Garamond" panose="02020404030301010803" pitchFamily="18" charset="0"/>
                <a:ea typeface="Arial" charset="77"/>
                <a:cs typeface="Arial" charset="77"/>
              </a:rPr>
              <a:t> “Know Your Numbers” community outreach event. </a:t>
            </a:r>
            <a:endParaRPr sz="1300" spc="12" dirty="0">
              <a:latin typeface="Garamond" panose="02020404030301010803" pitchFamily="18" charset="0"/>
              <a:ea typeface="Arial" charset="77"/>
              <a:cs typeface="Arial" charset="77"/>
            </a:endParaRPr>
          </a:p>
        </p:txBody>
      </p:sp>
      <p:sp>
        <p:nvSpPr>
          <p:cNvPr id="33" name="Rectangle 105"/>
          <p:cNvSpPr>
            <a:spLocks noChangeArrowheads="1"/>
          </p:cNvSpPr>
          <p:nvPr/>
        </p:nvSpPr>
        <p:spPr bwMode="auto">
          <a:xfrm>
            <a:off x="24370705" y="1811846"/>
            <a:ext cx="572346" cy="503385"/>
          </a:xfrm>
          <a:prstGeom prst="rect">
            <a:avLst/>
          </a:prstGeom>
          <a:solidFill>
            <a:srgbClr val="F48024"/>
          </a:solidFill>
          <a:ln>
            <a:noFill/>
          </a:ln>
        </p:spPr>
        <p:txBody>
          <a:bodyPr wrap="none" lIns="77715" tIns="38857" rIns="77715" bIns="38857" anchor="ctr"/>
          <a:lstStyle/>
          <a:p>
            <a:endParaRPr lang="en-US"/>
          </a:p>
        </p:txBody>
      </p:sp>
      <p:graphicFrame>
        <p:nvGraphicFramePr>
          <p:cNvPr id="2" name="Table 1">
            <a:extLst>
              <a:ext uri="{FF2B5EF4-FFF2-40B4-BE49-F238E27FC236}">
                <a16:creationId xmlns:a16="http://schemas.microsoft.com/office/drawing/2014/main" id="{0C96C9A2-81C8-8F4E-9B64-C4D71243850F}"/>
              </a:ext>
            </a:extLst>
          </p:cNvPr>
          <p:cNvGraphicFramePr>
            <a:graphicFrameLocks noGrp="1"/>
          </p:cNvGraphicFramePr>
          <p:nvPr>
            <p:extLst>
              <p:ext uri="{D42A27DB-BD31-4B8C-83A1-F6EECF244321}">
                <p14:modId xmlns:p14="http://schemas.microsoft.com/office/powerpoint/2010/main" val="1311674343"/>
              </p:ext>
            </p:extLst>
          </p:nvPr>
        </p:nvGraphicFramePr>
        <p:xfrm>
          <a:off x="8395427" y="3936668"/>
          <a:ext cx="4774023" cy="4754880"/>
        </p:xfrm>
        <a:graphic>
          <a:graphicData uri="http://schemas.openxmlformats.org/drawingml/2006/table">
            <a:tbl>
              <a:tblPr firstRow="1" bandRow="1">
                <a:tableStyleId>{7DF18680-E054-41AD-8BC1-D1AEF772440D}</a:tableStyleId>
              </a:tblPr>
              <a:tblGrid>
                <a:gridCol w="4774023">
                  <a:extLst>
                    <a:ext uri="{9D8B030D-6E8A-4147-A177-3AD203B41FA5}">
                      <a16:colId xmlns:a16="http://schemas.microsoft.com/office/drawing/2014/main" val="1583387214"/>
                    </a:ext>
                  </a:extLst>
                </a:gridCol>
              </a:tblGrid>
              <a:tr h="563840">
                <a:tc>
                  <a:txBody>
                    <a:bodyPr/>
                    <a:lstStyle/>
                    <a:p>
                      <a:pPr algn="ctr"/>
                      <a:r>
                        <a:rPr lang="en-US" sz="3400" dirty="0">
                          <a:latin typeface="Garamond" panose="02020404030301010803" pitchFamily="18" charset="0"/>
                        </a:rPr>
                        <a:t>Methods </a:t>
                      </a:r>
                    </a:p>
                  </a:txBody>
                  <a:tcPr/>
                </a:tc>
                <a:extLst>
                  <a:ext uri="{0D108BD9-81ED-4DB2-BD59-A6C34878D82A}">
                    <a16:rowId xmlns:a16="http://schemas.microsoft.com/office/drawing/2014/main" val="2436083229"/>
                  </a:ext>
                </a:extLst>
              </a:tr>
              <a:tr h="3834114">
                <a:tc>
                  <a:txBody>
                    <a:bodyPr/>
                    <a:lstStyle/>
                    <a:p>
                      <a:pPr marL="285750" marR="0" lvl="0" indent="-285750" algn="l" defTabSz="125400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Garamond" panose="02020404030301010803" pitchFamily="18" charset="0"/>
                          <a:ea typeface="+mn-ea"/>
                          <a:cs typeface="+mn-cs"/>
                        </a:rPr>
                        <a:t>Goal of administering 100 surveys per community sites: </a:t>
                      </a:r>
                      <a:r>
                        <a:rPr lang="en-US" sz="1800" kern="1200" dirty="0" err="1">
                          <a:solidFill>
                            <a:schemeClr val="dk1"/>
                          </a:solidFill>
                          <a:effectLst/>
                          <a:latin typeface="Garamond" panose="02020404030301010803" pitchFamily="18" charset="0"/>
                          <a:ea typeface="+mn-ea"/>
                          <a:cs typeface="+mn-cs"/>
                        </a:rPr>
                        <a:t>Ballico</a:t>
                      </a:r>
                      <a:r>
                        <a:rPr lang="en-US" sz="1800" kern="1200" dirty="0">
                          <a:solidFill>
                            <a:schemeClr val="dk1"/>
                          </a:solidFill>
                          <a:effectLst/>
                          <a:latin typeface="Garamond" panose="02020404030301010803" pitchFamily="18" charset="0"/>
                          <a:ea typeface="+mn-ea"/>
                          <a:cs typeface="+mn-cs"/>
                        </a:rPr>
                        <a:t>, Turlock, Patterson, Merced, Fresno, and Madera</a:t>
                      </a:r>
                      <a:r>
                        <a:rPr lang="en-US" sz="1800" dirty="0">
                          <a:effectLst/>
                          <a:latin typeface="Garamond" panose="02020404030301010803" pitchFamily="18" charset="0"/>
                        </a:rPr>
                        <a:t> </a:t>
                      </a:r>
                      <a:endParaRPr lang="en-US" sz="1800" kern="1200" dirty="0">
                        <a:solidFill>
                          <a:schemeClr val="dk1"/>
                        </a:solidFill>
                        <a:effectLst/>
                        <a:latin typeface="Garamond" panose="02020404030301010803" pitchFamily="18" charset="0"/>
                        <a:ea typeface="+mn-ea"/>
                        <a:cs typeface="+mn-cs"/>
                      </a:endParaRPr>
                    </a:p>
                    <a:p>
                      <a:pPr marL="285750" indent="-285750">
                        <a:buFont typeface="Arial" panose="020B0604020202020204" pitchFamily="34" charset="0"/>
                        <a:buChar char="•"/>
                      </a:pPr>
                      <a:r>
                        <a:rPr lang="en-US" sz="1800" kern="1200" dirty="0">
                          <a:solidFill>
                            <a:schemeClr val="dk1"/>
                          </a:solidFill>
                          <a:effectLst/>
                          <a:latin typeface="Garamond" panose="02020404030301010803" pitchFamily="18" charset="0"/>
                          <a:ea typeface="+mn-ea"/>
                          <a:cs typeface="+mn-cs"/>
                        </a:rPr>
                        <a:t>Prospective cross-sectional study which will assess patient’s view on healthcare needs </a:t>
                      </a:r>
                    </a:p>
                    <a:p>
                      <a:pPr marL="285750" indent="-285750">
                        <a:buFont typeface="Arial" panose="020B0604020202020204" pitchFamily="34" charset="0"/>
                        <a:buChar char="•"/>
                      </a:pPr>
                      <a:r>
                        <a:rPr lang="en-US" sz="1800" kern="1200" dirty="0">
                          <a:solidFill>
                            <a:schemeClr val="dk1"/>
                          </a:solidFill>
                          <a:effectLst/>
                          <a:latin typeface="Garamond" panose="02020404030301010803" pitchFamily="18" charset="0"/>
                          <a:ea typeface="+mn-ea"/>
                          <a:cs typeface="+mn-cs"/>
                        </a:rPr>
                        <a:t>Bilingually adopted the Missouri Hospital Association Completing a Community Needs Assessment Tool- 68 question survey</a:t>
                      </a:r>
                      <a:endParaRPr lang="en-US" sz="1800" dirty="0">
                        <a:effectLst/>
                        <a:latin typeface="Garamond" panose="02020404030301010803" pitchFamily="18" charset="0"/>
                      </a:endParaRPr>
                    </a:p>
                    <a:p>
                      <a:pPr marL="285750" indent="-285750">
                        <a:buFont typeface="Arial" panose="020B0604020202020204" pitchFamily="34" charset="0"/>
                        <a:buChar char="•"/>
                      </a:pPr>
                      <a:r>
                        <a:rPr lang="en-US" sz="1800" kern="1200" dirty="0">
                          <a:solidFill>
                            <a:schemeClr val="dk1"/>
                          </a:solidFill>
                          <a:effectLst/>
                          <a:latin typeface="Garamond" panose="02020404030301010803" pitchFamily="18" charset="0"/>
                          <a:ea typeface="+mn-ea"/>
                          <a:cs typeface="+mn-cs"/>
                        </a:rPr>
                        <a:t>Survey completed anonymous and voluntary</a:t>
                      </a:r>
                      <a:r>
                        <a:rPr lang="en-US" sz="1800" dirty="0">
                          <a:effectLst/>
                          <a:latin typeface="Garamond" panose="02020404030301010803" pitchFamily="18" charset="0"/>
                        </a:rPr>
                        <a:t> during clinic triage</a:t>
                      </a:r>
                    </a:p>
                    <a:p>
                      <a:pPr marL="285750" indent="-285750">
                        <a:buFont typeface="Arial" panose="020B0604020202020204" pitchFamily="34" charset="0"/>
                        <a:buChar char="•"/>
                      </a:pPr>
                      <a:r>
                        <a:rPr lang="en-US" sz="1800" kern="1200" dirty="0">
                          <a:solidFill>
                            <a:schemeClr val="dk1"/>
                          </a:solidFill>
                          <a:effectLst/>
                          <a:latin typeface="Garamond" panose="02020404030301010803" pitchFamily="18" charset="0"/>
                          <a:ea typeface="+mn-ea"/>
                          <a:cs typeface="+mn-cs"/>
                        </a:rPr>
                        <a:t>Administered in Qualtrics as it will be uploaded to secured iPads where subjects can either complete themselves.  </a:t>
                      </a:r>
                    </a:p>
                    <a:p>
                      <a:pPr marL="285750" indent="-285750">
                        <a:buFont typeface="Arial" panose="020B0604020202020204" pitchFamily="34" charset="0"/>
                        <a:buChar char="•"/>
                      </a:pPr>
                      <a:endParaRPr lang="en-US" sz="1600" dirty="0">
                        <a:latin typeface="Garamond" panose="02020404030301010803" pitchFamily="18" charset="0"/>
                      </a:endParaRPr>
                    </a:p>
                    <a:p>
                      <a:pPr marL="285750" indent="-285750">
                        <a:buFont typeface="Arial" panose="020B0604020202020204" pitchFamily="34" charset="0"/>
                        <a:buChar char="•"/>
                      </a:pPr>
                      <a:endParaRPr lang="en-US" sz="1600" dirty="0">
                        <a:latin typeface="Garamond" panose="02020404030301010803" pitchFamily="18" charset="0"/>
                      </a:endParaRPr>
                    </a:p>
                  </a:txBody>
                  <a:tcPr/>
                </a:tc>
                <a:extLst>
                  <a:ext uri="{0D108BD9-81ED-4DB2-BD59-A6C34878D82A}">
                    <a16:rowId xmlns:a16="http://schemas.microsoft.com/office/drawing/2014/main" val="4276060431"/>
                  </a:ext>
                </a:extLst>
              </a:tr>
            </a:tbl>
          </a:graphicData>
        </a:graphic>
      </p:graphicFrame>
      <p:pic>
        <p:nvPicPr>
          <p:cNvPr id="3" name="Picture 2">
            <a:extLst>
              <a:ext uri="{FF2B5EF4-FFF2-40B4-BE49-F238E27FC236}">
                <a16:creationId xmlns:a16="http://schemas.microsoft.com/office/drawing/2014/main" id="{8019ECAA-77E1-7449-9DE3-3808E74F0551}"/>
              </a:ext>
            </a:extLst>
          </p:cNvPr>
          <p:cNvPicPr>
            <a:picLocks noChangeAspect="1"/>
          </p:cNvPicPr>
          <p:nvPr/>
        </p:nvPicPr>
        <p:blipFill>
          <a:blip r:embed="rId2"/>
          <a:stretch>
            <a:fillRect/>
          </a:stretch>
        </p:blipFill>
        <p:spPr>
          <a:xfrm>
            <a:off x="1035404" y="11101696"/>
            <a:ext cx="2602076" cy="2160025"/>
          </a:xfrm>
          <a:prstGeom prst="rect">
            <a:avLst/>
          </a:prstGeom>
        </p:spPr>
      </p:pic>
      <p:pic>
        <p:nvPicPr>
          <p:cNvPr id="6" name="Picture 5">
            <a:extLst>
              <a:ext uri="{FF2B5EF4-FFF2-40B4-BE49-F238E27FC236}">
                <a16:creationId xmlns:a16="http://schemas.microsoft.com/office/drawing/2014/main" id="{2B39B167-1C76-FE48-9682-68CA72565745}"/>
              </a:ext>
            </a:extLst>
          </p:cNvPr>
          <p:cNvPicPr>
            <a:picLocks noChangeAspect="1"/>
          </p:cNvPicPr>
          <p:nvPr/>
        </p:nvPicPr>
        <p:blipFill>
          <a:blip r:embed="rId3"/>
          <a:stretch>
            <a:fillRect/>
          </a:stretch>
        </p:blipFill>
        <p:spPr>
          <a:xfrm>
            <a:off x="16497366" y="4241833"/>
            <a:ext cx="3520876" cy="2741838"/>
          </a:xfrm>
          <a:prstGeom prst="rect">
            <a:avLst/>
          </a:prstGeom>
        </p:spPr>
      </p:pic>
      <p:pic>
        <p:nvPicPr>
          <p:cNvPr id="12" name="Picture 11" descr="A picture containing text, map&#10;&#10;Description automatically generated">
            <a:extLst>
              <a:ext uri="{FF2B5EF4-FFF2-40B4-BE49-F238E27FC236}">
                <a16:creationId xmlns:a16="http://schemas.microsoft.com/office/drawing/2014/main" id="{3ED883A2-3DFE-8F4B-AF43-D74E0589825A}"/>
              </a:ext>
            </a:extLst>
          </p:cNvPr>
          <p:cNvPicPr>
            <a:picLocks noChangeAspect="1"/>
          </p:cNvPicPr>
          <p:nvPr/>
        </p:nvPicPr>
        <p:blipFill>
          <a:blip r:embed="rId4"/>
          <a:stretch>
            <a:fillRect/>
          </a:stretch>
        </p:blipFill>
        <p:spPr>
          <a:xfrm>
            <a:off x="729338" y="5780496"/>
            <a:ext cx="3297448" cy="3318336"/>
          </a:xfrm>
          <a:prstGeom prst="rect">
            <a:avLst/>
          </a:prstGeom>
        </p:spPr>
      </p:pic>
      <p:pic>
        <p:nvPicPr>
          <p:cNvPr id="14" name="Picture 13" descr="A picture containing text, map&#10;&#10;Description automatically generated">
            <a:extLst>
              <a:ext uri="{FF2B5EF4-FFF2-40B4-BE49-F238E27FC236}">
                <a16:creationId xmlns:a16="http://schemas.microsoft.com/office/drawing/2014/main" id="{93E200FE-3C99-A243-94F8-8B7FBEC19298}"/>
              </a:ext>
            </a:extLst>
          </p:cNvPr>
          <p:cNvPicPr>
            <a:picLocks noChangeAspect="1"/>
          </p:cNvPicPr>
          <p:nvPr/>
        </p:nvPicPr>
        <p:blipFill>
          <a:blip r:embed="rId5"/>
          <a:stretch>
            <a:fillRect/>
          </a:stretch>
        </p:blipFill>
        <p:spPr>
          <a:xfrm>
            <a:off x="4254044" y="5836872"/>
            <a:ext cx="3627195" cy="3406994"/>
          </a:xfrm>
          <a:prstGeom prst="rect">
            <a:avLst/>
          </a:prstGeom>
        </p:spPr>
      </p:pic>
      <p:sp>
        <p:nvSpPr>
          <p:cNvPr id="28" name="TextBox 6">
            <a:extLst>
              <a:ext uri="{FF2B5EF4-FFF2-40B4-BE49-F238E27FC236}">
                <a16:creationId xmlns:a16="http://schemas.microsoft.com/office/drawing/2014/main" id="{8869340F-C44C-6744-8657-B12D2CF35386}"/>
              </a:ext>
            </a:extLst>
          </p:cNvPr>
          <p:cNvSpPr txBox="1"/>
          <p:nvPr/>
        </p:nvSpPr>
        <p:spPr>
          <a:xfrm>
            <a:off x="8007754" y="2430825"/>
            <a:ext cx="12336586" cy="1279026"/>
          </a:xfrm>
          <a:prstGeom prst="rect">
            <a:avLst/>
          </a:prstGeom>
          <a:noFill/>
          <a:ln w="10541">
            <a:noFill/>
          </a:ln>
        </p:spPr>
        <p:txBody>
          <a:bodyPr wrap="square" lIns="457200" tIns="457200" rIns="335731" bIns="335731" anchor="t"/>
          <a:lstStyle/>
          <a:p>
            <a:pPr>
              <a:lnSpc>
                <a:spcPts val="3200"/>
              </a:lnSpc>
              <a:spcAft>
                <a:spcPts val="1652"/>
              </a:spcAft>
              <a:defRPr lang="en-US"/>
            </a:pPr>
            <a:r>
              <a:rPr lang="en-US" sz="3000" b="1" spc="-17" dirty="0">
                <a:solidFill>
                  <a:srgbClr val="178CCB"/>
                </a:solidFill>
                <a:latin typeface="Garamond" panose="02020404030301010803" pitchFamily="18" charset="0"/>
                <a:ea typeface="Garamond" charset="77"/>
                <a:cs typeface="Garamond" charset="77"/>
              </a:rPr>
              <a:t>Specific Aims</a:t>
            </a:r>
            <a:r>
              <a:rPr lang="en-US" sz="3000" spc="-17" dirty="0">
                <a:solidFill>
                  <a:srgbClr val="178CCB"/>
                </a:solidFill>
                <a:latin typeface="Garamond" panose="02020404030301010803" pitchFamily="18" charset="0"/>
                <a:ea typeface="Garamond" charset="77"/>
                <a:cs typeface="Garamond" charset="77"/>
              </a:rPr>
              <a:t>: </a:t>
            </a:r>
            <a:r>
              <a:rPr lang="en-US" sz="2000" b="1" dirty="0">
                <a:solidFill>
                  <a:schemeClr val="accent6">
                    <a:lumMod val="75000"/>
                  </a:schemeClr>
                </a:solidFill>
                <a:latin typeface="Garamond" panose="02020404030301010803" pitchFamily="18" charset="0"/>
                <a:cs typeface="Arial" panose="020B0604020202020204" pitchFamily="34" charset="0"/>
              </a:rPr>
              <a:t>To identify all community needs for patients who use the UCSF Fresno </a:t>
            </a:r>
            <a:r>
              <a:rPr lang="en-US" sz="2000" b="1" dirty="0" err="1">
                <a:solidFill>
                  <a:schemeClr val="accent6">
                    <a:lumMod val="75000"/>
                  </a:schemeClr>
                </a:solidFill>
                <a:latin typeface="Garamond" panose="02020404030301010803" pitchFamily="18" charset="0"/>
                <a:cs typeface="Arial" panose="020B0604020202020204" pitchFamily="34" charset="0"/>
              </a:rPr>
              <a:t>HeaL</a:t>
            </a:r>
            <a:r>
              <a:rPr lang="en-US" sz="2000" b="1" dirty="0">
                <a:solidFill>
                  <a:schemeClr val="accent6">
                    <a:lumMod val="75000"/>
                  </a:schemeClr>
                </a:solidFill>
                <a:latin typeface="Garamond" panose="02020404030301010803" pitchFamily="18" charset="0"/>
                <a:cs typeface="Arial" panose="020B0604020202020204" pitchFamily="34" charset="0"/>
              </a:rPr>
              <a:t> Mobile Clinic and to evaluate the differences in health needs providing patients with adequate services.</a:t>
            </a:r>
            <a:endParaRPr lang="en-US" sz="2000" b="1" spc="34" dirty="0">
              <a:solidFill>
                <a:schemeClr val="accent6">
                  <a:lumMod val="75000"/>
                </a:schemeClr>
              </a:solidFill>
              <a:latin typeface="Garamond" panose="02020404030301010803" pitchFamily="18" charset="0"/>
              <a:ea typeface="Garamond" charset="77"/>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61E46786-B60F-284E-970E-A0D7B4E6564E}"/>
              </a:ext>
            </a:extLst>
          </p:cNvPr>
          <p:cNvPicPr>
            <a:picLocks noChangeAspect="1"/>
          </p:cNvPicPr>
          <p:nvPr/>
        </p:nvPicPr>
        <p:blipFill>
          <a:blip r:embed="rId6"/>
          <a:stretch>
            <a:fillRect/>
          </a:stretch>
        </p:blipFill>
        <p:spPr>
          <a:xfrm>
            <a:off x="13716000" y="3983512"/>
            <a:ext cx="2211410" cy="4661752"/>
          </a:xfrm>
          <a:prstGeom prst="rect">
            <a:avLst/>
          </a:prstGeom>
        </p:spPr>
      </p:pic>
      <p:sp>
        <p:nvSpPr>
          <p:cNvPr id="29" name="Rectangle 105">
            <a:extLst>
              <a:ext uri="{FF2B5EF4-FFF2-40B4-BE49-F238E27FC236}">
                <a16:creationId xmlns:a16="http://schemas.microsoft.com/office/drawing/2014/main" id="{E90A01DA-9D89-314A-9A81-7E1C68CD1AE4}"/>
              </a:ext>
            </a:extLst>
          </p:cNvPr>
          <p:cNvSpPr>
            <a:spLocks noChangeArrowheads="1"/>
          </p:cNvSpPr>
          <p:nvPr/>
        </p:nvSpPr>
        <p:spPr bwMode="auto">
          <a:xfrm>
            <a:off x="6520" y="32625"/>
            <a:ext cx="722818" cy="722833"/>
          </a:xfrm>
          <a:prstGeom prst="rect">
            <a:avLst/>
          </a:prstGeom>
          <a:solidFill>
            <a:srgbClr val="716FB2"/>
          </a:solidFill>
          <a:ln>
            <a:noFill/>
          </a:ln>
        </p:spPr>
        <p:txBody>
          <a:bodyPr wrap="none" lIns="77715" tIns="38857" rIns="77715" bIns="38857" anchor="ctr"/>
          <a:lstStyle/>
          <a:p>
            <a:endParaRPr lang="en-US"/>
          </a:p>
        </p:txBody>
      </p:sp>
      <p:sp>
        <p:nvSpPr>
          <p:cNvPr id="32" name="Rectangle 105">
            <a:extLst>
              <a:ext uri="{FF2B5EF4-FFF2-40B4-BE49-F238E27FC236}">
                <a16:creationId xmlns:a16="http://schemas.microsoft.com/office/drawing/2014/main" id="{D0820444-8027-ED4E-A959-3DE163A88B44}"/>
              </a:ext>
            </a:extLst>
          </p:cNvPr>
          <p:cNvSpPr>
            <a:spLocks noChangeArrowheads="1"/>
          </p:cNvSpPr>
          <p:nvPr/>
        </p:nvSpPr>
        <p:spPr bwMode="auto">
          <a:xfrm>
            <a:off x="2235605" y="102054"/>
            <a:ext cx="443018" cy="443027"/>
          </a:xfrm>
          <a:prstGeom prst="rect">
            <a:avLst/>
          </a:prstGeom>
          <a:solidFill>
            <a:srgbClr val="90BD31"/>
          </a:solidFill>
          <a:ln>
            <a:noFill/>
          </a:ln>
        </p:spPr>
        <p:txBody>
          <a:bodyPr wrap="none" lIns="77715" tIns="38857" rIns="77715" bIns="38857" anchor="ctr"/>
          <a:lstStyle/>
          <a:p>
            <a:endParaRPr lang="en-US"/>
          </a:p>
        </p:txBody>
      </p:sp>
      <p:sp>
        <p:nvSpPr>
          <p:cNvPr id="34" name="Rectangle 105">
            <a:extLst>
              <a:ext uri="{FF2B5EF4-FFF2-40B4-BE49-F238E27FC236}">
                <a16:creationId xmlns:a16="http://schemas.microsoft.com/office/drawing/2014/main" id="{9259B014-D1FD-7643-967D-4DDDC5BA136A}"/>
              </a:ext>
            </a:extLst>
          </p:cNvPr>
          <p:cNvSpPr>
            <a:spLocks noChangeArrowheads="1"/>
          </p:cNvSpPr>
          <p:nvPr/>
        </p:nvSpPr>
        <p:spPr bwMode="auto">
          <a:xfrm>
            <a:off x="2179794" y="1811845"/>
            <a:ext cx="572346" cy="503385"/>
          </a:xfrm>
          <a:prstGeom prst="rect">
            <a:avLst/>
          </a:prstGeom>
          <a:solidFill>
            <a:srgbClr val="F48024"/>
          </a:solidFill>
          <a:ln>
            <a:noFill/>
          </a:ln>
        </p:spPr>
        <p:txBody>
          <a:bodyPr wrap="none" lIns="77715" tIns="38857" rIns="77715" bIns="38857" anchor="ctr"/>
          <a:lstStyle/>
          <a:p>
            <a:endParaRPr lang="en-US"/>
          </a:p>
        </p:txBody>
      </p:sp>
      <p:sp>
        <p:nvSpPr>
          <p:cNvPr id="36" name="Rectangle 105">
            <a:extLst>
              <a:ext uri="{FF2B5EF4-FFF2-40B4-BE49-F238E27FC236}">
                <a16:creationId xmlns:a16="http://schemas.microsoft.com/office/drawing/2014/main" id="{827D90FE-996B-6A44-99EC-DF44213A9C4A}"/>
              </a:ext>
            </a:extLst>
          </p:cNvPr>
          <p:cNvSpPr>
            <a:spLocks noChangeArrowheads="1"/>
          </p:cNvSpPr>
          <p:nvPr/>
        </p:nvSpPr>
        <p:spPr bwMode="auto">
          <a:xfrm>
            <a:off x="58774" y="1811844"/>
            <a:ext cx="572346" cy="503385"/>
          </a:xfrm>
          <a:prstGeom prst="rect">
            <a:avLst/>
          </a:prstGeom>
          <a:solidFill>
            <a:schemeClr val="accent5"/>
          </a:solidFill>
          <a:ln>
            <a:noFill/>
          </a:ln>
        </p:spPr>
        <p:txBody>
          <a:bodyPr wrap="none" lIns="77715" tIns="38857" rIns="77715" bIns="38857" anchor="ctr"/>
          <a:lstStyle/>
          <a:p>
            <a:endParaRPr lang="en-US"/>
          </a:p>
        </p:txBody>
      </p:sp>
      <p:pic>
        <p:nvPicPr>
          <p:cNvPr id="38" name="Picture 11" descr="Image result for uc davis school of medicine logo">
            <a:extLst>
              <a:ext uri="{FF2B5EF4-FFF2-40B4-BE49-F238E27FC236}">
                <a16:creationId xmlns:a16="http://schemas.microsoft.com/office/drawing/2014/main" id="{5F2D968A-B807-3049-8BED-C8AE7E9C9F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33" y="-119755"/>
            <a:ext cx="2542913" cy="254291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105">
            <a:extLst>
              <a:ext uri="{FF2B5EF4-FFF2-40B4-BE49-F238E27FC236}">
                <a16:creationId xmlns:a16="http://schemas.microsoft.com/office/drawing/2014/main" id="{D62F0E78-0528-A54C-8F06-D62BE66205C5}"/>
              </a:ext>
            </a:extLst>
          </p:cNvPr>
          <p:cNvSpPr>
            <a:spLocks noChangeArrowheads="1"/>
          </p:cNvSpPr>
          <p:nvPr/>
        </p:nvSpPr>
        <p:spPr bwMode="auto">
          <a:xfrm>
            <a:off x="26799023" y="1811844"/>
            <a:ext cx="572346" cy="503385"/>
          </a:xfrm>
          <a:prstGeom prst="rect">
            <a:avLst/>
          </a:prstGeom>
          <a:solidFill>
            <a:schemeClr val="accent5"/>
          </a:solidFill>
          <a:ln>
            <a:noFill/>
          </a:ln>
        </p:spPr>
        <p:txBody>
          <a:bodyPr wrap="none" lIns="77715" tIns="38857" rIns="77715" bIns="38857" anchor="ctr"/>
          <a:lstStyle/>
          <a:p>
            <a:endParaRPr lang="en-US"/>
          </a:p>
        </p:txBody>
      </p:sp>
      <p:pic>
        <p:nvPicPr>
          <p:cNvPr id="40" name="Picture Placeholder 55">
            <a:extLst>
              <a:ext uri="{FF2B5EF4-FFF2-40B4-BE49-F238E27FC236}">
                <a16:creationId xmlns:a16="http://schemas.microsoft.com/office/drawing/2014/main" id="{A730024B-B3ED-F348-A786-3D760A9A7B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71" b="191"/>
          <a:stretch/>
        </p:blipFill>
        <p:spPr>
          <a:xfrm>
            <a:off x="24655345" y="0"/>
            <a:ext cx="2540065" cy="2394170"/>
          </a:xfrm>
          <a:prstGeom prst="ellipse">
            <a:avLst/>
          </a:prstGeom>
        </p:spPr>
      </p:pic>
      <p:pic>
        <p:nvPicPr>
          <p:cNvPr id="11" name="Picture 10" descr="A screenshot of a social media post&#10;&#10;Description automatically generated">
            <a:extLst>
              <a:ext uri="{FF2B5EF4-FFF2-40B4-BE49-F238E27FC236}">
                <a16:creationId xmlns:a16="http://schemas.microsoft.com/office/drawing/2014/main" id="{91D94CCC-5730-7C49-B208-992CBF98CA56}"/>
              </a:ext>
            </a:extLst>
          </p:cNvPr>
          <p:cNvPicPr>
            <a:picLocks noChangeAspect="1"/>
          </p:cNvPicPr>
          <p:nvPr/>
        </p:nvPicPr>
        <p:blipFill>
          <a:blip r:embed="rId9"/>
          <a:stretch>
            <a:fillRect/>
          </a:stretch>
        </p:blipFill>
        <p:spPr>
          <a:xfrm>
            <a:off x="11088176" y="13628472"/>
            <a:ext cx="6236208" cy="2531148"/>
          </a:xfrm>
          <a:prstGeom prst="rect">
            <a:avLst/>
          </a:prstGeom>
        </p:spPr>
      </p:pic>
      <p:pic>
        <p:nvPicPr>
          <p:cNvPr id="22" name="Picture 21" descr="A screenshot of a cell phone&#10;&#10;Description automatically generated">
            <a:extLst>
              <a:ext uri="{FF2B5EF4-FFF2-40B4-BE49-F238E27FC236}">
                <a16:creationId xmlns:a16="http://schemas.microsoft.com/office/drawing/2014/main" id="{C66FEAFE-BE6B-4348-AB73-B6FDA270DD6E}"/>
              </a:ext>
            </a:extLst>
          </p:cNvPr>
          <p:cNvPicPr>
            <a:picLocks noChangeAspect="1"/>
          </p:cNvPicPr>
          <p:nvPr/>
        </p:nvPicPr>
        <p:blipFill>
          <a:blip r:embed="rId10"/>
          <a:stretch>
            <a:fillRect/>
          </a:stretch>
        </p:blipFill>
        <p:spPr>
          <a:xfrm>
            <a:off x="8349809" y="10409316"/>
            <a:ext cx="3997341" cy="3116025"/>
          </a:xfrm>
          <a:prstGeom prst="rect">
            <a:avLst/>
          </a:prstGeom>
        </p:spPr>
      </p:pic>
      <p:pic>
        <p:nvPicPr>
          <p:cNvPr id="27" name="Picture 26" descr="A screenshot of a cell phone&#10;&#10;Description automatically generated">
            <a:extLst>
              <a:ext uri="{FF2B5EF4-FFF2-40B4-BE49-F238E27FC236}">
                <a16:creationId xmlns:a16="http://schemas.microsoft.com/office/drawing/2014/main" id="{021A5CBA-6832-5A49-90D8-891F0FFBF907}"/>
              </a:ext>
            </a:extLst>
          </p:cNvPr>
          <p:cNvPicPr>
            <a:picLocks noChangeAspect="1"/>
          </p:cNvPicPr>
          <p:nvPr/>
        </p:nvPicPr>
        <p:blipFill>
          <a:blip r:embed="rId11"/>
          <a:stretch>
            <a:fillRect/>
          </a:stretch>
        </p:blipFill>
        <p:spPr>
          <a:xfrm>
            <a:off x="12416697" y="10409316"/>
            <a:ext cx="3929047" cy="2977827"/>
          </a:xfrm>
          <a:prstGeom prst="rect">
            <a:avLst/>
          </a:prstGeom>
        </p:spPr>
      </p:pic>
      <p:pic>
        <p:nvPicPr>
          <p:cNvPr id="31" name="Picture 30" descr="A screenshot of a cell phone&#10;&#10;Description automatically generated">
            <a:extLst>
              <a:ext uri="{FF2B5EF4-FFF2-40B4-BE49-F238E27FC236}">
                <a16:creationId xmlns:a16="http://schemas.microsoft.com/office/drawing/2014/main" id="{5C66D83A-7DAE-7941-ADBE-626C63FF284F}"/>
              </a:ext>
            </a:extLst>
          </p:cNvPr>
          <p:cNvPicPr>
            <a:picLocks noChangeAspect="1"/>
          </p:cNvPicPr>
          <p:nvPr/>
        </p:nvPicPr>
        <p:blipFill>
          <a:blip r:embed="rId12"/>
          <a:stretch>
            <a:fillRect/>
          </a:stretch>
        </p:blipFill>
        <p:spPr>
          <a:xfrm>
            <a:off x="16326506" y="10409315"/>
            <a:ext cx="3794897" cy="2977828"/>
          </a:xfrm>
          <a:prstGeom prst="rect">
            <a:avLst/>
          </a:prstGeom>
        </p:spPr>
      </p:pic>
    </p:spTree>
    <p:extLst>
      <p:ext uri="{BB962C8B-B14F-4D97-AF65-F5344CB8AC3E}">
        <p14:creationId xmlns:p14="http://schemas.microsoft.com/office/powerpoint/2010/main" val="2234141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1010</TotalTime>
  <Words>913</Words>
  <Application>Microsoft Macintosh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Garamond</vt:lpstr>
      <vt:lpstr>Office Theme</vt:lpstr>
      <vt:lpstr>PowerPoint Presentation</vt:lpstr>
    </vt:vector>
  </TitlesOfParts>
  <Company>LekasMiller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Designer</dc:creator>
  <cp:lastModifiedBy>Enid Picart</cp:lastModifiedBy>
  <cp:revision>56</cp:revision>
  <dcterms:created xsi:type="dcterms:W3CDTF">2015-11-13T20:16:42Z</dcterms:created>
  <dcterms:modified xsi:type="dcterms:W3CDTF">2020-02-20T06:47:45Z</dcterms:modified>
</cp:coreProperties>
</file>