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7" r:id="rId2"/>
    <p:sldMasterId id="2147483653" r:id="rId3"/>
  </p:sldMasterIdLst>
  <p:notesMasterIdLst>
    <p:notesMasterId r:id="rId5"/>
  </p:notesMasterIdLst>
  <p:sldIdLst>
    <p:sldId id="260" r:id="rId4"/>
  </p:sldIdLst>
  <p:sldSz cx="27432000" cy="16459200"/>
  <p:notesSz cx="6858000" cy="9144000"/>
  <p:defaultTextStyle>
    <a:defPPr>
      <a:defRPr lang="en-US"/>
    </a:defPPr>
    <a:lvl1pPr marL="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9">
          <p15:clr>
            <a:srgbClr val="A4A3A4"/>
          </p15:clr>
        </p15:guide>
        <p15:guide id="2" orient="horz" pos="144">
          <p15:clr>
            <a:srgbClr val="A4A3A4"/>
          </p15:clr>
        </p15:guide>
        <p15:guide id="3" orient="horz" pos="10080">
          <p15:clr>
            <a:srgbClr val="A4A3A4"/>
          </p15:clr>
        </p15:guide>
        <p15:guide id="4" orient="horz">
          <p15:clr>
            <a:srgbClr val="A4A3A4"/>
          </p15:clr>
        </p15:guide>
        <p15:guide id="5" pos="363">
          <p15:clr>
            <a:srgbClr val="A4A3A4"/>
          </p15:clr>
        </p15:guide>
        <p15:guide id="6" pos="1691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55"/>
    <a:srgbClr val="C99700"/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69" autoAdjust="0"/>
    <p:restoredTop sz="94633" autoAdjust="0"/>
  </p:normalViewPr>
  <p:slideViewPr>
    <p:cSldViewPr snapToGrid="0" snapToObjects="1" showGuides="1">
      <p:cViewPr>
        <p:scale>
          <a:sx n="80" d="100"/>
          <a:sy n="80" d="100"/>
        </p:scale>
        <p:origin x="1152" y="-4312"/>
      </p:cViewPr>
      <p:guideLst>
        <p:guide orient="horz" pos="1659"/>
        <p:guide orient="horz" pos="144"/>
        <p:guide orient="horz" pos="10080"/>
        <p:guide orient="horz"/>
        <p:guide pos="363"/>
        <p:guide pos="169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2/14/20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685800"/>
            <a:ext cx="5715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65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76461" y="3341566"/>
            <a:ext cx="627492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948667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LOO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6461" y="7674416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8" y="3341566"/>
            <a:ext cx="628054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aseline="0">
                <a:latin typeface="+mn-lt"/>
              </a:defRPr>
            </a:lvl1pPr>
            <a:lvl2pPr marL="1304925" indent="0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2948667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3906500" y="3341566"/>
            <a:ext cx="628650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563293" marR="0" indent="-34290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906500" y="2948667"/>
            <a:ext cx="6286500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575984" y="2948667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572839" y="7709372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572839" y="7322011"/>
            <a:ext cx="628766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575984" y="12921433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ACKNOWLEDGEMENTS  or  CONTACT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576460" y="8094153"/>
            <a:ext cx="627492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1373188" indent="0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86" hasCustomPrompt="1"/>
          </p:nvPr>
        </p:nvSpPr>
        <p:spPr>
          <a:xfrm>
            <a:off x="20572840" y="3341566"/>
            <a:ext cx="628253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87" hasCustomPrompt="1"/>
          </p:nvPr>
        </p:nvSpPr>
        <p:spPr>
          <a:xfrm>
            <a:off x="20572839" y="13303950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81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6" y="3354109"/>
            <a:ext cx="849454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946900"/>
            <a:ext cx="8483204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76461" y="9035724"/>
            <a:ext cx="849554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88799" y="8644569"/>
            <a:ext cx="8483203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471422" y="10733346"/>
            <a:ext cx="8482209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471422" y="10309786"/>
            <a:ext cx="848220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9476384" y="3378398"/>
            <a:ext cx="8482209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9471422" y="2946900"/>
            <a:ext cx="8487172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8372337" y="2946900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18372337" y="3354109"/>
            <a:ext cx="848501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8372337" y="8628515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18369192" y="9056044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8372337" y="12862783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8372337" y="13290312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0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61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72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5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6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69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8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3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4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5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8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0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1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3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4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6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7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8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99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2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3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4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2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3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8308" y="3416455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0789" y="3009246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67812" y="7540814"/>
            <a:ext cx="628650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0293" y="7129339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7" y="3432806"/>
            <a:ext cx="1295003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3009246"/>
            <a:ext cx="1295003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(header)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7241977" y="10987984"/>
            <a:ext cx="129500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7241977" y="10560455"/>
            <a:ext cx="1295003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600583" y="3009246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600583" y="3436775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600583" y="7159451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599011" y="7586980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600583" y="12862784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599011" y="13290312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59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83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84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85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7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90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2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4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5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6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07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08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09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0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1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3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4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5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6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6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7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8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9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0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1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facebook.com/pages/PosterPresentationscom/217914411419?v=app_4949752878&amp;ref=ts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3.jpeg"/><Relationship Id="rId4" Type="http://schemas.openxmlformats.org/officeDocument/2006/relationships/hyperlink" Target="http://www.facebook.com/pages/PosterPresentationscom/217914411419?v=app_4949752878&amp;ref=ts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image" Target="../media/image3.jpeg"/><Relationship Id="rId4" Type="http://schemas.openxmlformats.org/officeDocument/2006/relationships/hyperlink" Target="http://www.facebook.com/pages/PosterPresentationscom/217914411419?v=app_4949752878&amp;ref=ts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>
              <a:latin typeface="Trebuchet MS" pitchFamily="34" charset="0"/>
            </a:endParaRPr>
          </a:p>
          <a:p>
            <a:pPr defTabSz="3765639"/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2007 template produces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a 36”x60” professional  poster</a:t>
            </a:r>
            <a:r>
              <a:rPr lang="en-US" sz="1800">
                <a:latin typeface="Trebuchet MS" pitchFamily="34" charset="0"/>
              </a:rPr>
              <a:t>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To view our template tutorials, go online to </a:t>
            </a: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>
                <a:latin typeface="Trebuchet MS" pitchFamily="34" charset="0"/>
              </a:rPr>
              <a:t>and click on </a:t>
            </a: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When</a:t>
            </a:r>
            <a:r>
              <a:rPr lang="en-US" sz="1800" baseline="0" dirty="0">
                <a:latin typeface="Trebuchet MS" pitchFamily="34" charset="0"/>
              </a:rPr>
              <a:t> you are ready to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aseline="0" dirty="0">
                <a:latin typeface="Trebuchet MS" pitchFamily="34" charset="0"/>
              </a:rPr>
              <a:t> print your poster</a:t>
            </a:r>
            <a:r>
              <a:rPr lang="en-US" sz="1800" dirty="0">
                <a:latin typeface="Trebuchet MS" pitchFamily="34" charset="0"/>
              </a:rPr>
              <a:t>,</a:t>
            </a:r>
            <a:r>
              <a:rPr lang="en-US" sz="1800" baseline="0" dirty="0">
                <a:latin typeface="Trebuchet MS" pitchFamily="34" charset="0"/>
              </a:rPr>
              <a:t> go online to</a:t>
            </a:r>
            <a:r>
              <a:rPr lang="en-US" sz="2000" baseline="0" dirty="0">
                <a:latin typeface="Trebuchet MS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 dirty="0">
                <a:latin typeface="Trebuchet MS" pitchFamily="34" charset="0"/>
              </a:rPr>
            </a:br>
            <a:endParaRPr lang="en-US" sz="1800" dirty="0">
              <a:latin typeface="Trebuchet MS" pitchFamily="34" charset="0"/>
            </a:endParaRPr>
          </a:p>
          <a:p>
            <a:pPr algn="l" defTabSz="3765639"/>
            <a:r>
              <a:rPr lang="en-US" sz="1800" b="1" dirty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>
                <a:latin typeface="Trebuchet MS" pitchFamily="34" charset="0"/>
              </a:rPr>
              <a:t> </a:t>
            </a:r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Trebuchet MS" pitchFamily="34" charset="0"/>
              </a:rPr>
              <a:t>To</a:t>
            </a:r>
            <a:r>
              <a:rPr lang="en-US" sz="1800" baseline="0" dirty="0">
                <a:latin typeface="Trebuchet MS" pitchFamily="34" charset="0"/>
              </a:rPr>
              <a:t> add text, c</a:t>
            </a:r>
            <a:r>
              <a:rPr lang="en-US" sz="1800" dirty="0">
                <a:latin typeface="Trebuchet MS" pitchFamily="34" charset="0"/>
              </a:rPr>
              <a:t>lick inside</a:t>
            </a:r>
            <a:r>
              <a:rPr lang="en-US" sz="1800" baseline="0" dirty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>
              <a:latin typeface="Trebuchet MS" pitchFamily="34" charset="0"/>
            </a:endParaRPr>
          </a:p>
          <a:p>
            <a:pPr defTabSz="376563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576461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>
                <a:latin typeface="Trebuchet MS" pitchFamily="34" charset="0"/>
              </a:rPr>
            </a:br>
            <a:r>
              <a:rPr lang="en-US" sz="18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Go to the </a:t>
            </a:r>
            <a:r>
              <a:rPr lang="en-US" sz="1800" baseline="0" dirty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>
                <a:latin typeface="Trebuchet MS" pitchFamily="34" charset="0"/>
              </a:rPr>
            </a:br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This template has four </a:t>
            </a:r>
            <a:r>
              <a:rPr lang="en-US" sz="1800" baseline="0" dirty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column layouts.  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TEXT: </a:t>
            </a:r>
            <a:r>
              <a:rPr lang="en-US" sz="18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PHOTOS: </a:t>
            </a:r>
            <a:r>
              <a:rPr lang="en-US" sz="1800" baseline="0" dirty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>
                <a:latin typeface="Trebuchet MS" pitchFamily="34" charset="0"/>
              </a:rPr>
              <a:t>first</a:t>
            </a:r>
            <a:r>
              <a:rPr lang="en-US" sz="18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TABLES: </a:t>
            </a:r>
            <a:r>
              <a:rPr lang="en-US" sz="1800" baseline="0" dirty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4" name="TextBox 43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28" name="Rounded Rectangle 27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3" name="Picture 32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5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1" name="Straight Connector 40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079" y="615971"/>
            <a:ext cx="2761491" cy="1261874"/>
          </a:xfrm>
          <a:prstGeom prst="rect">
            <a:avLst/>
          </a:prstGeom>
        </p:spPr>
      </p:pic>
      <p:sp>
        <p:nvSpPr>
          <p:cNvPr id="37" name="Rectangle 33"/>
          <p:cNvSpPr>
            <a:spLocks noChangeArrowheads="1"/>
          </p:cNvSpPr>
          <p:nvPr userDrawn="1"/>
        </p:nvSpPr>
        <p:spPr bwMode="auto">
          <a:xfrm>
            <a:off x="7241249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8" name="Rectangle 33"/>
          <p:cNvSpPr>
            <a:spLocks noChangeArrowheads="1"/>
          </p:cNvSpPr>
          <p:nvPr userDrawn="1"/>
        </p:nvSpPr>
        <p:spPr bwMode="auto">
          <a:xfrm>
            <a:off x="13906037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9" name="Rectangle 33"/>
          <p:cNvSpPr>
            <a:spLocks noChangeArrowheads="1"/>
          </p:cNvSpPr>
          <p:nvPr userDrawn="1"/>
        </p:nvSpPr>
        <p:spPr bwMode="auto">
          <a:xfrm>
            <a:off x="20570825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38690" y="1611630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2988" y="2628900"/>
            <a:ext cx="26286024" cy="13373100"/>
            <a:chOff x="571500" y="2628900"/>
            <a:chExt cx="26286024" cy="13373100"/>
          </a:xfrm>
        </p:grpSpPr>
        <p:sp>
          <p:nvSpPr>
            <p:cNvPr id="8" name="Rectangle 33"/>
            <p:cNvSpPr>
              <a:spLocks noChangeArrowheads="1"/>
            </p:cNvSpPr>
            <p:nvPr/>
          </p:nvSpPr>
          <p:spPr bwMode="auto">
            <a:xfrm>
              <a:off x="571500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" name="Rectangle 33"/>
            <p:cNvSpPr>
              <a:spLocks noChangeArrowheads="1"/>
            </p:cNvSpPr>
            <p:nvPr userDrawn="1"/>
          </p:nvSpPr>
          <p:spPr bwMode="auto">
            <a:xfrm>
              <a:off x="9469084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2" name="Rectangle 33"/>
            <p:cNvSpPr>
              <a:spLocks noChangeArrowheads="1"/>
            </p:cNvSpPr>
            <p:nvPr userDrawn="1"/>
          </p:nvSpPr>
          <p:spPr bwMode="auto">
            <a:xfrm>
              <a:off x="18366667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>
              <a:latin typeface="Trebuchet MS" pitchFamily="34" charset="0"/>
            </a:endParaRPr>
          </a:p>
          <a:p>
            <a:pPr defTabSz="3765639"/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2007 template produces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a 36”x60” professional  poster</a:t>
            </a:r>
            <a:r>
              <a:rPr lang="en-US" sz="1800">
                <a:latin typeface="Trebuchet MS" pitchFamily="34" charset="0"/>
              </a:rPr>
              <a:t>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To view our template tutorials, go online to </a:t>
            </a: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>
                <a:latin typeface="Trebuchet MS" pitchFamily="34" charset="0"/>
              </a:rPr>
              <a:t>and click on </a:t>
            </a: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When</a:t>
            </a:r>
            <a:r>
              <a:rPr lang="en-US" sz="1800" baseline="0" dirty="0">
                <a:latin typeface="Trebuchet MS" pitchFamily="34" charset="0"/>
              </a:rPr>
              <a:t> you are ready to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aseline="0" dirty="0">
                <a:latin typeface="Trebuchet MS" pitchFamily="34" charset="0"/>
              </a:rPr>
              <a:t> print your poster</a:t>
            </a:r>
            <a:r>
              <a:rPr lang="en-US" sz="1800" dirty="0">
                <a:latin typeface="Trebuchet MS" pitchFamily="34" charset="0"/>
              </a:rPr>
              <a:t>,</a:t>
            </a:r>
            <a:r>
              <a:rPr lang="en-US" sz="1800" baseline="0" dirty="0">
                <a:latin typeface="Trebuchet MS" pitchFamily="34" charset="0"/>
              </a:rPr>
              <a:t> go online to</a:t>
            </a:r>
            <a:r>
              <a:rPr lang="en-US" sz="2000" baseline="0" dirty="0">
                <a:latin typeface="Trebuchet MS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 dirty="0">
                <a:latin typeface="Trebuchet MS" pitchFamily="34" charset="0"/>
              </a:rPr>
            </a:br>
            <a:endParaRPr lang="en-US" sz="1800" dirty="0">
              <a:latin typeface="Trebuchet MS" pitchFamily="34" charset="0"/>
            </a:endParaRPr>
          </a:p>
          <a:p>
            <a:pPr algn="l" defTabSz="3765639"/>
            <a:r>
              <a:rPr lang="en-US" sz="1800" b="1" dirty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>
                <a:latin typeface="Trebuchet MS" pitchFamily="34" charset="0"/>
              </a:rPr>
              <a:t> </a:t>
            </a:r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Trebuchet MS" pitchFamily="34" charset="0"/>
              </a:rPr>
              <a:t>To</a:t>
            </a:r>
            <a:r>
              <a:rPr lang="en-US" sz="1800" baseline="0" dirty="0">
                <a:latin typeface="Trebuchet MS" pitchFamily="34" charset="0"/>
              </a:rPr>
              <a:t> add text, c</a:t>
            </a:r>
            <a:r>
              <a:rPr lang="en-US" sz="1800" dirty="0">
                <a:latin typeface="Trebuchet MS" pitchFamily="34" charset="0"/>
              </a:rPr>
              <a:t>lick inside</a:t>
            </a:r>
            <a:r>
              <a:rPr lang="en-US" sz="1800" baseline="0" dirty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>
              <a:latin typeface="Trebuchet MS" pitchFamily="34" charset="0"/>
            </a:endParaRPr>
          </a:p>
          <a:p>
            <a:pPr defTabSz="376563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38" name="Group 37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40" name="Rounded Rectangle 39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41" name="Picture 40" descr="http://t2.gstatic.com/images?q=tbn:ANd9GcR4APHC6TT9w54M2zn_pvCiBxUNcspYPoVxirLRphBoJabfSvu7zw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42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4" name="Straight Connector 4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>
                <a:latin typeface="Trebuchet MS" pitchFamily="34" charset="0"/>
              </a:rPr>
            </a:br>
            <a:r>
              <a:rPr lang="en-US" sz="18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Go to the </a:t>
            </a:r>
            <a:r>
              <a:rPr lang="en-US" sz="1800" baseline="0" dirty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>
                <a:latin typeface="Trebuchet MS" pitchFamily="34" charset="0"/>
              </a:rPr>
            </a:br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This template has four </a:t>
            </a:r>
            <a:r>
              <a:rPr lang="en-US" sz="1800" baseline="0" dirty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column layouts.  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TEXT: </a:t>
            </a:r>
            <a:r>
              <a:rPr lang="en-US" sz="18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PHOTOS: </a:t>
            </a:r>
            <a:r>
              <a:rPr lang="en-US" sz="1800" baseline="0" dirty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>
                <a:latin typeface="Trebuchet MS" pitchFamily="34" charset="0"/>
              </a:rPr>
              <a:t>first</a:t>
            </a:r>
            <a:r>
              <a:rPr lang="en-US" sz="18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TABLES: </a:t>
            </a:r>
            <a:r>
              <a:rPr lang="en-US" sz="1800" baseline="0" dirty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1" y="615971"/>
            <a:ext cx="2761491" cy="1261874"/>
          </a:xfrm>
          <a:prstGeom prst="rect">
            <a:avLst/>
          </a:prstGeom>
        </p:spPr>
      </p:pic>
      <p:sp>
        <p:nvSpPr>
          <p:cNvPr id="27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571500" y="2628900"/>
            <a:ext cx="6286500" cy="13373100"/>
          </a:xfrm>
          <a:prstGeom prst="roundRect">
            <a:avLst>
              <a:gd name="adj" fmla="val 4310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898050" y="1611630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1" name="Rectangle 33"/>
          <p:cNvSpPr>
            <a:spLocks noChangeArrowheads="1"/>
          </p:cNvSpPr>
          <p:nvPr/>
        </p:nvSpPr>
        <p:spPr bwMode="auto">
          <a:xfrm>
            <a:off x="7209790" y="2628900"/>
            <a:ext cx="13012420" cy="13373100"/>
          </a:xfrm>
          <a:prstGeom prst="roundRect">
            <a:avLst>
              <a:gd name="adj" fmla="val 2271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" name="Rectangle 33"/>
          <p:cNvSpPr>
            <a:spLocks noChangeArrowheads="1"/>
          </p:cNvSpPr>
          <p:nvPr/>
        </p:nvSpPr>
        <p:spPr bwMode="auto">
          <a:xfrm>
            <a:off x="20574000" y="2628900"/>
            <a:ext cx="6286500" cy="13373100"/>
          </a:xfrm>
          <a:prstGeom prst="roundRect">
            <a:avLst>
              <a:gd name="adj" fmla="val 4641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>
              <a:latin typeface="Trebuchet MS" pitchFamily="34" charset="0"/>
            </a:endParaRPr>
          </a:p>
          <a:p>
            <a:pPr defTabSz="3765639"/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2007 template produces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a 36”x60” professional  poster</a:t>
            </a:r>
            <a:r>
              <a:rPr lang="en-US" sz="1800">
                <a:latin typeface="Trebuchet MS" pitchFamily="34" charset="0"/>
              </a:rPr>
              <a:t>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To view our template tutorials, go online to </a:t>
            </a: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>
                <a:latin typeface="Trebuchet MS" pitchFamily="34" charset="0"/>
              </a:rPr>
              <a:t>and click on </a:t>
            </a: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When</a:t>
            </a:r>
            <a:r>
              <a:rPr lang="en-US" sz="1800" baseline="0" dirty="0">
                <a:latin typeface="Trebuchet MS" pitchFamily="34" charset="0"/>
              </a:rPr>
              <a:t> you are ready to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aseline="0" dirty="0">
                <a:latin typeface="Trebuchet MS" pitchFamily="34" charset="0"/>
              </a:rPr>
              <a:t> print your poster</a:t>
            </a:r>
            <a:r>
              <a:rPr lang="en-US" sz="1800" dirty="0">
                <a:latin typeface="Trebuchet MS" pitchFamily="34" charset="0"/>
              </a:rPr>
              <a:t>,</a:t>
            </a:r>
            <a:r>
              <a:rPr lang="en-US" sz="1800" baseline="0" dirty="0">
                <a:latin typeface="Trebuchet MS" pitchFamily="34" charset="0"/>
              </a:rPr>
              <a:t> go online to</a:t>
            </a:r>
            <a:r>
              <a:rPr lang="en-US" sz="2000" baseline="0" dirty="0">
                <a:latin typeface="Trebuchet MS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 dirty="0">
                <a:latin typeface="Trebuchet MS" pitchFamily="34" charset="0"/>
              </a:rPr>
            </a:br>
            <a:endParaRPr lang="en-US" sz="1800" dirty="0">
              <a:latin typeface="Trebuchet MS" pitchFamily="34" charset="0"/>
            </a:endParaRPr>
          </a:p>
          <a:p>
            <a:pPr algn="l" defTabSz="3765639"/>
            <a:r>
              <a:rPr lang="en-US" sz="1800" b="1" dirty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>
                <a:latin typeface="Trebuchet MS" pitchFamily="34" charset="0"/>
              </a:rPr>
              <a:t> </a:t>
            </a:r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Trebuchet MS" pitchFamily="34" charset="0"/>
              </a:rPr>
              <a:t>To</a:t>
            </a:r>
            <a:r>
              <a:rPr lang="en-US" sz="1800" baseline="0" dirty="0">
                <a:latin typeface="Trebuchet MS" pitchFamily="34" charset="0"/>
              </a:rPr>
              <a:t> add text, c</a:t>
            </a:r>
            <a:r>
              <a:rPr lang="en-US" sz="1800" dirty="0">
                <a:latin typeface="Trebuchet MS" pitchFamily="34" charset="0"/>
              </a:rPr>
              <a:t>lick inside</a:t>
            </a:r>
            <a:r>
              <a:rPr lang="en-US" sz="1800" baseline="0" dirty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>
              <a:latin typeface="Trebuchet MS" pitchFamily="34" charset="0"/>
            </a:endParaRPr>
          </a:p>
          <a:p>
            <a:pPr defTabSz="376563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29" name="Group 28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31" name="Rounded Rectangle 30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2" name="Picture 31" descr="http://t2.gstatic.com/images?q=tbn:ANd9GcR4APHC6TT9w54M2zn_pvCiBxUNcspYPoVxirLRphBoJabfSvu7zw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4" name="Straight Connector 4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>
                <a:latin typeface="Trebuchet MS" pitchFamily="34" charset="0"/>
              </a:rPr>
            </a:br>
            <a:r>
              <a:rPr lang="en-US" sz="18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Go to the </a:t>
            </a:r>
            <a:r>
              <a:rPr lang="en-US" sz="1800" baseline="0" dirty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>
                <a:latin typeface="Trebuchet MS" pitchFamily="34" charset="0"/>
              </a:rPr>
            </a:br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This template has four </a:t>
            </a:r>
            <a:r>
              <a:rPr lang="en-US" sz="1800" baseline="0" dirty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column layouts.  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TEXT: </a:t>
            </a:r>
            <a:r>
              <a:rPr lang="en-US" sz="18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PHOTOS: </a:t>
            </a:r>
            <a:r>
              <a:rPr lang="en-US" sz="1800" baseline="0" dirty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>
                <a:latin typeface="Trebuchet MS" pitchFamily="34" charset="0"/>
              </a:rPr>
              <a:t>first</a:t>
            </a:r>
            <a:r>
              <a:rPr lang="en-US" sz="18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TABLES: </a:t>
            </a:r>
            <a:r>
              <a:rPr lang="en-US" sz="1800" baseline="0" dirty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1" y="612648"/>
            <a:ext cx="2761491" cy="1261874"/>
          </a:xfrm>
          <a:prstGeom prst="rect">
            <a:avLst/>
          </a:prstGeom>
        </p:spPr>
      </p:pic>
      <p:sp>
        <p:nvSpPr>
          <p:cNvPr id="27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7058AA0D-2063-5446-9EFB-B760C7ED5A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0858" y="3374129"/>
            <a:ext cx="8401119" cy="3476983"/>
          </a:xfrm>
        </p:spPr>
        <p:txBody>
          <a:bodyPr/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In the United States, chest pain is the second most common chief complaint among patients presenting to the emergency department (ED), representing over 7.3 million annual visits.</a:t>
            </a:r>
            <a:r>
              <a:rPr lang="en-US" sz="1800" baseline="30000" dirty="0">
                <a:latin typeface="Garamond" panose="02020404030301010803" pitchFamily="18" charset="0"/>
                <a:cs typeface="Arial" panose="020B0604020202020204" pitchFamily="34" charset="0"/>
              </a:rPr>
              <a:t>1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High-sensitivity (</a:t>
            </a:r>
            <a:r>
              <a:rPr lang="en-US" sz="1800" dirty="0" err="1">
                <a:latin typeface="Garamond" panose="02020404030301010803" pitchFamily="18" charset="0"/>
                <a:cs typeface="Arial" panose="020B0604020202020204" pitchFamily="34" charset="0"/>
              </a:rPr>
              <a:t>hs</a:t>
            </a:r>
            <a:r>
              <a:rPr 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) cardiac troponin (</a:t>
            </a:r>
            <a:r>
              <a:rPr lang="en-US" sz="1800" dirty="0" err="1">
                <a:latin typeface="Garamond" panose="02020404030301010803" pitchFamily="18" charset="0"/>
                <a:cs typeface="Arial" panose="020B0604020202020204" pitchFamily="34" charset="0"/>
              </a:rPr>
              <a:t>cTn</a:t>
            </a:r>
            <a:r>
              <a:rPr 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 )has the potential to improve the care of patients with chest pain. Hs-</a:t>
            </a:r>
            <a:r>
              <a:rPr lang="en-US" sz="1800" dirty="0" err="1">
                <a:latin typeface="Garamond" panose="02020404030301010803" pitchFamily="18" charset="0"/>
                <a:cs typeface="Arial" panose="020B0604020202020204" pitchFamily="34" charset="0"/>
              </a:rPr>
              <a:t>cTn</a:t>
            </a:r>
            <a:r>
              <a:rPr 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 assays have superior diagnostic accuracy in patients with chest pain compared to conventional cardiac troponin (c-</a:t>
            </a:r>
            <a:r>
              <a:rPr lang="en-US" sz="1800" dirty="0" err="1">
                <a:latin typeface="Garamond" panose="02020404030301010803" pitchFamily="18" charset="0"/>
                <a:cs typeface="Arial" panose="020B0604020202020204" pitchFamily="34" charset="0"/>
              </a:rPr>
              <a:t>cTn</a:t>
            </a:r>
            <a:r>
              <a:rPr 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) assays..</a:t>
            </a:r>
            <a:r>
              <a:rPr lang="en-US" sz="1800" baseline="30000" dirty="0">
                <a:latin typeface="Garamond" panose="02020404030301010803" pitchFamily="18" charset="0"/>
                <a:cs typeface="Arial" panose="020B0604020202020204" pitchFamily="34" charset="0"/>
              </a:rPr>
              <a:t>2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Large multi-center European studies have shown that use of </a:t>
            </a:r>
            <a:r>
              <a:rPr lang="en-US" sz="1800" dirty="0" err="1">
                <a:latin typeface="Garamond" panose="02020404030301010803" pitchFamily="18" charset="0"/>
                <a:cs typeface="Arial" panose="020B0604020202020204" pitchFamily="34" charset="0"/>
              </a:rPr>
              <a:t>hs-cTn</a:t>
            </a:r>
            <a:r>
              <a:rPr 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 is associated with decreased ED length-of-stay (LOS), decreased hospital admissions and decreased cardiac stress testing, providing promising evidence to refute these concerns. </a:t>
            </a:r>
            <a:r>
              <a:rPr lang="en-US" sz="1800" baseline="30000" dirty="0">
                <a:latin typeface="Garamond" panose="02020404030301010803" pitchFamily="18" charset="0"/>
                <a:cs typeface="Arial" panose="020B0604020202020204" pitchFamily="34" charset="0"/>
              </a:rPr>
              <a:t>3-6</a:t>
            </a:r>
            <a:r>
              <a:rPr 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Little data are available regarding the effects of </a:t>
            </a:r>
            <a:r>
              <a:rPr lang="en-US" sz="1800" dirty="0" err="1">
                <a:latin typeface="Garamond" panose="02020404030301010803" pitchFamily="18" charset="0"/>
                <a:cs typeface="Arial" panose="020B0604020202020204" pitchFamily="34" charset="0"/>
              </a:rPr>
              <a:t>hs-cTn</a:t>
            </a:r>
            <a:r>
              <a:rPr 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 assays on ED operational metrics and patient diagnoses in an American population.  </a:t>
            </a:r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16A48611-A2C3-3343-95CA-119732EE59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76461" y="2900734"/>
            <a:ext cx="8483204" cy="474850"/>
          </a:xfrm>
        </p:spPr>
        <p:txBody>
          <a:bodyPr/>
          <a:lstStyle/>
          <a:p>
            <a:r>
              <a:rPr lang="en-US" sz="2400" dirty="0">
                <a:latin typeface="Garamond" panose="02020404030301010803" pitchFamily="18" charset="0"/>
              </a:rPr>
              <a:t>INTRODUCTION</a:t>
            </a:r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BD392C9C-3A7E-E548-BF1D-38E4640F575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59836" y="13473877"/>
            <a:ext cx="8424303" cy="2264343"/>
          </a:xfrm>
        </p:spPr>
        <p:txBody>
          <a:bodyPr/>
          <a:lstStyle/>
          <a:p>
            <a:r>
              <a:rPr lang="en-US" sz="2200" dirty="0">
                <a:latin typeface="Garamond" panose="02020404030301010803" pitchFamily="18" charset="0"/>
                <a:cs typeface="Arial" panose="020B0604020202020204" pitchFamily="34" charset="0"/>
              </a:rPr>
              <a:t>	</a:t>
            </a:r>
            <a:r>
              <a:rPr lang="en-US" sz="2000" dirty="0">
                <a:latin typeface="Garamond" panose="02020404030301010803" pitchFamily="18" charset="0"/>
                <a:cs typeface="Arial" panose="020B0604020202020204" pitchFamily="34" charset="0"/>
              </a:rPr>
              <a:t>In this study, we compared ED operational metrics and ACS diagnoses before and after our institution’s transition from conventional c-</a:t>
            </a:r>
            <a:r>
              <a:rPr lang="en-US" sz="2000" dirty="0" err="1">
                <a:latin typeface="Garamond" panose="02020404030301010803" pitchFamily="18" charset="0"/>
                <a:cs typeface="Arial" panose="020B0604020202020204" pitchFamily="34" charset="0"/>
              </a:rPr>
              <a:t>cTn</a:t>
            </a:r>
            <a:r>
              <a:rPr lang="en-US" sz="2000" dirty="0">
                <a:latin typeface="Garamond" panose="02020404030301010803" pitchFamily="18" charset="0"/>
                <a:cs typeface="Arial" panose="020B0604020202020204" pitchFamily="34" charset="0"/>
              </a:rPr>
              <a:t> to </a:t>
            </a:r>
            <a:r>
              <a:rPr lang="en-US" sz="2000" dirty="0" err="1">
                <a:latin typeface="Garamond" panose="02020404030301010803" pitchFamily="18" charset="0"/>
                <a:cs typeface="Arial" panose="020B0604020202020204" pitchFamily="34" charset="0"/>
              </a:rPr>
              <a:t>hs-cTn</a:t>
            </a:r>
            <a:r>
              <a:rPr lang="en-US" sz="2000" dirty="0">
                <a:latin typeface="Garamond" panose="02020404030301010803" pitchFamily="18" charset="0"/>
                <a:cs typeface="Arial" panose="020B0604020202020204" pitchFamily="34" charset="0"/>
              </a:rPr>
              <a:t>. </a:t>
            </a:r>
          </a:p>
          <a:p>
            <a:pPr marL="1110310" lvl="1" indent="-4572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  <a:cs typeface="Arial" panose="020B0604020202020204" pitchFamily="34" charset="0"/>
              </a:rPr>
              <a:t>Our primary outcome was ED LOS, defined as interval from ED arrival to ED departure.</a:t>
            </a:r>
          </a:p>
          <a:p>
            <a:pPr marL="1110310" lvl="1" indent="-4572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  <a:cs typeface="Arial" panose="020B0604020202020204" pitchFamily="34" charset="0"/>
              </a:rPr>
              <a:t>Secondary outcomes included diagnosis of myocardial infarction (MI) and time to disposition.  </a:t>
            </a:r>
          </a:p>
        </p:txBody>
      </p:sp>
      <p:sp>
        <p:nvSpPr>
          <p:cNvPr id="60" name="Text Placeholder 59">
            <a:extLst>
              <a:ext uri="{FF2B5EF4-FFF2-40B4-BE49-F238E27FC236}">
                <a16:creationId xmlns:a16="http://schemas.microsoft.com/office/drawing/2014/main" id="{0F5F3611-F28E-1345-82D7-BF60B19970C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88600" y="13020979"/>
            <a:ext cx="8483203" cy="474850"/>
          </a:xfrm>
        </p:spPr>
        <p:txBody>
          <a:bodyPr/>
          <a:lstStyle/>
          <a:p>
            <a:r>
              <a:rPr lang="en-US" sz="2400" dirty="0">
                <a:latin typeface="Garamond" panose="02020404030301010803" pitchFamily="18" charset="0"/>
              </a:rPr>
              <a:t>OBJECTIVES</a:t>
            </a: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1AC17C6C-5B1A-B449-BB0C-7D06F4264C6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45133" y="7312499"/>
            <a:ext cx="8328843" cy="5680663"/>
          </a:xfrm>
        </p:spPr>
        <p:txBody>
          <a:bodyPr/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</a:rPr>
              <a:t>We conducted a retrospective, observational, before-and-after study of two matched six- month periods of consecutive adults (≥18 years) who presented to the ED with a chief complaint of chest pain, with periods before (9/1/2017-2/28/18) implantation and after (9/1/18-2/28/19) implementation of </a:t>
            </a:r>
            <a:r>
              <a:rPr lang="en-US" sz="2000" dirty="0" err="1">
                <a:latin typeface="Garamond" panose="02020404030301010803" pitchFamily="18" charset="0"/>
              </a:rPr>
              <a:t>hs-cTn</a:t>
            </a:r>
            <a:r>
              <a:rPr lang="en-US" sz="2000" dirty="0">
                <a:latin typeface="Garamond" panose="02020404030301010803" pitchFamily="18" charset="0"/>
              </a:rPr>
              <a:t> (Gen 5 </a:t>
            </a:r>
            <a:r>
              <a:rPr lang="en-US" sz="2000" dirty="0" err="1">
                <a:latin typeface="Garamond" panose="02020404030301010803" pitchFamily="18" charset="0"/>
              </a:rPr>
              <a:t>TnT</a:t>
            </a:r>
            <a:r>
              <a:rPr lang="en-US" sz="2000" dirty="0">
                <a:latin typeface="Garamond" panose="02020404030301010803" pitchFamily="18" charset="0"/>
              </a:rPr>
              <a:t>, Roche Diagnostics, Indianapolis, IN) on 6/18/18. 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</a:rPr>
              <a:t>Troponin testing was performed at the discretion of the treating physician, with institutional order sets for serial </a:t>
            </a:r>
            <a:r>
              <a:rPr lang="en-US" sz="2000" dirty="0" err="1">
                <a:latin typeface="Garamond" panose="02020404030301010803" pitchFamily="18" charset="0"/>
              </a:rPr>
              <a:t>cTn</a:t>
            </a:r>
            <a:r>
              <a:rPr lang="en-US" sz="2000" dirty="0">
                <a:latin typeface="Garamond" panose="02020404030301010803" pitchFamily="18" charset="0"/>
              </a:rPr>
              <a:t> at 0 and 3 hours before implementation and 0, 1, and 3 hours after </a:t>
            </a:r>
            <a:r>
              <a:rPr lang="en-US" sz="2000" dirty="0" err="1">
                <a:latin typeface="Garamond" panose="02020404030301010803" pitchFamily="18" charset="0"/>
              </a:rPr>
              <a:t>hs-cTn</a:t>
            </a:r>
            <a:r>
              <a:rPr lang="en-US" sz="2000" dirty="0">
                <a:latin typeface="Garamond" panose="02020404030301010803" pitchFamily="18" charset="0"/>
              </a:rPr>
              <a:t> implementation.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</a:rPr>
              <a:t>Abstracted data from electronic medical record:</a:t>
            </a:r>
          </a:p>
          <a:p>
            <a:pPr marL="1110310" lvl="1" indent="-4572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</a:rPr>
              <a:t>Patient demographics</a:t>
            </a:r>
          </a:p>
          <a:p>
            <a:pPr marL="1110310" lvl="1" indent="-4572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</a:rPr>
              <a:t>Patient flow time stamps (e.g. ED disposition)</a:t>
            </a:r>
          </a:p>
          <a:p>
            <a:pPr marL="1110310" lvl="1" indent="-4572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</a:rPr>
              <a:t>Troponin collection dates, times, and results</a:t>
            </a:r>
          </a:p>
          <a:p>
            <a:pPr marL="1110310" lvl="1" indent="-4572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</a:rPr>
              <a:t>ED diagnoses,</a:t>
            </a:r>
          </a:p>
          <a:p>
            <a:pPr marL="1110310" lvl="1" indent="-4572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</a:rPr>
              <a:t>Clinical and laboratory data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</a:rPr>
              <a:t>Analyses were conducted using Stata 14 (</a:t>
            </a:r>
            <a:r>
              <a:rPr lang="en-US" sz="2000" dirty="0" err="1">
                <a:latin typeface="Garamond" panose="02020404030301010803" pitchFamily="18" charset="0"/>
              </a:rPr>
              <a:t>StataCorp</a:t>
            </a:r>
            <a:r>
              <a:rPr lang="en-US" sz="2000" dirty="0">
                <a:latin typeface="Garamond" panose="02020404030301010803" pitchFamily="18" charset="0"/>
              </a:rPr>
              <a:t> LP, College Station, TX)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03EBE5F2-D0EA-8B41-97E0-6820FAB8386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471422" y="2900734"/>
            <a:ext cx="8487172" cy="474850"/>
          </a:xfrm>
        </p:spPr>
        <p:txBody>
          <a:bodyPr/>
          <a:lstStyle/>
          <a:p>
            <a:r>
              <a:rPr lang="en-US" sz="2400" dirty="0">
                <a:latin typeface="Garamond" panose="02020404030301010803" pitchFamily="18" charset="0"/>
              </a:rPr>
              <a:t>TABLES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B860E6FF-20F1-8D4A-A5E6-ABE006F529E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8375482" y="2943870"/>
            <a:ext cx="8485018" cy="474850"/>
          </a:xfrm>
        </p:spPr>
        <p:txBody>
          <a:bodyPr/>
          <a:lstStyle/>
          <a:p>
            <a:r>
              <a:rPr lang="en-US" sz="2400" dirty="0">
                <a:latin typeface="Garamond" panose="02020404030301010803" pitchFamily="18" charset="0"/>
              </a:rPr>
              <a:t>CONCLUSIONS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A554A9CE-D9B7-2442-8C5D-4D8E12B9E5D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8372307" y="3515083"/>
            <a:ext cx="8485018" cy="1371791"/>
          </a:xfrm>
        </p:spPr>
        <p:txBody>
          <a:bodyPr/>
          <a:lstStyle/>
          <a:p>
            <a:r>
              <a:rPr lang="en-US" sz="2400" dirty="0">
                <a:latin typeface="Garamond" panose="02020404030301010803" pitchFamily="18" charset="0"/>
                <a:cs typeface="Arial" panose="020B0604020202020204" pitchFamily="34" charset="0"/>
              </a:rPr>
              <a:t>	Use of </a:t>
            </a:r>
            <a:r>
              <a:rPr lang="en-US" sz="2400" dirty="0" err="1">
                <a:latin typeface="Garamond" panose="02020404030301010803" pitchFamily="18" charset="0"/>
                <a:cs typeface="Arial" panose="020B0604020202020204" pitchFamily="34" charset="0"/>
              </a:rPr>
              <a:t>hs-cTn</a:t>
            </a:r>
            <a:r>
              <a:rPr lang="en-US" sz="2400" dirty="0">
                <a:latin typeface="Garamond" panose="02020404030301010803" pitchFamily="18" charset="0"/>
                <a:cs typeface="Arial" panose="020B0604020202020204" pitchFamily="34" charset="0"/>
              </a:rPr>
              <a:t> was not associated with changes in ED LOS or MI diagnosis rate but was associated with decreased admission rate from the ED</a:t>
            </a:r>
          </a:p>
        </p:txBody>
      </p:sp>
      <p:sp>
        <p:nvSpPr>
          <p:cNvPr id="67" name="Text Placeholder 66">
            <a:extLst>
              <a:ext uri="{FF2B5EF4-FFF2-40B4-BE49-F238E27FC236}">
                <a16:creationId xmlns:a16="http://schemas.microsoft.com/office/drawing/2014/main" id="{98143887-ED8E-6B4B-A451-37D2353830A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8372307" y="8523764"/>
            <a:ext cx="8485018" cy="474850"/>
          </a:xfrm>
        </p:spPr>
        <p:txBody>
          <a:bodyPr/>
          <a:lstStyle/>
          <a:p>
            <a:r>
              <a:rPr lang="en-US" sz="2400" dirty="0">
                <a:latin typeface="Garamond" panose="02020404030301010803" pitchFamily="18" charset="0"/>
              </a:rPr>
              <a:t>REFERENCES</a:t>
            </a:r>
          </a:p>
        </p:txBody>
      </p:sp>
      <p:sp>
        <p:nvSpPr>
          <p:cNvPr id="68" name="Text Placeholder 67">
            <a:extLst>
              <a:ext uri="{FF2B5EF4-FFF2-40B4-BE49-F238E27FC236}">
                <a16:creationId xmlns:a16="http://schemas.microsoft.com/office/drawing/2014/main" id="{40366585-76EF-544F-ABF9-DD7F117B4C0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8372307" y="9128695"/>
            <a:ext cx="8488163" cy="4954310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n-US" sz="1600" dirty="0">
                <a:latin typeface="Garamond" panose="02020404030301010803" pitchFamily="18" charset="0"/>
              </a:rPr>
              <a:t>National Hospital Ambulatory Medical Care Survey 2015: U.S. Department of Health and Human Services, Centers for Disease Control and Prevention, National Center for Health Statistics.</a:t>
            </a:r>
          </a:p>
          <a:p>
            <a:pPr marL="342900" indent="-342900">
              <a:buFont typeface="Arial" pitchFamily="34" charset="0"/>
              <a:buAutoNum type="arabicPeriod"/>
            </a:pPr>
            <a:r>
              <a:rPr lang="en-US" sz="1600" dirty="0">
                <a:latin typeface="Garamond" panose="02020404030301010803" pitchFamily="18" charset="0"/>
              </a:rPr>
              <a:t>Reiter M, </a:t>
            </a:r>
            <a:r>
              <a:rPr lang="en-US" sz="1600" dirty="0" err="1">
                <a:latin typeface="Garamond" panose="02020404030301010803" pitchFamily="18" charset="0"/>
              </a:rPr>
              <a:t>Twerenbold</a:t>
            </a:r>
            <a:r>
              <a:rPr lang="en-US" sz="1600" dirty="0">
                <a:latin typeface="Garamond" panose="02020404030301010803" pitchFamily="18" charset="0"/>
              </a:rPr>
              <a:t> R, Reichlin T, et al. Early diagnosis of acute myocardial infarction in patients with pre-existing coronary artery disease using more sensitive cardiac troponin assays. European heart journal. 2012;33:988-997.</a:t>
            </a:r>
          </a:p>
          <a:p>
            <a:pPr marL="342900" indent="-342900">
              <a:buFont typeface="Arial" pitchFamily="34" charset="0"/>
              <a:buAutoNum type="arabicPeriod"/>
            </a:pPr>
            <a:r>
              <a:rPr lang="en-US" sz="1600" dirty="0">
                <a:latin typeface="Garamond" panose="02020404030301010803" pitchFamily="18" charset="0"/>
              </a:rPr>
              <a:t>Cheng Q, Greenslade JH, Parsonage WA, et al. Change to costs and lengths of stay in the emergency department and the Brisbane protocol: an observational study. BMJ open. 2016;6:e009746.</a:t>
            </a:r>
          </a:p>
          <a:p>
            <a:pPr marL="342900" indent="-342900">
              <a:buFont typeface="Arial" pitchFamily="34" charset="0"/>
              <a:buAutoNum type="arabicPeriod"/>
            </a:pPr>
            <a:r>
              <a:rPr lang="en-US" sz="1600" dirty="0" err="1">
                <a:latin typeface="Garamond" panose="02020404030301010803" pitchFamily="18" charset="0"/>
              </a:rPr>
              <a:t>Twerenbold</a:t>
            </a:r>
            <a:r>
              <a:rPr lang="en-US" sz="1600" dirty="0">
                <a:latin typeface="Garamond" panose="02020404030301010803" pitchFamily="18" charset="0"/>
              </a:rPr>
              <a:t> R, Jaeger C, Rubini Gimenez M, et al. Impact of high-sensitivity cardiac troponin on use of coronary angiography, cardiac stress testing, and time to discharge in suspected acute myocardial infarction. European heart journal. 2016;37:3324-3332.</a:t>
            </a:r>
          </a:p>
          <a:p>
            <a:pPr marL="342900" indent="-342900">
              <a:buFont typeface="Arial" pitchFamily="34" charset="0"/>
              <a:buAutoNum type="arabicPeriod"/>
            </a:pPr>
            <a:r>
              <a:rPr lang="en-US" sz="1600" dirty="0" err="1">
                <a:latin typeface="Garamond" panose="02020404030301010803" pitchFamily="18" charset="0"/>
              </a:rPr>
              <a:t>Corsini</a:t>
            </a:r>
            <a:r>
              <a:rPr lang="en-US" sz="1600" dirty="0">
                <a:latin typeface="Garamond" panose="02020404030301010803" pitchFamily="18" charset="0"/>
              </a:rPr>
              <a:t> A, </a:t>
            </a:r>
            <a:r>
              <a:rPr lang="en-US" sz="1600" dirty="0" err="1">
                <a:latin typeface="Garamond" panose="02020404030301010803" pitchFamily="18" charset="0"/>
              </a:rPr>
              <a:t>Vagnarelli</a:t>
            </a:r>
            <a:r>
              <a:rPr lang="en-US" sz="1600" dirty="0">
                <a:latin typeface="Garamond" panose="02020404030301010803" pitchFamily="18" charset="0"/>
              </a:rPr>
              <a:t> F, </a:t>
            </a:r>
            <a:r>
              <a:rPr lang="en-US" sz="1600" dirty="0" err="1">
                <a:latin typeface="Garamond" panose="02020404030301010803" pitchFamily="18" charset="0"/>
              </a:rPr>
              <a:t>Bugani</a:t>
            </a:r>
            <a:r>
              <a:rPr lang="en-US" sz="1600" dirty="0">
                <a:latin typeface="Garamond" panose="02020404030301010803" pitchFamily="18" charset="0"/>
              </a:rPr>
              <a:t> G, et al. Impact of high-sensitivity Troponin T on hospital admission, resources utilization, and outcomes. European heart journal. Acute cardiovascular care. 2015;4:148-157</a:t>
            </a:r>
          </a:p>
          <a:p>
            <a:pPr marL="342900" indent="-342900">
              <a:buFont typeface="Arial" pitchFamily="34" charset="0"/>
              <a:buAutoNum type="arabicPeriod"/>
            </a:pPr>
            <a:r>
              <a:rPr lang="en-US" sz="1600" dirty="0" err="1">
                <a:latin typeface="Garamond" panose="02020404030301010803" pitchFamily="18" charset="0"/>
              </a:rPr>
              <a:t>Bandstein</a:t>
            </a:r>
            <a:r>
              <a:rPr lang="en-US" sz="1600" dirty="0">
                <a:latin typeface="Garamond" panose="02020404030301010803" pitchFamily="18" charset="0"/>
              </a:rPr>
              <a:t> N, </a:t>
            </a:r>
            <a:r>
              <a:rPr lang="en-US" sz="1600" dirty="0" err="1">
                <a:latin typeface="Garamond" panose="02020404030301010803" pitchFamily="18" charset="0"/>
              </a:rPr>
              <a:t>Ljung</a:t>
            </a:r>
            <a:r>
              <a:rPr lang="en-US" sz="1600" dirty="0">
                <a:latin typeface="Garamond" panose="02020404030301010803" pitchFamily="18" charset="0"/>
              </a:rPr>
              <a:t> R, </a:t>
            </a:r>
            <a:r>
              <a:rPr lang="en-US" sz="1600" dirty="0" err="1">
                <a:latin typeface="Garamond" panose="02020404030301010803" pitchFamily="18" charset="0"/>
              </a:rPr>
              <a:t>Lundback</a:t>
            </a:r>
            <a:r>
              <a:rPr lang="en-US" sz="1600" dirty="0">
                <a:latin typeface="Garamond" panose="02020404030301010803" pitchFamily="18" charset="0"/>
              </a:rPr>
              <a:t> M, Johansson M, </a:t>
            </a:r>
            <a:r>
              <a:rPr lang="en-US" sz="1600" dirty="0" err="1">
                <a:latin typeface="Garamond" panose="02020404030301010803" pitchFamily="18" charset="0"/>
              </a:rPr>
              <a:t>Holzmann</a:t>
            </a:r>
            <a:r>
              <a:rPr lang="en-US" sz="1600" dirty="0">
                <a:latin typeface="Garamond" panose="02020404030301010803" pitchFamily="18" charset="0"/>
              </a:rPr>
              <a:t> MJ. Trends in admissions for chest pain after the introduction of high-sensitivity cardiac troponin T. International journal of cardiology. 2017;240:1-7. </a:t>
            </a:r>
          </a:p>
          <a:p>
            <a:pPr marL="342900" indent="-342900">
              <a:buFont typeface="Arial" pitchFamily="34" charset="0"/>
              <a:buAutoNum type="arabicPeriod"/>
            </a:pPr>
            <a:endParaRPr lang="en-US" sz="1600" dirty="0">
              <a:latin typeface="Garamond" panose="02020404030301010803" pitchFamily="18" charset="0"/>
            </a:endParaRPr>
          </a:p>
        </p:txBody>
      </p:sp>
      <p:sp>
        <p:nvSpPr>
          <p:cNvPr id="69" name="Text Placeholder 68">
            <a:extLst>
              <a:ext uri="{FF2B5EF4-FFF2-40B4-BE49-F238E27FC236}">
                <a16:creationId xmlns:a16="http://schemas.microsoft.com/office/drawing/2014/main" id="{AC1A1BEF-FE9B-874D-94E5-D9A7700EC91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8375482" y="14124280"/>
            <a:ext cx="8485018" cy="474850"/>
          </a:xfrm>
        </p:spPr>
        <p:txBody>
          <a:bodyPr/>
          <a:lstStyle/>
          <a:p>
            <a:r>
              <a:rPr lang="en-US" sz="2400" dirty="0">
                <a:latin typeface="Garamond" panose="02020404030301010803" pitchFamily="18" charset="0"/>
              </a:rPr>
              <a:t>ACKNOWLEDGEMENTS</a:t>
            </a:r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ED0B6B32-51F8-C240-94EB-786F6FDA7A4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8284000" y="14626684"/>
            <a:ext cx="8488163" cy="1371791"/>
          </a:xfrm>
        </p:spPr>
        <p:txBody>
          <a:bodyPr/>
          <a:lstStyle/>
          <a:p>
            <a:r>
              <a:rPr lang="en-US" sz="2400" dirty="0">
                <a:latin typeface="Garamond" panose="02020404030301010803" pitchFamily="18" charset="0"/>
              </a:rPr>
              <a:t>Special acknowledgements to my mentor, Dr. Bryn Mumma, and Dr. James S. Ford of the UC Davis Department of Emergency Medicine.</a:t>
            </a:r>
          </a:p>
        </p:txBody>
      </p:sp>
      <p:sp>
        <p:nvSpPr>
          <p:cNvPr id="108" name="Text Placeholder 107">
            <a:extLst>
              <a:ext uri="{FF2B5EF4-FFF2-40B4-BE49-F238E27FC236}">
                <a16:creationId xmlns:a16="http://schemas.microsoft.com/office/drawing/2014/main" id="{030D7765-ED46-D44F-B9EA-4EC0878A9766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/>
        <p:txBody>
          <a:bodyPr/>
          <a:lstStyle/>
          <a:p>
            <a:r>
              <a:rPr lang="en-US" sz="3300" dirty="0">
                <a:latin typeface="Garamond" panose="02020404030301010803" pitchFamily="18" charset="0"/>
              </a:rPr>
              <a:t>James S. Ford, MD</a:t>
            </a:r>
            <a:r>
              <a:rPr lang="en-US" sz="3300" baseline="30000" dirty="0">
                <a:latin typeface="Garamond" panose="02020404030301010803" pitchFamily="18" charset="0"/>
              </a:rPr>
              <a:t>1</a:t>
            </a:r>
            <a:r>
              <a:rPr lang="en-US" sz="3300" dirty="0">
                <a:latin typeface="Garamond" panose="02020404030301010803" pitchFamily="18" charset="0"/>
              </a:rPr>
              <a:t>; Ernestine Chaco, MS, JD</a:t>
            </a:r>
            <a:r>
              <a:rPr lang="en-US" sz="3300" baseline="30000" dirty="0">
                <a:latin typeface="Garamond" panose="02020404030301010803" pitchFamily="18" charset="0"/>
              </a:rPr>
              <a:t>1</a:t>
            </a:r>
            <a:r>
              <a:rPr lang="en-US" sz="3300" dirty="0">
                <a:latin typeface="Garamond" panose="02020404030301010803" pitchFamily="18" charset="0"/>
              </a:rPr>
              <a:t>; Daniel J. </a:t>
            </a:r>
            <a:r>
              <a:rPr lang="en-US" sz="3300" dirty="0" err="1">
                <a:latin typeface="Garamond" panose="02020404030301010803" pitchFamily="18" charset="0"/>
              </a:rPr>
              <a:t>Tancredi</a:t>
            </a:r>
            <a:r>
              <a:rPr lang="en-US" sz="3300" dirty="0">
                <a:latin typeface="Garamond" panose="02020404030301010803" pitchFamily="18" charset="0"/>
              </a:rPr>
              <a:t>, PhD</a:t>
            </a:r>
            <a:r>
              <a:rPr lang="en-US" sz="3300" baseline="30000" dirty="0">
                <a:latin typeface="Garamond" panose="02020404030301010803" pitchFamily="18" charset="0"/>
              </a:rPr>
              <a:t>2</a:t>
            </a:r>
            <a:r>
              <a:rPr lang="en-US" sz="3300" dirty="0">
                <a:latin typeface="Garamond" panose="02020404030301010803" pitchFamily="18" charset="0"/>
              </a:rPr>
              <a:t>; Bryn E. Mumma, MD, MAS</a:t>
            </a:r>
            <a:r>
              <a:rPr lang="en-US" sz="3300" baseline="30000" dirty="0">
                <a:latin typeface="Garamond" panose="02020404030301010803" pitchFamily="18" charset="0"/>
              </a:rPr>
              <a:t>1</a:t>
            </a:r>
            <a:r>
              <a:rPr lang="en-US" sz="3300" dirty="0">
                <a:latin typeface="Garamond" panose="02020404030301010803" pitchFamily="18" charset="0"/>
              </a:rPr>
              <a:t> </a:t>
            </a:r>
          </a:p>
          <a:p>
            <a:endParaRPr lang="en-US" dirty="0"/>
          </a:p>
        </p:txBody>
      </p:sp>
      <p:sp>
        <p:nvSpPr>
          <p:cNvPr id="109" name="Text Placeholder 108">
            <a:extLst>
              <a:ext uri="{FF2B5EF4-FFF2-40B4-BE49-F238E27FC236}">
                <a16:creationId xmlns:a16="http://schemas.microsoft.com/office/drawing/2014/main" id="{32A446C6-49A0-6040-95C6-F14481D2525A}"/>
              </a:ext>
            </a:extLst>
          </p:cNvPr>
          <p:cNvSpPr>
            <a:spLocks noGrp="1"/>
          </p:cNvSpPr>
          <p:nvPr>
            <p:ph type="body" sz="quarter" idx="184"/>
          </p:nvPr>
        </p:nvSpPr>
        <p:spPr/>
        <p:txBody>
          <a:bodyPr/>
          <a:lstStyle/>
          <a:p>
            <a:pPr fontAlgn="base"/>
            <a:r>
              <a:rPr lang="en-US" sz="2400" baseline="30000" dirty="0">
                <a:latin typeface="Garamond" panose="02020404030301010803" pitchFamily="18" charset="0"/>
              </a:rPr>
              <a:t>1</a:t>
            </a:r>
            <a:r>
              <a:rPr lang="en-US" sz="2400" dirty="0">
                <a:latin typeface="Garamond" panose="02020404030301010803" pitchFamily="18" charset="0"/>
              </a:rPr>
              <a:t>Department of Emergency Medicine, University of California, Davis, </a:t>
            </a:r>
            <a:r>
              <a:rPr lang="en-US" sz="2400" baseline="30000" dirty="0">
                <a:latin typeface="Garamond" panose="02020404030301010803" pitchFamily="18" charset="0"/>
              </a:rPr>
              <a:t>2</a:t>
            </a:r>
            <a:r>
              <a:rPr lang="en-US" sz="2400" dirty="0">
                <a:latin typeface="Garamond" panose="02020404030301010803" pitchFamily="18" charset="0"/>
              </a:rPr>
              <a:t>Department of Pediatrics, University of California, Davis</a:t>
            </a:r>
          </a:p>
        </p:txBody>
      </p:sp>
      <p:sp>
        <p:nvSpPr>
          <p:cNvPr id="110" name="Text Placeholder 109">
            <a:extLst>
              <a:ext uri="{FF2B5EF4-FFF2-40B4-BE49-F238E27FC236}">
                <a16:creationId xmlns:a16="http://schemas.microsoft.com/office/drawing/2014/main" id="{49516594-99C3-0A4C-BD9D-93C122F8B8D0}"/>
              </a:ext>
            </a:extLst>
          </p:cNvPr>
          <p:cNvSpPr>
            <a:spLocks noGrp="1"/>
          </p:cNvSpPr>
          <p:nvPr>
            <p:ph type="body" sz="quarter" idx="185"/>
          </p:nvPr>
        </p:nvSpPr>
        <p:spPr>
          <a:xfrm>
            <a:off x="3662362" y="342114"/>
            <a:ext cx="20107276" cy="834414"/>
          </a:xfrm>
        </p:spPr>
        <p:txBody>
          <a:bodyPr>
            <a:normAutofit fontScale="92500"/>
          </a:bodyPr>
          <a:lstStyle/>
          <a:p>
            <a:r>
              <a:rPr lang="en-US" sz="4400" dirty="0">
                <a:latin typeface="Garamond" panose="02020404030301010803" pitchFamily="18" charset="0"/>
              </a:rPr>
              <a:t> </a:t>
            </a:r>
            <a:r>
              <a:rPr lang="en-US" sz="4400" b="1" dirty="0">
                <a:latin typeface="Garamond" panose="02020404030301010803" pitchFamily="18" charset="0"/>
              </a:rPr>
              <a:t>High-Sensitivity Cardiac Troponin and ED Length of Stay: A Before and After Study</a:t>
            </a:r>
            <a:endParaRPr lang="en-US" sz="4400" dirty="0">
              <a:latin typeface="Garamond" panose="02020404030301010803" pitchFamily="18" charset="0"/>
            </a:endParaRPr>
          </a:p>
        </p:txBody>
      </p:sp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66B71FF8-3571-9C42-AAFA-F296E2274420}"/>
              </a:ext>
            </a:extLst>
          </p:cNvPr>
          <p:cNvSpPr>
            <a:spLocks noGrp="1"/>
          </p:cNvSpPr>
          <p:nvPr>
            <p:ph type="body" sz="quarter" idx="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863D9B97-D211-BA46-84AB-6B0FD9B55AB5}"/>
              </a:ext>
            </a:extLst>
          </p:cNvPr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DB87DF9F-E252-2D43-A05E-A5325628B7CE}"/>
              </a:ext>
            </a:extLst>
          </p:cNvPr>
          <p:cNvSpPr>
            <a:spLocks noGrp="1"/>
          </p:cNvSpPr>
          <p:nvPr>
            <p:ph type="body" sz="quarter" idx="1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5" name="Text Placeholder 74">
            <a:extLst>
              <a:ext uri="{FF2B5EF4-FFF2-40B4-BE49-F238E27FC236}">
                <a16:creationId xmlns:a16="http://schemas.microsoft.com/office/drawing/2014/main" id="{4D70C3E6-8D6F-FB40-9ECE-5DF9B78F9C04}"/>
              </a:ext>
            </a:extLst>
          </p:cNvPr>
          <p:cNvSpPr>
            <a:spLocks noGrp="1"/>
          </p:cNvSpPr>
          <p:nvPr>
            <p:ph type="body" sz="quarter" idx="1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AE686F08-98FB-3646-836F-154FAB95941F}"/>
              </a:ext>
            </a:extLst>
          </p:cNvPr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7" name="Text Placeholder 76">
            <a:extLst>
              <a:ext uri="{FF2B5EF4-FFF2-40B4-BE49-F238E27FC236}">
                <a16:creationId xmlns:a16="http://schemas.microsoft.com/office/drawing/2014/main" id="{959638D0-3036-D344-BA34-BD2363A04805}"/>
              </a:ext>
            </a:extLst>
          </p:cNvPr>
          <p:cNvSpPr>
            <a:spLocks noGrp="1"/>
          </p:cNvSpPr>
          <p:nvPr>
            <p:ph type="body" sz="quarter" idx="1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" name="Text Placeholder 77">
            <a:extLst>
              <a:ext uri="{FF2B5EF4-FFF2-40B4-BE49-F238E27FC236}">
                <a16:creationId xmlns:a16="http://schemas.microsoft.com/office/drawing/2014/main" id="{B2F1560A-7BC7-0245-B551-7350D52A9BDE}"/>
              </a:ext>
            </a:extLst>
          </p:cNvPr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9" name="Text Placeholder 78">
            <a:extLst>
              <a:ext uri="{FF2B5EF4-FFF2-40B4-BE49-F238E27FC236}">
                <a16:creationId xmlns:a16="http://schemas.microsoft.com/office/drawing/2014/main" id="{346ED538-4454-3B4C-989B-ADCBD602F851}"/>
              </a:ext>
            </a:extLst>
          </p:cNvPr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0" name="Text Placeholder 79">
            <a:extLst>
              <a:ext uri="{FF2B5EF4-FFF2-40B4-BE49-F238E27FC236}">
                <a16:creationId xmlns:a16="http://schemas.microsoft.com/office/drawing/2014/main" id="{05341823-42D0-2F45-AF4E-E68A5C0884B9}"/>
              </a:ext>
            </a:extLst>
          </p:cNvPr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" name="Text Placeholder 80">
            <a:extLst>
              <a:ext uri="{FF2B5EF4-FFF2-40B4-BE49-F238E27FC236}">
                <a16:creationId xmlns:a16="http://schemas.microsoft.com/office/drawing/2014/main" id="{6A2F4D98-5BF4-B949-A048-BD2145B09CDE}"/>
              </a:ext>
            </a:extLst>
          </p:cNvPr>
          <p:cNvSpPr>
            <a:spLocks noGrp="1"/>
          </p:cNvSpPr>
          <p:nvPr>
            <p:ph type="body" sz="quarter" idx="1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2" name="Text Placeholder 81">
            <a:extLst>
              <a:ext uri="{FF2B5EF4-FFF2-40B4-BE49-F238E27FC236}">
                <a16:creationId xmlns:a16="http://schemas.microsoft.com/office/drawing/2014/main" id="{51213C53-1CB2-AA40-8A1B-B6AAE5EE74EA}"/>
              </a:ext>
            </a:extLst>
          </p:cNvPr>
          <p:cNvSpPr>
            <a:spLocks noGrp="1"/>
          </p:cNvSpPr>
          <p:nvPr>
            <p:ph type="body" sz="quarter" idx="1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3" name="Text Placeholder 82">
            <a:extLst>
              <a:ext uri="{FF2B5EF4-FFF2-40B4-BE49-F238E27FC236}">
                <a16:creationId xmlns:a16="http://schemas.microsoft.com/office/drawing/2014/main" id="{5A3EA96F-1E3E-6F44-A54C-C8B1E5EA7D47}"/>
              </a:ext>
            </a:extLst>
          </p:cNvPr>
          <p:cNvSpPr>
            <a:spLocks noGrp="1"/>
          </p:cNvSpPr>
          <p:nvPr>
            <p:ph type="body" sz="quarter" idx="125"/>
          </p:nvPr>
        </p:nvSpPr>
        <p:spPr>
          <a:xfrm>
            <a:off x="-6522768" y="11802139"/>
            <a:ext cx="6285508" cy="47923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3" name="Picture Placeholder 72">
            <a:extLst>
              <a:ext uri="{FF2B5EF4-FFF2-40B4-BE49-F238E27FC236}">
                <a16:creationId xmlns:a16="http://schemas.microsoft.com/office/drawing/2014/main" id="{9D872972-D828-7C40-A3F1-BD8894637744}"/>
              </a:ext>
            </a:extLst>
          </p:cNvPr>
          <p:cNvSpPr>
            <a:spLocks noGrp="1"/>
          </p:cNvSpPr>
          <p:nvPr>
            <p:ph type="pic" sz="quarter" idx="115"/>
          </p:nvPr>
        </p:nvSpPr>
        <p:spPr/>
      </p:sp>
      <p:sp>
        <p:nvSpPr>
          <p:cNvPr id="84" name="Picture Placeholder 83">
            <a:extLst>
              <a:ext uri="{FF2B5EF4-FFF2-40B4-BE49-F238E27FC236}">
                <a16:creationId xmlns:a16="http://schemas.microsoft.com/office/drawing/2014/main" id="{070C66B6-DAB6-4142-B867-33CA3DE7B41C}"/>
              </a:ext>
            </a:extLst>
          </p:cNvPr>
          <p:cNvSpPr>
            <a:spLocks noGrp="1"/>
          </p:cNvSpPr>
          <p:nvPr>
            <p:ph type="pic" sz="quarter" idx="126"/>
          </p:nvPr>
        </p:nvSpPr>
        <p:spPr/>
      </p:sp>
      <p:sp>
        <p:nvSpPr>
          <p:cNvPr id="85" name="Picture Placeholder 84">
            <a:extLst>
              <a:ext uri="{FF2B5EF4-FFF2-40B4-BE49-F238E27FC236}">
                <a16:creationId xmlns:a16="http://schemas.microsoft.com/office/drawing/2014/main" id="{29DBC4AB-7F74-6947-9181-244ECA802BDB}"/>
              </a:ext>
            </a:extLst>
          </p:cNvPr>
          <p:cNvSpPr>
            <a:spLocks noGrp="1"/>
          </p:cNvSpPr>
          <p:nvPr>
            <p:ph type="pic" sz="quarter" idx="127"/>
          </p:nvPr>
        </p:nvSpPr>
        <p:spPr/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8E69DF35-24F2-4D43-892F-A9776B5EB35F}"/>
              </a:ext>
            </a:extLst>
          </p:cNvPr>
          <p:cNvSpPr>
            <a:spLocks noGrp="1"/>
          </p:cNvSpPr>
          <p:nvPr>
            <p:ph type="pic" sz="quarter" idx="128"/>
          </p:nvPr>
        </p:nvSpPr>
        <p:spPr/>
      </p:sp>
      <p:sp>
        <p:nvSpPr>
          <p:cNvPr id="87" name="Picture Placeholder 86">
            <a:extLst>
              <a:ext uri="{FF2B5EF4-FFF2-40B4-BE49-F238E27FC236}">
                <a16:creationId xmlns:a16="http://schemas.microsoft.com/office/drawing/2014/main" id="{13736509-72CC-9D40-9DBB-194C08E3268C}"/>
              </a:ext>
            </a:extLst>
          </p:cNvPr>
          <p:cNvSpPr>
            <a:spLocks noGrp="1"/>
          </p:cNvSpPr>
          <p:nvPr>
            <p:ph type="pic" sz="quarter" idx="129"/>
          </p:nvPr>
        </p:nvSpPr>
        <p:spPr/>
      </p:sp>
      <p:sp>
        <p:nvSpPr>
          <p:cNvPr id="88" name="Picture Placeholder 87">
            <a:extLst>
              <a:ext uri="{FF2B5EF4-FFF2-40B4-BE49-F238E27FC236}">
                <a16:creationId xmlns:a16="http://schemas.microsoft.com/office/drawing/2014/main" id="{18345AAD-F66C-5D41-9620-AEA8F5AE6E9B}"/>
              </a:ext>
            </a:extLst>
          </p:cNvPr>
          <p:cNvSpPr>
            <a:spLocks noGrp="1"/>
          </p:cNvSpPr>
          <p:nvPr>
            <p:ph type="pic" sz="quarter" idx="130"/>
          </p:nvPr>
        </p:nvSpPr>
        <p:spPr/>
      </p:sp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60CEC86F-C264-EB49-ABB2-F10209C6159B}"/>
              </a:ext>
            </a:extLst>
          </p:cNvPr>
          <p:cNvSpPr>
            <a:spLocks noGrp="1"/>
          </p:cNvSpPr>
          <p:nvPr>
            <p:ph type="pic" sz="quarter" idx="131"/>
          </p:nvPr>
        </p:nvSpPr>
        <p:spPr/>
      </p:sp>
      <p:sp>
        <p:nvSpPr>
          <p:cNvPr id="90" name="Picture Placeholder 89">
            <a:extLst>
              <a:ext uri="{FF2B5EF4-FFF2-40B4-BE49-F238E27FC236}">
                <a16:creationId xmlns:a16="http://schemas.microsoft.com/office/drawing/2014/main" id="{A019A58B-37D8-F940-B72D-D8120EF05263}"/>
              </a:ext>
            </a:extLst>
          </p:cNvPr>
          <p:cNvSpPr>
            <a:spLocks noGrp="1"/>
          </p:cNvSpPr>
          <p:nvPr>
            <p:ph type="pic" sz="quarter" idx="132"/>
          </p:nvPr>
        </p:nvSpPr>
        <p:spPr/>
      </p:sp>
      <p:sp>
        <p:nvSpPr>
          <p:cNvPr id="91" name="Picture Placeholder 90">
            <a:extLst>
              <a:ext uri="{FF2B5EF4-FFF2-40B4-BE49-F238E27FC236}">
                <a16:creationId xmlns:a16="http://schemas.microsoft.com/office/drawing/2014/main" id="{D000E7C0-AF1C-D943-8DE9-E0810D5D64AA}"/>
              </a:ext>
            </a:extLst>
          </p:cNvPr>
          <p:cNvSpPr>
            <a:spLocks noGrp="1"/>
          </p:cNvSpPr>
          <p:nvPr>
            <p:ph type="pic" sz="quarter" idx="133"/>
          </p:nvPr>
        </p:nvSpPr>
        <p:spPr/>
      </p:sp>
      <p:sp>
        <p:nvSpPr>
          <p:cNvPr id="92" name="Picture Placeholder 91">
            <a:extLst>
              <a:ext uri="{FF2B5EF4-FFF2-40B4-BE49-F238E27FC236}">
                <a16:creationId xmlns:a16="http://schemas.microsoft.com/office/drawing/2014/main" id="{DBBFC30E-028E-604D-982D-5CE0653C8BFA}"/>
              </a:ext>
            </a:extLst>
          </p:cNvPr>
          <p:cNvSpPr>
            <a:spLocks noGrp="1"/>
          </p:cNvSpPr>
          <p:nvPr>
            <p:ph type="pic" sz="quarter" idx="134"/>
          </p:nvPr>
        </p:nvSpPr>
        <p:spPr/>
      </p:sp>
      <p:sp>
        <p:nvSpPr>
          <p:cNvPr id="93" name="Picture Placeholder 92">
            <a:extLst>
              <a:ext uri="{FF2B5EF4-FFF2-40B4-BE49-F238E27FC236}">
                <a16:creationId xmlns:a16="http://schemas.microsoft.com/office/drawing/2014/main" id="{DAB21577-94E3-8741-A651-453756A0F059}"/>
              </a:ext>
            </a:extLst>
          </p:cNvPr>
          <p:cNvSpPr>
            <a:spLocks noGrp="1"/>
          </p:cNvSpPr>
          <p:nvPr>
            <p:ph type="pic" sz="quarter" idx="135"/>
          </p:nvPr>
        </p:nvSpPr>
        <p:spPr/>
      </p:sp>
      <p:sp>
        <p:nvSpPr>
          <p:cNvPr id="94" name="Text Placeholder 93">
            <a:extLst>
              <a:ext uri="{FF2B5EF4-FFF2-40B4-BE49-F238E27FC236}">
                <a16:creationId xmlns:a16="http://schemas.microsoft.com/office/drawing/2014/main" id="{729F9C8D-831F-634E-A9DB-BB9141CAA0C2}"/>
              </a:ext>
            </a:extLst>
          </p:cNvPr>
          <p:cNvSpPr>
            <a:spLocks noGrp="1"/>
          </p:cNvSpPr>
          <p:nvPr>
            <p:ph type="body" sz="quarter" idx="1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5" name="Text Placeholder 94">
            <a:extLst>
              <a:ext uri="{FF2B5EF4-FFF2-40B4-BE49-F238E27FC236}">
                <a16:creationId xmlns:a16="http://schemas.microsoft.com/office/drawing/2014/main" id="{AEF31765-464F-3B43-B18F-B0E5A6F03F58}"/>
              </a:ext>
            </a:extLst>
          </p:cNvPr>
          <p:cNvSpPr>
            <a:spLocks noGrp="1"/>
          </p:cNvSpPr>
          <p:nvPr>
            <p:ph type="body" sz="quarter" idx="1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6" name="Text Placeholder 95">
            <a:extLst>
              <a:ext uri="{FF2B5EF4-FFF2-40B4-BE49-F238E27FC236}">
                <a16:creationId xmlns:a16="http://schemas.microsoft.com/office/drawing/2014/main" id="{85FBC5B8-2DBA-844B-BE59-B681F1C709A0}"/>
              </a:ext>
            </a:extLst>
          </p:cNvPr>
          <p:cNvSpPr>
            <a:spLocks noGrp="1"/>
          </p:cNvSpPr>
          <p:nvPr>
            <p:ph type="body" sz="quarter" idx="1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9686BE5D-6EFA-FD40-AA2D-C1761034FBD6}"/>
              </a:ext>
            </a:extLst>
          </p:cNvPr>
          <p:cNvSpPr>
            <a:spLocks noGrp="1"/>
          </p:cNvSpPr>
          <p:nvPr>
            <p:ph type="body" sz="quarter" idx="1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8" name="Text Placeholder 97">
            <a:extLst>
              <a:ext uri="{FF2B5EF4-FFF2-40B4-BE49-F238E27FC236}">
                <a16:creationId xmlns:a16="http://schemas.microsoft.com/office/drawing/2014/main" id="{4478D9CD-D5DA-7B4E-81C4-EA3F5434DE77}"/>
              </a:ext>
            </a:extLst>
          </p:cNvPr>
          <p:cNvSpPr>
            <a:spLocks noGrp="1"/>
          </p:cNvSpPr>
          <p:nvPr>
            <p:ph type="body" sz="quarter" idx="1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9" name="Text Placeholder 98">
            <a:extLst>
              <a:ext uri="{FF2B5EF4-FFF2-40B4-BE49-F238E27FC236}">
                <a16:creationId xmlns:a16="http://schemas.microsoft.com/office/drawing/2014/main" id="{4C626107-CE00-C448-AD14-8DB2A7974933}"/>
              </a:ext>
            </a:extLst>
          </p:cNvPr>
          <p:cNvSpPr>
            <a:spLocks noGrp="1"/>
          </p:cNvSpPr>
          <p:nvPr>
            <p:ph type="body" sz="quarter" idx="1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0" name="Text Placeholder 99">
            <a:extLst>
              <a:ext uri="{FF2B5EF4-FFF2-40B4-BE49-F238E27FC236}">
                <a16:creationId xmlns:a16="http://schemas.microsoft.com/office/drawing/2014/main" id="{14CEE309-CD23-4148-A04F-9B5EF032006A}"/>
              </a:ext>
            </a:extLst>
          </p:cNvPr>
          <p:cNvSpPr>
            <a:spLocks noGrp="1"/>
          </p:cNvSpPr>
          <p:nvPr>
            <p:ph type="body" sz="quarter" idx="1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1" name="Text Placeholder 100">
            <a:extLst>
              <a:ext uri="{FF2B5EF4-FFF2-40B4-BE49-F238E27FC236}">
                <a16:creationId xmlns:a16="http://schemas.microsoft.com/office/drawing/2014/main" id="{05C252A8-8638-4945-BD4E-4211CEDE0B6B}"/>
              </a:ext>
            </a:extLst>
          </p:cNvPr>
          <p:cNvSpPr>
            <a:spLocks noGrp="1"/>
          </p:cNvSpPr>
          <p:nvPr>
            <p:ph type="body" sz="quarter" idx="1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2" name="Text Placeholder 101">
            <a:extLst>
              <a:ext uri="{FF2B5EF4-FFF2-40B4-BE49-F238E27FC236}">
                <a16:creationId xmlns:a16="http://schemas.microsoft.com/office/drawing/2014/main" id="{FFBD01AD-4455-C14F-A0EB-03066D598681}"/>
              </a:ext>
            </a:extLst>
          </p:cNvPr>
          <p:cNvSpPr>
            <a:spLocks noGrp="1"/>
          </p:cNvSpPr>
          <p:nvPr>
            <p:ph type="body" sz="quarter" idx="1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3" name="Text Placeholder 102">
            <a:extLst>
              <a:ext uri="{FF2B5EF4-FFF2-40B4-BE49-F238E27FC236}">
                <a16:creationId xmlns:a16="http://schemas.microsoft.com/office/drawing/2014/main" id="{13065D44-DC74-D44E-BE93-9A4E12D775A5}"/>
              </a:ext>
            </a:extLst>
          </p:cNvPr>
          <p:cNvSpPr>
            <a:spLocks noGrp="1"/>
          </p:cNvSpPr>
          <p:nvPr>
            <p:ph type="body" sz="quarter" idx="1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" name="Text Placeholder 103">
            <a:extLst>
              <a:ext uri="{FF2B5EF4-FFF2-40B4-BE49-F238E27FC236}">
                <a16:creationId xmlns:a16="http://schemas.microsoft.com/office/drawing/2014/main" id="{85504D89-A874-194D-9E01-44B5193E6B40}"/>
              </a:ext>
            </a:extLst>
          </p:cNvPr>
          <p:cNvSpPr>
            <a:spLocks noGrp="1"/>
          </p:cNvSpPr>
          <p:nvPr>
            <p:ph type="body" sz="quarter" idx="1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5" name="Text Placeholder 104">
            <a:extLst>
              <a:ext uri="{FF2B5EF4-FFF2-40B4-BE49-F238E27FC236}">
                <a16:creationId xmlns:a16="http://schemas.microsoft.com/office/drawing/2014/main" id="{9CCFE2C1-7EFA-9940-AE1A-91F61211068D}"/>
              </a:ext>
            </a:extLst>
          </p:cNvPr>
          <p:cNvSpPr>
            <a:spLocks noGrp="1"/>
          </p:cNvSpPr>
          <p:nvPr>
            <p:ph type="body" sz="quarter" idx="1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6" name="Text Placeholder 105">
            <a:extLst>
              <a:ext uri="{FF2B5EF4-FFF2-40B4-BE49-F238E27FC236}">
                <a16:creationId xmlns:a16="http://schemas.microsoft.com/office/drawing/2014/main" id="{FA7E3137-8BCC-4946-9C8D-FB2410D125E0}"/>
              </a:ext>
            </a:extLst>
          </p:cNvPr>
          <p:cNvSpPr>
            <a:spLocks noGrp="1"/>
          </p:cNvSpPr>
          <p:nvPr>
            <p:ph type="body" sz="quarter" idx="1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7" name="Text Placeholder 106">
            <a:extLst>
              <a:ext uri="{FF2B5EF4-FFF2-40B4-BE49-F238E27FC236}">
                <a16:creationId xmlns:a16="http://schemas.microsoft.com/office/drawing/2014/main" id="{A8F5623A-FF31-B741-9584-B3002F91ABDA}"/>
              </a:ext>
            </a:extLst>
          </p:cNvPr>
          <p:cNvSpPr>
            <a:spLocks noGrp="1"/>
          </p:cNvSpPr>
          <p:nvPr>
            <p:ph type="body" sz="quarter" idx="1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9" name="Rectangle 3">
            <a:extLst>
              <a:ext uri="{FF2B5EF4-FFF2-40B4-BE49-F238E27FC236}">
                <a16:creationId xmlns:a16="http://schemas.microsoft.com/office/drawing/2014/main" id="{604BB420-71A9-FD42-B923-CD643FFFE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1422" y="3415622"/>
            <a:ext cx="38775808" cy="526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74" name="Table 273">
            <a:extLst>
              <a:ext uri="{FF2B5EF4-FFF2-40B4-BE49-F238E27FC236}">
                <a16:creationId xmlns:a16="http://schemas.microsoft.com/office/drawing/2014/main" id="{42733F41-32A6-9E4C-8167-08F0D83D14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441420"/>
              </p:ext>
            </p:extLst>
          </p:nvPr>
        </p:nvGraphicFramePr>
        <p:xfrm>
          <a:off x="9556135" y="3441681"/>
          <a:ext cx="8303442" cy="2494625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1964990">
                  <a:extLst>
                    <a:ext uri="{9D8B030D-6E8A-4147-A177-3AD203B41FA5}">
                      <a16:colId xmlns:a16="http://schemas.microsoft.com/office/drawing/2014/main" val="3100317582"/>
                    </a:ext>
                  </a:extLst>
                </a:gridCol>
                <a:gridCol w="1856063">
                  <a:extLst>
                    <a:ext uri="{9D8B030D-6E8A-4147-A177-3AD203B41FA5}">
                      <a16:colId xmlns:a16="http://schemas.microsoft.com/office/drawing/2014/main" val="884134439"/>
                    </a:ext>
                  </a:extLst>
                </a:gridCol>
                <a:gridCol w="2057489">
                  <a:extLst>
                    <a:ext uri="{9D8B030D-6E8A-4147-A177-3AD203B41FA5}">
                      <a16:colId xmlns:a16="http://schemas.microsoft.com/office/drawing/2014/main" val="2797658172"/>
                    </a:ext>
                  </a:extLst>
                </a:gridCol>
                <a:gridCol w="2424900">
                  <a:extLst>
                    <a:ext uri="{9D8B030D-6E8A-4147-A177-3AD203B41FA5}">
                      <a16:colId xmlns:a16="http://schemas.microsoft.com/office/drawing/2014/main" val="1822443804"/>
                    </a:ext>
                  </a:extLst>
                </a:gridCol>
              </a:tblGrid>
              <a:tr h="715266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Table 1. Characteristics of all patients with a chief complaint of chest pain by troponin group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34710"/>
                  </a:ext>
                </a:extLst>
              </a:tr>
              <a:tr h="3166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Characteristic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Conventional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High-Sensitivity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All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9313872"/>
                  </a:ext>
                </a:extLst>
              </a:tr>
              <a:tr h="2682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Total Patients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1589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1616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3205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9727019"/>
                  </a:ext>
                </a:extLst>
              </a:tr>
              <a:tr h="3166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Median Age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54 (39, 65)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55 (41, 66)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55 (40, 65)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8209412"/>
                  </a:ext>
                </a:extLst>
              </a:tr>
              <a:tr h="3352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Male Gender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796/1589 (50%)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826/1616 (51%)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1622/3205 (51%)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9010987"/>
                  </a:ext>
                </a:extLst>
              </a:tr>
              <a:tr h="536450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Garamond" panose="02020404030301010803" pitchFamily="18" charset="0"/>
                        </a:rPr>
                        <a:t>Continuous variables expressed as medians (Q1, Q3) and categorical variables as proportions (%).</a:t>
                      </a:r>
                      <a:endParaRPr lang="en-US" sz="11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524211"/>
                  </a:ext>
                </a:extLst>
              </a:tr>
            </a:tbl>
          </a:graphicData>
        </a:graphic>
      </p:graphicFrame>
      <p:sp>
        <p:nvSpPr>
          <p:cNvPr id="278" name="Text Placeholder 67">
            <a:extLst>
              <a:ext uri="{FF2B5EF4-FFF2-40B4-BE49-F238E27FC236}">
                <a16:creationId xmlns:a16="http://schemas.microsoft.com/office/drawing/2014/main" id="{40366585-76EF-544F-ABF9-DD7F117B4C0C}"/>
              </a:ext>
            </a:extLst>
          </p:cNvPr>
          <p:cNvSpPr>
            <a:spLocks noGrp="1"/>
          </p:cNvSpPr>
          <p:nvPr/>
        </p:nvSpPr>
        <p:spPr>
          <a:xfrm>
            <a:off x="9471919" y="7989980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 algn="l" defTabSz="2507943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849043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75598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534809" indent="-359211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796053" indent="-261244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80" name="Text Placeholder 69">
            <a:extLst>
              <a:ext uri="{FF2B5EF4-FFF2-40B4-BE49-F238E27FC236}">
                <a16:creationId xmlns:a16="http://schemas.microsoft.com/office/drawing/2014/main" id="{636E166C-F46F-1946-B14F-332BACAD52CC}"/>
              </a:ext>
            </a:extLst>
          </p:cNvPr>
          <p:cNvSpPr txBox="1">
            <a:spLocks/>
          </p:cNvSpPr>
          <p:nvPr/>
        </p:nvSpPr>
        <p:spPr>
          <a:xfrm>
            <a:off x="9509424" y="5288948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 algn="l" defTabSz="2507943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849043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75598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534809" indent="-359211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796053" indent="-261244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graphicFrame>
        <p:nvGraphicFramePr>
          <p:cNvPr id="285" name="Table 284">
            <a:extLst>
              <a:ext uri="{FF2B5EF4-FFF2-40B4-BE49-F238E27FC236}">
                <a16:creationId xmlns:a16="http://schemas.microsoft.com/office/drawing/2014/main" id="{5DF596A0-5ECC-9448-9000-D4CF24D86C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929783"/>
              </p:ext>
            </p:extLst>
          </p:nvPr>
        </p:nvGraphicFramePr>
        <p:xfrm>
          <a:off x="9562819" y="6054218"/>
          <a:ext cx="8328843" cy="4955673"/>
        </p:xfrm>
        <a:graphic>
          <a:graphicData uri="http://schemas.openxmlformats.org/drawingml/2006/table">
            <a:tbl>
              <a:tblPr firstRow="1" firstCol="1" bandRow="1">
                <a:tableStyleId>{C083E6E3-FA7D-4D7B-A595-EF9225AFEA82}</a:tableStyleId>
              </a:tblPr>
              <a:tblGrid>
                <a:gridCol w="2706310">
                  <a:extLst>
                    <a:ext uri="{9D8B030D-6E8A-4147-A177-3AD203B41FA5}">
                      <a16:colId xmlns:a16="http://schemas.microsoft.com/office/drawing/2014/main" val="4143688618"/>
                    </a:ext>
                  </a:extLst>
                </a:gridCol>
                <a:gridCol w="1627397">
                  <a:extLst>
                    <a:ext uri="{9D8B030D-6E8A-4147-A177-3AD203B41FA5}">
                      <a16:colId xmlns:a16="http://schemas.microsoft.com/office/drawing/2014/main" val="350089815"/>
                    </a:ext>
                  </a:extLst>
                </a:gridCol>
                <a:gridCol w="1625140">
                  <a:extLst>
                    <a:ext uri="{9D8B030D-6E8A-4147-A177-3AD203B41FA5}">
                      <a16:colId xmlns:a16="http://schemas.microsoft.com/office/drawing/2014/main" val="488682425"/>
                    </a:ext>
                  </a:extLst>
                </a:gridCol>
                <a:gridCol w="812570">
                  <a:extLst>
                    <a:ext uri="{9D8B030D-6E8A-4147-A177-3AD203B41FA5}">
                      <a16:colId xmlns:a16="http://schemas.microsoft.com/office/drawing/2014/main" val="2319449430"/>
                    </a:ext>
                  </a:extLst>
                </a:gridCol>
                <a:gridCol w="1557426">
                  <a:extLst>
                    <a:ext uri="{9D8B030D-6E8A-4147-A177-3AD203B41FA5}">
                      <a16:colId xmlns:a16="http://schemas.microsoft.com/office/drawing/2014/main" val="2239318517"/>
                    </a:ext>
                  </a:extLst>
                </a:gridCol>
              </a:tblGrid>
              <a:tr h="371275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Table 2. Primary and secondary outcomes by troponin study group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6387545"/>
                  </a:ext>
                </a:extLst>
              </a:tr>
              <a:tr h="3300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ED Metric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Conventional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High-Sensitivity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P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OR/LC [95% CI]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2024873"/>
                  </a:ext>
                </a:extLst>
              </a:tr>
              <a:tr h="3300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ED LOS (Primary Outcome)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391 (267-576)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403 (272-592)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0.165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14 [-6, 34]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57737555"/>
                  </a:ext>
                </a:extLst>
              </a:tr>
              <a:tr h="3300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Rate of Admission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528/1461 (36%)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473/1483 (32%)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0.016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0.83 [0.71, 0.96]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488634"/>
                  </a:ext>
                </a:extLst>
              </a:tr>
              <a:tr h="3300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Rate of Discharge 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866/1461 (59%)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952/1483 (64%)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0.006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1.23 [1.06, 1.43]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53278500"/>
                  </a:ext>
                </a:extLst>
              </a:tr>
              <a:tr h="3300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Diagnosis of STEMI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32/1461 (2%)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33/1483 (2%)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.946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1.0 [0.6, 1.7]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4593254"/>
                  </a:ext>
                </a:extLst>
              </a:tr>
              <a:tr h="3300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Diagnosis of NSTEMI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56/1461 (4%)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56/1483 (4%)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0.939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0.9 [0.7, 1.4]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15686163"/>
                  </a:ext>
                </a:extLst>
              </a:tr>
              <a:tr h="3300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Diagnosis of UA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25/1461 (2%)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27/1483 (2%)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0.820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1.1 [0.6, 1.8]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844302"/>
                  </a:ext>
                </a:extLst>
              </a:tr>
              <a:tr h="3300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Diagnosis of any ACS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116/1461 (8%)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118/1483 (8%)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Garamond" panose="02020404030301010803" pitchFamily="18" charset="0"/>
                        </a:rPr>
                        <a:t>0.982</a:t>
                      </a:r>
                      <a:endParaRPr lang="en-US" sz="1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aramond" panose="02020404030301010803" pitchFamily="18" charset="0"/>
                        </a:rPr>
                        <a:t>1.0 [0.8, 1.3]</a:t>
                      </a:r>
                      <a:endParaRPr lang="en-US" sz="1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94509387"/>
                  </a:ext>
                </a:extLst>
              </a:tr>
              <a:tr h="1506986">
                <a:tc gridSpan="5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Garamond" panose="02020404030301010803" pitchFamily="18" charset="0"/>
                        </a:rPr>
                        <a:t>ACS, acute coronary syndrome. ED, emergency department. LC, linear coefficient. LOS, length of stay. OR, odds ratio. STEMI, ST elevation myocardial infarction. NSTEMI, non-ST elevation myocardial infarction. UA, unstable angina.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aseline="30000" dirty="0">
                          <a:effectLst/>
                          <a:latin typeface="Garamond" panose="02020404030301010803" pitchFamily="18" charset="0"/>
                        </a:rPr>
                        <a:t>1</a:t>
                      </a:r>
                      <a:r>
                        <a:rPr lang="en-US" sz="1100" dirty="0">
                          <a:effectLst/>
                          <a:latin typeface="Garamond" panose="02020404030301010803" pitchFamily="18" charset="0"/>
                        </a:rPr>
                        <a:t>All time units are in minutes.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Garamond" panose="02020404030301010803" pitchFamily="18" charset="0"/>
                        </a:rPr>
                        <a:t>Continuous variables expressed as medians (Q1-Q3) and categorical variables as proportions (%). Comparisons between categorical variables performed using logistic regression and outputs are reported as odds ratios (OR) and 95% confidence intervals (95%CI). Comparisons between continuous variables performed using linear regression and outputs are reported as linear coefficients and 95%CI. </a:t>
                      </a:r>
                      <a:endParaRPr lang="en-US" sz="11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2267602"/>
                  </a:ext>
                </a:extLst>
              </a:tr>
            </a:tbl>
          </a:graphicData>
        </a:graphic>
      </p:graphicFrame>
      <p:sp>
        <p:nvSpPr>
          <p:cNvPr id="287" name="Text Placeholder 61">
            <a:extLst>
              <a:ext uri="{FF2B5EF4-FFF2-40B4-BE49-F238E27FC236}">
                <a16:creationId xmlns:a16="http://schemas.microsoft.com/office/drawing/2014/main" id="{CBAA6D81-8F31-6849-B1A5-AECB81691AF9}"/>
              </a:ext>
            </a:extLst>
          </p:cNvPr>
          <p:cNvSpPr txBox="1">
            <a:spLocks/>
          </p:cNvSpPr>
          <p:nvPr/>
        </p:nvSpPr>
        <p:spPr>
          <a:xfrm>
            <a:off x="610859" y="6818706"/>
            <a:ext cx="8482209" cy="474850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marL="940479" indent="-940479" algn="ctr" defTabSz="2507943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u="none" kern="1200" baseline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37704" indent="-783732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7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134929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88901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642872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Garamond" panose="02020404030301010803" pitchFamily="18" charset="0"/>
              </a:rPr>
              <a:t>METHODS</a:t>
            </a:r>
          </a:p>
        </p:txBody>
      </p:sp>
      <p:sp>
        <p:nvSpPr>
          <p:cNvPr id="291" name="Text Placeholder 290">
            <a:extLst>
              <a:ext uri="{FF2B5EF4-FFF2-40B4-BE49-F238E27FC236}">
                <a16:creationId xmlns:a16="http://schemas.microsoft.com/office/drawing/2014/main" id="{BDC7F3C1-D1E8-D945-84C3-AB18AB9C51F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496822" y="11221708"/>
            <a:ext cx="8482209" cy="474850"/>
          </a:xfrm>
        </p:spPr>
        <p:txBody>
          <a:bodyPr/>
          <a:lstStyle/>
          <a:p>
            <a:r>
              <a:rPr lang="en-US" sz="2400" dirty="0">
                <a:latin typeface="Garamond" panose="02020404030301010803" pitchFamily="18" charset="0"/>
              </a:rPr>
              <a:t>RESULTS</a:t>
            </a:r>
          </a:p>
        </p:txBody>
      </p:sp>
      <p:sp>
        <p:nvSpPr>
          <p:cNvPr id="293" name="Text Placeholder 54">
            <a:extLst>
              <a:ext uri="{FF2B5EF4-FFF2-40B4-BE49-F238E27FC236}">
                <a16:creationId xmlns:a16="http://schemas.microsoft.com/office/drawing/2014/main" id="{6BCD04CA-87AE-3E4C-AE27-70BDB843CC1E}"/>
              </a:ext>
            </a:extLst>
          </p:cNvPr>
          <p:cNvSpPr txBox="1">
            <a:spLocks/>
          </p:cNvSpPr>
          <p:nvPr/>
        </p:nvSpPr>
        <p:spPr>
          <a:xfrm>
            <a:off x="9612758" y="11852649"/>
            <a:ext cx="8328844" cy="3957114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 algn="l" defTabSz="2507943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849043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75598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534809" indent="-359211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796053" indent="-261244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  <a:cs typeface="Arial" panose="020B0604020202020204" pitchFamily="34" charset="0"/>
              </a:rPr>
              <a:t>We studied 1,589 visits (before) and 1,616 visits (after) for chest pain. 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  <a:cs typeface="Arial" panose="020B0604020202020204" pitchFamily="34" charset="0"/>
              </a:rPr>
              <a:t>In both study periods, 92% (1462/1589 and 1483/1616) of patients underwent </a:t>
            </a:r>
            <a:r>
              <a:rPr lang="en-US" sz="2000" dirty="0" err="1">
                <a:latin typeface="Garamond" panose="02020404030301010803" pitchFamily="18" charset="0"/>
                <a:cs typeface="Arial" panose="020B0604020202020204" pitchFamily="34" charset="0"/>
              </a:rPr>
              <a:t>cTn</a:t>
            </a:r>
            <a:r>
              <a:rPr lang="en-US" sz="2000" dirty="0">
                <a:latin typeface="Garamond" panose="02020404030301010803" pitchFamily="18" charset="0"/>
                <a:cs typeface="Arial" panose="020B0604020202020204" pitchFamily="34" charset="0"/>
              </a:rPr>
              <a:t> testing. 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  <a:cs typeface="Arial" panose="020B0604020202020204" pitchFamily="34" charset="0"/>
              </a:rPr>
              <a:t>Median age and sex ratios were similar between study periods. 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  <a:cs typeface="Arial" panose="020B0604020202020204" pitchFamily="34" charset="0"/>
              </a:rPr>
              <a:t>There was no difference in median ED LOS between the before (391 [IQR 267-576] minutes) and after (403 [IQR 272-592] minutes) periods (adjusted mean difference 9 min, 95% CI -6 to 34). 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  <a:cs typeface="Arial" panose="020B0604020202020204" pitchFamily="34" charset="0"/>
              </a:rPr>
              <a:t>Admission rate was lower in the after period (36% vs. 32%; adjusted odds ratio 0.83, 95% CI 0.71-0.96).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>
                <a:latin typeface="Garamond" panose="02020404030301010803" pitchFamily="18" charset="0"/>
                <a:cs typeface="Arial" panose="020B0604020202020204" pitchFamily="34" charset="0"/>
              </a:rPr>
              <a:t>No difference in MI diagnosis rate (8% vs 8%; adjusted odds ratio 0.98, 95% CI 0.81-1.3) was observed between the two periods. </a:t>
            </a:r>
          </a:p>
        </p:txBody>
      </p:sp>
      <p:sp>
        <p:nvSpPr>
          <p:cNvPr id="294" name="Text Placeholder 66">
            <a:extLst>
              <a:ext uri="{FF2B5EF4-FFF2-40B4-BE49-F238E27FC236}">
                <a16:creationId xmlns:a16="http://schemas.microsoft.com/office/drawing/2014/main" id="{659BD991-8626-1245-A0B7-5147F6BE29AE}"/>
              </a:ext>
            </a:extLst>
          </p:cNvPr>
          <p:cNvSpPr txBox="1">
            <a:spLocks/>
          </p:cNvSpPr>
          <p:nvPr/>
        </p:nvSpPr>
        <p:spPr>
          <a:xfrm>
            <a:off x="18372307" y="5015942"/>
            <a:ext cx="8485018" cy="474850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marL="940479" indent="-940479" algn="ctr" defTabSz="2507943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u="none" kern="1200" baseline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37704" indent="-783732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7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134929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88901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642872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Garamond" panose="02020404030301010803" pitchFamily="18" charset="0"/>
              </a:rPr>
              <a:t>LIMITATIONS</a:t>
            </a:r>
          </a:p>
        </p:txBody>
      </p:sp>
      <p:sp>
        <p:nvSpPr>
          <p:cNvPr id="296" name="Text Placeholder 65">
            <a:extLst>
              <a:ext uri="{FF2B5EF4-FFF2-40B4-BE49-F238E27FC236}">
                <a16:creationId xmlns:a16="http://schemas.microsoft.com/office/drawing/2014/main" id="{4026D914-5CB2-4144-83DB-61EFCFC3701B}"/>
              </a:ext>
            </a:extLst>
          </p:cNvPr>
          <p:cNvSpPr txBox="1">
            <a:spLocks/>
          </p:cNvSpPr>
          <p:nvPr/>
        </p:nvSpPr>
        <p:spPr>
          <a:xfrm>
            <a:off x="18372307" y="5634709"/>
            <a:ext cx="8485018" cy="2258187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 algn="l" defTabSz="2507943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849043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75598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534809" indent="-359211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796053" indent="-261244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itchFamily="2" charset="2"/>
              <a:buChar char="§"/>
            </a:pPr>
            <a:r>
              <a:rPr lang="en-US" sz="2400" dirty="0">
                <a:latin typeface="Garamond" panose="02020404030301010803" pitchFamily="18" charset="0"/>
                <a:cs typeface="Arial" panose="020B0604020202020204" pitchFamily="34" charset="0"/>
              </a:rPr>
              <a:t>Single study center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dirty="0">
                <a:latin typeface="Garamond" panose="02020404030301010803" pitchFamily="18" charset="0"/>
                <a:cs typeface="Arial" panose="020B0604020202020204" pitchFamily="34" charset="0"/>
              </a:rPr>
              <a:t>Retrospective study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dirty="0">
                <a:latin typeface="Garamond" panose="02020404030301010803" pitchFamily="18" charset="0"/>
                <a:cs typeface="Arial" panose="020B0604020202020204" pitchFamily="34" charset="0"/>
              </a:rPr>
              <a:t>Difficult to differentiate whether the effects were caused by the introduction of a new algorithm or a result of the implementation of </a:t>
            </a:r>
            <a:r>
              <a:rPr lang="en-US" sz="2400" dirty="0" err="1">
                <a:latin typeface="Garamond" panose="02020404030301010803" pitchFamily="18" charset="0"/>
                <a:cs typeface="Arial" panose="020B0604020202020204" pitchFamily="34" charset="0"/>
              </a:rPr>
              <a:t>hs-cTn</a:t>
            </a:r>
            <a:r>
              <a:rPr lang="en-US" sz="2400" dirty="0">
                <a:latin typeface="Garamond" panose="02020404030301010803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13239451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36x60-Template-V3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ssic 3 Columns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PosterPresentations.com-36x60-Template-V3</Template>
  <TotalTime>730</TotalTime>
  <Words>1221</Words>
  <Application>Microsoft Macintosh PowerPoint</Application>
  <PresentationFormat>Custom</PresentationFormat>
  <Paragraphs>109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Garamond</vt:lpstr>
      <vt:lpstr>Trebuchet MS</vt:lpstr>
      <vt:lpstr>Wingdings</vt:lpstr>
      <vt:lpstr>PosterPresentations.com-36x60-Template-V3</vt:lpstr>
      <vt:lpstr>1_Classic 3 Columns</vt:lpstr>
      <vt:lpstr>Classic - Wide Center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cp:lastModifiedBy>Ernestine Chaco</cp:lastModifiedBy>
  <cp:revision>73</cp:revision>
  <dcterms:created xsi:type="dcterms:W3CDTF">2012-02-06T18:46:22Z</dcterms:created>
  <dcterms:modified xsi:type="dcterms:W3CDTF">2020-02-15T00:59:35Z</dcterms:modified>
</cp:coreProperties>
</file>