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 id="4" name="yuval nachalon" initials="yn" lastIdx="2" clrIdx="4">
    <p:extLst>
      <p:ext uri="{19B8F6BF-5375-455C-9EA6-DF929625EA0E}">
        <p15:presenceInfo xmlns:p15="http://schemas.microsoft.com/office/powerpoint/2012/main" userId="5af67f57027331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4643" autoAdjust="0"/>
  </p:normalViewPr>
  <p:slideViewPr>
    <p:cSldViewPr snapToGrid="0" snapToObjects="1" showGuides="1">
      <p:cViewPr>
        <p:scale>
          <a:sx n="38" d="100"/>
          <a:sy n="38" d="100"/>
        </p:scale>
        <p:origin x="1096" y="176"/>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2/20/20</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INTRODUCTION or ABSTRACT</a:t>
            </a:r>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11"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21"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63"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6"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9"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8"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9"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0"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1"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4"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5"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99"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0"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1"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2"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3"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4"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2"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3"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58"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70"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81"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8"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9"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90"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2"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3"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4"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5"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7"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8"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9"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6"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7"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8"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9"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0"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1"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5"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userDrawn="1"/>
        </p:nvSpPr>
        <p:spPr bwMode="auto">
          <a:xfrm>
            <a:off x="7241249"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3906037"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30" name="Rectangle 29"/>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userDrawn="1"/>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userDrawn="1"/>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7209790" y="2628900"/>
            <a:ext cx="13012420"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205740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userDrawn="1"/>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doi.org/10.1007/s00455-018-9950-3"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mailto:icseeni@ucdavis.edu"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083B62-57EA-6A44-8623-CE34CFA1FA44}"/>
              </a:ext>
            </a:extLst>
          </p:cNvPr>
          <p:cNvSpPr>
            <a:spLocks noGrp="1"/>
          </p:cNvSpPr>
          <p:nvPr>
            <p:ph type="body" sz="quarter" idx="11"/>
          </p:nvPr>
        </p:nvSpPr>
        <p:spPr>
          <a:xfrm>
            <a:off x="570289" y="2670472"/>
            <a:ext cx="8483204" cy="597961"/>
          </a:xfrm>
        </p:spPr>
        <p:txBody>
          <a:bodyPr/>
          <a:lstStyle/>
          <a:p>
            <a:r>
              <a:rPr lang="en-US" sz="3200" dirty="0">
                <a:latin typeface="Calibri" panose="020F0502020204030204" pitchFamily="34" charset="0"/>
                <a:cs typeface="Calibri" panose="020F0502020204030204" pitchFamily="34" charset="0"/>
              </a:rPr>
              <a:t>INTRODUCTION</a:t>
            </a:r>
          </a:p>
        </p:txBody>
      </p:sp>
      <p:sp>
        <p:nvSpPr>
          <p:cNvPr id="6" name="Text Placeholder 5">
            <a:extLst>
              <a:ext uri="{FF2B5EF4-FFF2-40B4-BE49-F238E27FC236}">
                <a16:creationId xmlns:a16="http://schemas.microsoft.com/office/drawing/2014/main" id="{40EB2603-E776-934F-A99A-AC00E9AE4783}"/>
              </a:ext>
            </a:extLst>
          </p:cNvPr>
          <p:cNvSpPr>
            <a:spLocks noGrp="1"/>
          </p:cNvSpPr>
          <p:nvPr>
            <p:ph type="body" sz="quarter" idx="20"/>
          </p:nvPr>
        </p:nvSpPr>
        <p:spPr>
          <a:xfrm>
            <a:off x="570290" y="12932637"/>
            <a:ext cx="8483203" cy="597961"/>
          </a:xfrm>
        </p:spPr>
        <p:txBody>
          <a:bodyPr/>
          <a:lstStyle/>
          <a:p>
            <a:r>
              <a:rPr lang="en-US" sz="3200" dirty="0">
                <a:latin typeface="Calibri" panose="020F0502020204030204" pitchFamily="34" charset="0"/>
                <a:cs typeface="Calibri" panose="020F0502020204030204" pitchFamily="34" charset="0"/>
              </a:rPr>
              <a:t>OBJECTIVE</a:t>
            </a:r>
          </a:p>
        </p:txBody>
      </p:sp>
      <p:sp>
        <p:nvSpPr>
          <p:cNvPr id="7" name="Text Placeholder 6">
            <a:extLst>
              <a:ext uri="{FF2B5EF4-FFF2-40B4-BE49-F238E27FC236}">
                <a16:creationId xmlns:a16="http://schemas.microsoft.com/office/drawing/2014/main" id="{BFD35651-4A92-1344-A176-77726C913DBE}"/>
              </a:ext>
            </a:extLst>
          </p:cNvPr>
          <p:cNvSpPr>
            <a:spLocks noGrp="1"/>
          </p:cNvSpPr>
          <p:nvPr>
            <p:ph type="body" sz="quarter" idx="21"/>
          </p:nvPr>
        </p:nvSpPr>
        <p:spPr>
          <a:xfrm>
            <a:off x="9679037" y="3276383"/>
            <a:ext cx="8482209" cy="2910674"/>
          </a:xfrm>
        </p:spPr>
        <p:txBody>
          <a:bodyPr/>
          <a:lstStyle/>
          <a:p>
            <a:pPr marL="342900" indent="-342900">
              <a:buFont typeface="Arial" panose="020B0604020202020204" pitchFamily="34" charset="0"/>
              <a:buChar char="•"/>
            </a:pPr>
            <a:r>
              <a:rPr lang="en-US" sz="2000" dirty="0">
                <a:latin typeface="Cambria" panose="02040503050406030204" pitchFamily="18" charset="0"/>
              </a:rPr>
              <a:t>All individuals with a diagnosis of hiatal hernia on video-fluoroscopic esophagrams and ambulatory high-resolution manometry (HRM) between January 2016 and September 2018 were identified.</a:t>
            </a:r>
          </a:p>
          <a:p>
            <a:pPr marL="342900" indent="-342900">
              <a:buFont typeface="Arial" panose="020B0604020202020204" pitchFamily="34" charset="0"/>
              <a:buChar char="•"/>
            </a:pPr>
            <a:r>
              <a:rPr lang="en-US" sz="2000" dirty="0">
                <a:latin typeface="Cambria" panose="02040503050406030204" pitchFamily="18" charset="0"/>
              </a:rPr>
              <a:t>Patients with known esophageal motility disorders(e.g. achalasia, scleroderma etc.) were excluded.</a:t>
            </a:r>
          </a:p>
          <a:p>
            <a:pPr marL="342900" indent="-342900">
              <a:buFont typeface="Arial" panose="020B0604020202020204" pitchFamily="34" charset="0"/>
              <a:buChar char="•"/>
            </a:pPr>
            <a:r>
              <a:rPr lang="en-US" sz="2000" dirty="0">
                <a:latin typeface="Cambria" panose="02040503050406030204" pitchFamily="18" charset="0"/>
              </a:rPr>
              <a:t>Patients with hiatal hernia were age and gender-matched to individuals without hiatal hernia. </a:t>
            </a:r>
          </a:p>
          <a:p>
            <a:pPr marL="342900" indent="-342900">
              <a:buFont typeface="Arial" panose="020B0604020202020204" pitchFamily="34" charset="0"/>
              <a:buChar char="•"/>
            </a:pPr>
            <a:r>
              <a:rPr lang="en-US" sz="2000" dirty="0">
                <a:latin typeface="Cambria" panose="02040503050406030204" pitchFamily="18" charset="0"/>
              </a:rPr>
              <a:t>Manometric and pH measurements were compared between groups. </a:t>
            </a:r>
          </a:p>
        </p:txBody>
      </p:sp>
      <p:sp>
        <p:nvSpPr>
          <p:cNvPr id="8" name="Text Placeholder 7">
            <a:extLst>
              <a:ext uri="{FF2B5EF4-FFF2-40B4-BE49-F238E27FC236}">
                <a16:creationId xmlns:a16="http://schemas.microsoft.com/office/drawing/2014/main" id="{DCCE4D51-596A-AA43-80CD-27FAB026B285}"/>
              </a:ext>
            </a:extLst>
          </p:cNvPr>
          <p:cNvSpPr>
            <a:spLocks noGrp="1"/>
          </p:cNvSpPr>
          <p:nvPr>
            <p:ph type="body" sz="quarter" idx="22"/>
          </p:nvPr>
        </p:nvSpPr>
        <p:spPr>
          <a:xfrm>
            <a:off x="9471420" y="2670471"/>
            <a:ext cx="8482209" cy="597961"/>
          </a:xfrm>
        </p:spPr>
        <p:txBody>
          <a:bodyPr/>
          <a:lstStyle/>
          <a:p>
            <a:r>
              <a:rPr lang="en-US" sz="3200" dirty="0">
                <a:latin typeface="Calibri" panose="020F0502020204030204" pitchFamily="34" charset="0"/>
                <a:cs typeface="Calibri" panose="020F0502020204030204" pitchFamily="34" charset="0"/>
              </a:rPr>
              <a:t>MATERIALS AND METHODS</a:t>
            </a:r>
          </a:p>
        </p:txBody>
      </p:sp>
      <p:sp>
        <p:nvSpPr>
          <p:cNvPr id="10" name="Text Placeholder 9">
            <a:extLst>
              <a:ext uri="{FF2B5EF4-FFF2-40B4-BE49-F238E27FC236}">
                <a16:creationId xmlns:a16="http://schemas.microsoft.com/office/drawing/2014/main" id="{2E861378-90EA-5A4B-BC9E-5B6968266FE7}"/>
              </a:ext>
            </a:extLst>
          </p:cNvPr>
          <p:cNvSpPr>
            <a:spLocks noGrp="1"/>
          </p:cNvSpPr>
          <p:nvPr>
            <p:ph type="body" sz="quarter" idx="24"/>
          </p:nvPr>
        </p:nvSpPr>
        <p:spPr>
          <a:xfrm>
            <a:off x="9468938" y="8483425"/>
            <a:ext cx="8487172" cy="597961"/>
          </a:xfrm>
        </p:spPr>
        <p:txBody>
          <a:bodyPr/>
          <a:lstStyle/>
          <a:p>
            <a:r>
              <a:rPr lang="en-US" sz="3200" dirty="0">
                <a:latin typeface="Calibri" panose="020F0502020204030204" pitchFamily="34" charset="0"/>
                <a:cs typeface="Calibri" panose="020F0502020204030204" pitchFamily="34" charset="0"/>
              </a:rPr>
              <a:t>RESULTS</a:t>
            </a:r>
          </a:p>
        </p:txBody>
      </p:sp>
      <p:sp>
        <p:nvSpPr>
          <p:cNvPr id="11" name="Text Placeholder 10">
            <a:extLst>
              <a:ext uri="{FF2B5EF4-FFF2-40B4-BE49-F238E27FC236}">
                <a16:creationId xmlns:a16="http://schemas.microsoft.com/office/drawing/2014/main" id="{32E26CA8-36BA-584B-A22D-891025AB0395}"/>
              </a:ext>
            </a:extLst>
          </p:cNvPr>
          <p:cNvSpPr>
            <a:spLocks noGrp="1"/>
          </p:cNvSpPr>
          <p:nvPr>
            <p:ph type="body" sz="quarter" idx="25"/>
          </p:nvPr>
        </p:nvSpPr>
        <p:spPr>
          <a:xfrm>
            <a:off x="18369192" y="2678422"/>
            <a:ext cx="8485018" cy="597961"/>
          </a:xfrm>
        </p:spPr>
        <p:txBody>
          <a:bodyPr/>
          <a:lstStyle/>
          <a:p>
            <a:r>
              <a:rPr lang="en-US" sz="3200" dirty="0">
                <a:latin typeface="Calibri" panose="020F0502020204030204" pitchFamily="34" charset="0"/>
                <a:cs typeface="Calibri" panose="020F0502020204030204" pitchFamily="34" charset="0"/>
              </a:rPr>
              <a:t>CONCLUSIONS</a:t>
            </a:r>
          </a:p>
        </p:txBody>
      </p:sp>
      <p:sp>
        <p:nvSpPr>
          <p:cNvPr id="13" name="Text Placeholder 12">
            <a:extLst>
              <a:ext uri="{FF2B5EF4-FFF2-40B4-BE49-F238E27FC236}">
                <a16:creationId xmlns:a16="http://schemas.microsoft.com/office/drawing/2014/main" id="{96AE8242-EFCA-B943-8792-0178C671BCAE}"/>
              </a:ext>
            </a:extLst>
          </p:cNvPr>
          <p:cNvSpPr>
            <a:spLocks noGrp="1"/>
          </p:cNvSpPr>
          <p:nvPr>
            <p:ph type="body" sz="quarter" idx="27"/>
          </p:nvPr>
        </p:nvSpPr>
        <p:spPr>
          <a:xfrm>
            <a:off x="18405994" y="8778594"/>
            <a:ext cx="8485018" cy="597961"/>
          </a:xfrm>
        </p:spPr>
        <p:txBody>
          <a:bodyPr/>
          <a:lstStyle/>
          <a:p>
            <a:r>
              <a:rPr lang="en-US" sz="3200" dirty="0">
                <a:latin typeface="Calibri" panose="020F0502020204030204" pitchFamily="34" charset="0"/>
                <a:cs typeface="Calibri" panose="020F0502020204030204" pitchFamily="34" charset="0"/>
              </a:rPr>
              <a:t>REFERENCES</a:t>
            </a:r>
          </a:p>
        </p:txBody>
      </p:sp>
      <p:sp>
        <p:nvSpPr>
          <p:cNvPr id="14" name="Text Placeholder 13">
            <a:extLst>
              <a:ext uri="{FF2B5EF4-FFF2-40B4-BE49-F238E27FC236}">
                <a16:creationId xmlns:a16="http://schemas.microsoft.com/office/drawing/2014/main" id="{D265FB17-59C2-4045-AE15-A00158A1ABE4}"/>
              </a:ext>
            </a:extLst>
          </p:cNvPr>
          <p:cNvSpPr>
            <a:spLocks noGrp="1"/>
          </p:cNvSpPr>
          <p:nvPr>
            <p:ph type="body" sz="quarter" idx="28"/>
          </p:nvPr>
        </p:nvSpPr>
        <p:spPr>
          <a:xfrm>
            <a:off x="18506220" y="9551641"/>
            <a:ext cx="8488163" cy="3452360"/>
          </a:xfrm>
        </p:spPr>
        <p:txBody>
          <a:bodyPr/>
          <a:lstStyle/>
          <a:p>
            <a:r>
              <a:rPr lang="en-US" dirty="0"/>
              <a:t>Adler, D. and Romero, Y. (2001). Primary Esophageal Motility Disorders. </a:t>
            </a:r>
            <a:r>
              <a:rPr lang="en-US" i="1" dirty="0"/>
              <a:t>Mayo Clinic Proceedings</a:t>
            </a:r>
            <a:r>
              <a:rPr lang="en-US" dirty="0"/>
              <a:t>, 76(2), pp.195-200.Baylor College of Medicine Blog Network. (2020). </a:t>
            </a:r>
            <a:r>
              <a:rPr lang="en-US" i="1" dirty="0"/>
              <a:t>Five facts you should know about hiatal hernias</a:t>
            </a:r>
            <a:r>
              <a:rPr lang="en-US" dirty="0"/>
              <a:t>. [online] Available at: https://</a:t>
            </a:r>
            <a:r>
              <a:rPr lang="en-US" dirty="0" err="1"/>
              <a:t>blogs.bcm.edu</a:t>
            </a:r>
            <a:r>
              <a:rPr lang="en-US" dirty="0"/>
              <a:t>/2019/07/23/five-facts-you-should-know-about-hiatal-hernias/ [Accessed 11 Feb. 2020].</a:t>
            </a:r>
            <a:endParaRPr lang="en-US" sz="1800" dirty="0"/>
          </a:p>
          <a:p>
            <a:r>
              <a:rPr lang="en-US" dirty="0"/>
              <a:t>Cleveland Clinic. (2020). </a:t>
            </a:r>
            <a:r>
              <a:rPr lang="en-US" i="1" dirty="0"/>
              <a:t>Hiatal Hernia</a:t>
            </a:r>
            <a:r>
              <a:rPr lang="en-US" dirty="0"/>
              <a:t>. [online] Available at: https://</a:t>
            </a:r>
            <a:r>
              <a:rPr lang="en-US" dirty="0" err="1"/>
              <a:t>my.clevelandclinic.org</a:t>
            </a:r>
            <a:r>
              <a:rPr lang="en-US" dirty="0"/>
              <a:t>/health/diseases/8098-hiatal-hernia [Accessed 11 Feb. 2020].</a:t>
            </a:r>
          </a:p>
          <a:p>
            <a:r>
              <a:rPr lang="en-US" dirty="0"/>
              <a:t>Day, J. (2020). </a:t>
            </a:r>
            <a:r>
              <a:rPr lang="en-US" i="1" dirty="0"/>
              <a:t>Conditions We Treat: Hiatal Hernia</a:t>
            </a:r>
            <a:r>
              <a:rPr lang="en-US" dirty="0"/>
              <a:t>. [online] Hopkins Medicine. Available at: https://</a:t>
            </a:r>
            <a:r>
              <a:rPr lang="en-US" dirty="0" err="1"/>
              <a:t>www.hopkinsmedicine.org</a:t>
            </a:r>
            <a:r>
              <a:rPr lang="en-US" dirty="0"/>
              <a:t>/</a:t>
            </a:r>
            <a:r>
              <a:rPr lang="en-US" dirty="0" err="1"/>
              <a:t>hernia_center</a:t>
            </a:r>
            <a:r>
              <a:rPr lang="en-US" dirty="0"/>
              <a:t>/</a:t>
            </a:r>
            <a:r>
              <a:rPr lang="en-US" dirty="0" err="1"/>
              <a:t>conditions_we_treat</a:t>
            </a:r>
            <a:r>
              <a:rPr lang="en-US" dirty="0"/>
              <a:t>/</a:t>
            </a:r>
            <a:r>
              <a:rPr lang="en-US" dirty="0" err="1"/>
              <a:t>hiatal_hernia.html</a:t>
            </a:r>
            <a:r>
              <a:rPr lang="en-US" dirty="0"/>
              <a:t> [Accessed 11 Feb. 2020].</a:t>
            </a:r>
            <a:endParaRPr lang="en-US" sz="1800" dirty="0"/>
          </a:p>
          <a:p>
            <a:r>
              <a:rPr lang="en-US" dirty="0"/>
              <a:t>Nativ-</a:t>
            </a:r>
            <a:r>
              <a:rPr lang="en-US" dirty="0" err="1"/>
              <a:t>Zeltzer</a:t>
            </a:r>
            <a:r>
              <a:rPr lang="en-US" dirty="0"/>
              <a:t>, N., Rameau, A., Kuhn, M.A. </a:t>
            </a:r>
            <a:r>
              <a:rPr lang="en-US" i="1" dirty="0"/>
              <a:t>et al.</a:t>
            </a:r>
            <a:r>
              <a:rPr lang="en-US" dirty="0"/>
              <a:t> The Relationship Between Hiatal Hernia and </a:t>
            </a:r>
            <a:r>
              <a:rPr lang="en-US" dirty="0" err="1"/>
              <a:t>Cricopharyngeus</a:t>
            </a:r>
            <a:r>
              <a:rPr lang="en-US" dirty="0"/>
              <a:t> Muscle Dysfunction. </a:t>
            </a:r>
            <a:r>
              <a:rPr lang="en-US" i="1" dirty="0"/>
              <a:t>Dysphagia</a:t>
            </a:r>
            <a:r>
              <a:rPr lang="en-US" dirty="0"/>
              <a:t> </a:t>
            </a:r>
            <a:r>
              <a:rPr lang="en-US" b="1" dirty="0"/>
              <a:t>34, </a:t>
            </a:r>
            <a:r>
              <a:rPr lang="en-US" dirty="0"/>
              <a:t>391–396 (2019). </a:t>
            </a:r>
            <a:r>
              <a:rPr lang="en-US" u="sng" dirty="0">
                <a:hlinkClick r:id="rId3">
                  <a:extLst>
                    <a:ext uri="{A12FA001-AC4F-418D-AE19-62706E023703}">
                      <ahyp:hlinkClr xmlns:ahyp="http://schemas.microsoft.com/office/drawing/2018/hyperlinkcolor" val="tx"/>
                    </a:ext>
                  </a:extLst>
                </a:hlinkClick>
              </a:rPr>
              <a:t>https://doi.org/10.1007/s00455-018-9950-3</a:t>
            </a:r>
            <a:endParaRPr lang="en-US" sz="1800" u="sng" dirty="0"/>
          </a:p>
          <a:p>
            <a:r>
              <a:rPr lang="en-US" dirty="0"/>
              <a:t>Patel A, Posner S, </a:t>
            </a:r>
            <a:r>
              <a:rPr lang="en-US" dirty="0" err="1"/>
              <a:t>Gyawali</a:t>
            </a:r>
            <a:r>
              <a:rPr lang="en-US" dirty="0"/>
              <a:t> CP. Esophageal High-Resolution Manometry in Gastroesophageal Reflux Disease. </a:t>
            </a:r>
            <a:r>
              <a:rPr lang="en-US" i="1" dirty="0"/>
              <a:t>Jama</a:t>
            </a:r>
            <a:r>
              <a:rPr lang="en-US" dirty="0"/>
              <a:t>. 2018;320(12):1279. doi:10.1001/jama.2018.8694.</a:t>
            </a:r>
            <a:endParaRPr lang="en-US" sz="1800" dirty="0"/>
          </a:p>
        </p:txBody>
      </p:sp>
      <p:sp>
        <p:nvSpPr>
          <p:cNvPr id="15" name="Text Placeholder 14">
            <a:extLst>
              <a:ext uri="{FF2B5EF4-FFF2-40B4-BE49-F238E27FC236}">
                <a16:creationId xmlns:a16="http://schemas.microsoft.com/office/drawing/2014/main" id="{E034D3FF-A9EC-A546-A62C-E5B6E9A0BFA3}"/>
              </a:ext>
            </a:extLst>
          </p:cNvPr>
          <p:cNvSpPr>
            <a:spLocks noGrp="1"/>
          </p:cNvSpPr>
          <p:nvPr>
            <p:ph type="body" sz="quarter" idx="29"/>
          </p:nvPr>
        </p:nvSpPr>
        <p:spPr>
          <a:xfrm>
            <a:off x="18369192" y="13210919"/>
            <a:ext cx="8485018" cy="597961"/>
          </a:xfrm>
        </p:spPr>
        <p:txBody>
          <a:bodyPr/>
          <a:lstStyle/>
          <a:p>
            <a:r>
              <a:rPr lang="en-US" sz="3200" dirty="0">
                <a:latin typeface="+mj-lt"/>
              </a:rPr>
              <a:t>ACKNOWLEDGMENTS  AND CONTACT</a:t>
            </a:r>
          </a:p>
        </p:txBody>
      </p:sp>
      <p:sp>
        <p:nvSpPr>
          <p:cNvPr id="16" name="Text Placeholder 15">
            <a:extLst>
              <a:ext uri="{FF2B5EF4-FFF2-40B4-BE49-F238E27FC236}">
                <a16:creationId xmlns:a16="http://schemas.microsoft.com/office/drawing/2014/main" id="{368950C8-6707-2342-8E72-8A8B26523C45}"/>
              </a:ext>
            </a:extLst>
          </p:cNvPr>
          <p:cNvSpPr>
            <a:spLocks noGrp="1"/>
          </p:cNvSpPr>
          <p:nvPr>
            <p:ph type="body" sz="quarter" idx="30"/>
          </p:nvPr>
        </p:nvSpPr>
        <p:spPr>
          <a:xfrm>
            <a:off x="18369191" y="14072217"/>
            <a:ext cx="8488163" cy="1618012"/>
          </a:xfrm>
        </p:spPr>
        <p:txBody>
          <a:bodyPr/>
          <a:lstStyle/>
          <a:p>
            <a:r>
              <a:rPr lang="en-US" sz="2000" dirty="0">
                <a:latin typeface="Cambria" panose="02040503050406030204" pitchFamily="18" charset="0"/>
              </a:rPr>
              <a:t>Thank you to to my mentors Dr. Yuval </a:t>
            </a:r>
            <a:r>
              <a:rPr lang="en-US" sz="2000" dirty="0" err="1">
                <a:latin typeface="Cambria" panose="02040503050406030204" pitchFamily="18" charset="0"/>
              </a:rPr>
              <a:t>Nachalon</a:t>
            </a:r>
            <a:r>
              <a:rPr lang="en-US" sz="2000" dirty="0">
                <a:latin typeface="Cambria" panose="02040503050406030204" pitchFamily="18" charset="0"/>
              </a:rPr>
              <a:t>, Dr. Nogah Nativ, and Dr. Peter Belafsky for all your guidance and support!</a:t>
            </a:r>
          </a:p>
          <a:p>
            <a:endParaRPr lang="en-US" sz="2000" dirty="0">
              <a:latin typeface="Cambria" panose="02040503050406030204" pitchFamily="18" charset="0"/>
            </a:endParaRPr>
          </a:p>
          <a:p>
            <a:r>
              <a:rPr lang="en-US" sz="2000" dirty="0">
                <a:latin typeface="Cambria" panose="02040503050406030204" pitchFamily="18" charset="0"/>
              </a:rPr>
              <a:t>Please contact Indu Seeni at </a:t>
            </a:r>
            <a:r>
              <a:rPr lang="en-US" sz="2000" dirty="0">
                <a:latin typeface="Cambria" panose="02040503050406030204" pitchFamily="18" charset="0"/>
                <a:hlinkClick r:id="rId4"/>
              </a:rPr>
              <a:t>icseeni@ucdavis.edu</a:t>
            </a:r>
            <a:r>
              <a:rPr lang="en-US" sz="2000" dirty="0">
                <a:latin typeface="Cambria" panose="02040503050406030204" pitchFamily="18" charset="0"/>
              </a:rPr>
              <a:t> if you have any questions. </a:t>
            </a:r>
          </a:p>
        </p:txBody>
      </p:sp>
      <p:pic>
        <p:nvPicPr>
          <p:cNvPr id="58" name="Picture Placeholder 57">
            <a:extLst>
              <a:ext uri="{FF2B5EF4-FFF2-40B4-BE49-F238E27FC236}">
                <a16:creationId xmlns:a16="http://schemas.microsoft.com/office/drawing/2014/main" id="{AA3C4F16-D95B-064E-9631-B1D60D524C9C}"/>
              </a:ext>
            </a:extLst>
          </p:cNvPr>
          <p:cNvPicPr>
            <a:picLocks noGrp="1" noChangeAspect="1"/>
          </p:cNvPicPr>
          <p:nvPr>
            <p:ph type="pic" sz="quarter" idx="15"/>
          </p:nvPr>
        </p:nvPicPr>
        <p:blipFill rotWithShape="1">
          <a:blip r:embed="rId5">
            <a:extLst>
              <a:ext uri="{28A0092B-C50C-407E-A947-70E740481C1C}">
                <a14:useLocalDpi xmlns:a14="http://schemas.microsoft.com/office/drawing/2010/main" val="0"/>
              </a:ext>
            </a:extLst>
          </a:blip>
          <a:srcRect l="213" t="4989" r="505" b="2726"/>
          <a:stretch/>
        </p:blipFill>
        <p:spPr>
          <a:xfrm>
            <a:off x="2638075" y="6258452"/>
            <a:ext cx="4071510" cy="2299936"/>
          </a:xfrm>
        </p:spPr>
      </p:pic>
      <p:sp>
        <p:nvSpPr>
          <p:cNvPr id="54" name="Text Placeholder 53">
            <a:extLst>
              <a:ext uri="{FF2B5EF4-FFF2-40B4-BE49-F238E27FC236}">
                <a16:creationId xmlns:a16="http://schemas.microsoft.com/office/drawing/2014/main" id="{70D58BB3-6517-EF40-86F1-212EC4359C55}"/>
              </a:ext>
            </a:extLst>
          </p:cNvPr>
          <p:cNvSpPr>
            <a:spLocks noGrp="1"/>
          </p:cNvSpPr>
          <p:nvPr>
            <p:ph type="body" sz="quarter" idx="150"/>
          </p:nvPr>
        </p:nvSpPr>
        <p:spPr/>
        <p:txBody>
          <a:bodyPr>
            <a:normAutofit lnSpcReduction="10000"/>
          </a:bodyPr>
          <a:lstStyle/>
          <a:p>
            <a:r>
              <a:rPr lang="en-US" dirty="0"/>
              <a:t>Indulaxmi Seeni, B.S., Yuval </a:t>
            </a:r>
            <a:r>
              <a:rPr lang="en-US" dirty="0" err="1"/>
              <a:t>Nachalon</a:t>
            </a:r>
            <a:r>
              <a:rPr lang="en-US" dirty="0"/>
              <a:t>, M.D., Nogah Nativ, PhD, Peter Belafsky MD, PhD</a:t>
            </a:r>
          </a:p>
        </p:txBody>
      </p:sp>
      <p:sp>
        <p:nvSpPr>
          <p:cNvPr id="55" name="Text Placeholder 54">
            <a:extLst>
              <a:ext uri="{FF2B5EF4-FFF2-40B4-BE49-F238E27FC236}">
                <a16:creationId xmlns:a16="http://schemas.microsoft.com/office/drawing/2014/main" id="{440D3D9D-A347-A941-8550-88DBF992BF0F}"/>
              </a:ext>
            </a:extLst>
          </p:cNvPr>
          <p:cNvSpPr>
            <a:spLocks noGrp="1"/>
          </p:cNvSpPr>
          <p:nvPr>
            <p:ph type="body" sz="quarter" idx="184"/>
          </p:nvPr>
        </p:nvSpPr>
        <p:spPr/>
        <p:txBody>
          <a:bodyPr>
            <a:normAutofit/>
          </a:bodyPr>
          <a:lstStyle/>
          <a:p>
            <a:r>
              <a:rPr lang="en-US" dirty="0"/>
              <a:t>Center for Voice and Swallowing Disorders, Department of Otolaryngology-Head and Neck Surgery, University of California Davis</a:t>
            </a:r>
          </a:p>
        </p:txBody>
      </p:sp>
      <p:sp>
        <p:nvSpPr>
          <p:cNvPr id="56" name="Text Placeholder 55">
            <a:extLst>
              <a:ext uri="{FF2B5EF4-FFF2-40B4-BE49-F238E27FC236}">
                <a16:creationId xmlns:a16="http://schemas.microsoft.com/office/drawing/2014/main" id="{80879043-5B1C-5649-8D6B-F70648FB4940}"/>
              </a:ext>
            </a:extLst>
          </p:cNvPr>
          <p:cNvSpPr>
            <a:spLocks noGrp="1"/>
          </p:cNvSpPr>
          <p:nvPr>
            <p:ph type="body" sz="quarter" idx="185"/>
          </p:nvPr>
        </p:nvSpPr>
        <p:spPr/>
        <p:txBody>
          <a:bodyPr/>
          <a:lstStyle/>
          <a:p>
            <a:r>
              <a:rPr lang="en-US" dirty="0"/>
              <a:t>The Association between Hiatal Hernia and Esophageal Dysmotility</a:t>
            </a:r>
          </a:p>
        </p:txBody>
      </p:sp>
      <p:sp>
        <p:nvSpPr>
          <p:cNvPr id="17" name="Text Placeholder 16">
            <a:extLst>
              <a:ext uri="{FF2B5EF4-FFF2-40B4-BE49-F238E27FC236}">
                <a16:creationId xmlns:a16="http://schemas.microsoft.com/office/drawing/2014/main" id="{BC7F2686-EC56-9744-8F72-F2DCAF9E37EE}"/>
              </a:ext>
            </a:extLst>
          </p:cNvPr>
          <p:cNvSpPr>
            <a:spLocks noGrp="1"/>
          </p:cNvSpPr>
          <p:nvPr>
            <p:ph type="body" sz="quarter" idx="95"/>
          </p:nvPr>
        </p:nvSpPr>
        <p:spPr/>
        <p:txBody>
          <a:bodyPr/>
          <a:lstStyle/>
          <a:p>
            <a:endParaRPr lang="en-US"/>
          </a:p>
        </p:txBody>
      </p:sp>
      <p:sp>
        <p:nvSpPr>
          <p:cNvPr id="18" name="Text Placeholder 17">
            <a:extLst>
              <a:ext uri="{FF2B5EF4-FFF2-40B4-BE49-F238E27FC236}">
                <a16:creationId xmlns:a16="http://schemas.microsoft.com/office/drawing/2014/main" id="{E952C405-0A04-BE43-BF17-63FF7C646D2E}"/>
              </a:ext>
            </a:extLst>
          </p:cNvPr>
          <p:cNvSpPr>
            <a:spLocks noGrp="1"/>
          </p:cNvSpPr>
          <p:nvPr>
            <p:ph type="body" sz="quarter" idx="107"/>
          </p:nvPr>
        </p:nvSpPr>
        <p:spPr/>
        <p:txBody>
          <a:bodyPr/>
          <a:lstStyle/>
          <a:p>
            <a:endParaRPr lang="en-US"/>
          </a:p>
        </p:txBody>
      </p:sp>
      <p:sp>
        <p:nvSpPr>
          <p:cNvPr id="20" name="Text Placeholder 19">
            <a:extLst>
              <a:ext uri="{FF2B5EF4-FFF2-40B4-BE49-F238E27FC236}">
                <a16:creationId xmlns:a16="http://schemas.microsoft.com/office/drawing/2014/main" id="{7B09B0BE-1119-4C42-9870-B29678C7CA4C}"/>
              </a:ext>
            </a:extLst>
          </p:cNvPr>
          <p:cNvSpPr>
            <a:spLocks noGrp="1"/>
          </p:cNvSpPr>
          <p:nvPr>
            <p:ph type="body" sz="quarter" idx="116"/>
          </p:nvPr>
        </p:nvSpPr>
        <p:spPr/>
        <p:txBody>
          <a:bodyPr/>
          <a:lstStyle/>
          <a:p>
            <a:endParaRPr lang="en-US"/>
          </a:p>
        </p:txBody>
      </p:sp>
      <p:sp>
        <p:nvSpPr>
          <p:cNvPr id="21" name="Text Placeholder 20">
            <a:extLst>
              <a:ext uri="{FF2B5EF4-FFF2-40B4-BE49-F238E27FC236}">
                <a16:creationId xmlns:a16="http://schemas.microsoft.com/office/drawing/2014/main" id="{2841CC46-F25F-264B-8F22-38940D6828DA}"/>
              </a:ext>
            </a:extLst>
          </p:cNvPr>
          <p:cNvSpPr>
            <a:spLocks noGrp="1"/>
          </p:cNvSpPr>
          <p:nvPr>
            <p:ph type="body" sz="quarter" idx="117"/>
          </p:nvPr>
        </p:nvSpPr>
        <p:spPr/>
        <p:txBody>
          <a:bodyPr/>
          <a:lstStyle/>
          <a:p>
            <a:endParaRPr lang="en-US"/>
          </a:p>
        </p:txBody>
      </p:sp>
      <p:sp>
        <p:nvSpPr>
          <p:cNvPr id="22" name="Text Placeholder 21">
            <a:extLst>
              <a:ext uri="{FF2B5EF4-FFF2-40B4-BE49-F238E27FC236}">
                <a16:creationId xmlns:a16="http://schemas.microsoft.com/office/drawing/2014/main" id="{B9B8A779-EA7F-B744-AD6A-E5C7BC787995}"/>
              </a:ext>
            </a:extLst>
          </p:cNvPr>
          <p:cNvSpPr>
            <a:spLocks noGrp="1"/>
          </p:cNvSpPr>
          <p:nvPr>
            <p:ph type="body" sz="quarter" idx="118"/>
          </p:nvPr>
        </p:nvSpPr>
        <p:spPr/>
        <p:txBody>
          <a:bodyPr/>
          <a:lstStyle/>
          <a:p>
            <a:endParaRPr lang="en-US"/>
          </a:p>
        </p:txBody>
      </p:sp>
      <p:sp>
        <p:nvSpPr>
          <p:cNvPr id="23" name="Text Placeholder 22">
            <a:extLst>
              <a:ext uri="{FF2B5EF4-FFF2-40B4-BE49-F238E27FC236}">
                <a16:creationId xmlns:a16="http://schemas.microsoft.com/office/drawing/2014/main" id="{EAAEB641-43B6-DE42-95E1-AB3EC6C7FC2C}"/>
              </a:ext>
            </a:extLst>
          </p:cNvPr>
          <p:cNvSpPr>
            <a:spLocks noGrp="1"/>
          </p:cNvSpPr>
          <p:nvPr>
            <p:ph type="body" sz="quarter" idx="119"/>
          </p:nvPr>
        </p:nvSpPr>
        <p:spPr/>
        <p:txBody>
          <a:bodyPr/>
          <a:lstStyle/>
          <a:p>
            <a:endParaRPr lang="en-US"/>
          </a:p>
        </p:txBody>
      </p:sp>
      <p:sp>
        <p:nvSpPr>
          <p:cNvPr id="24" name="Text Placeholder 23">
            <a:extLst>
              <a:ext uri="{FF2B5EF4-FFF2-40B4-BE49-F238E27FC236}">
                <a16:creationId xmlns:a16="http://schemas.microsoft.com/office/drawing/2014/main" id="{79BF8323-21EF-D14D-8E36-A52D9460CB62}"/>
              </a:ext>
            </a:extLst>
          </p:cNvPr>
          <p:cNvSpPr>
            <a:spLocks noGrp="1"/>
          </p:cNvSpPr>
          <p:nvPr>
            <p:ph type="body" sz="quarter" idx="120"/>
          </p:nvPr>
        </p:nvSpPr>
        <p:spPr/>
        <p:txBody>
          <a:bodyPr/>
          <a:lstStyle/>
          <a:p>
            <a:endParaRPr lang="en-US"/>
          </a:p>
        </p:txBody>
      </p:sp>
      <p:sp>
        <p:nvSpPr>
          <p:cNvPr id="25" name="Text Placeholder 24">
            <a:extLst>
              <a:ext uri="{FF2B5EF4-FFF2-40B4-BE49-F238E27FC236}">
                <a16:creationId xmlns:a16="http://schemas.microsoft.com/office/drawing/2014/main" id="{54356BCD-15F4-FE4F-A1D2-6165A07DA981}"/>
              </a:ext>
            </a:extLst>
          </p:cNvPr>
          <p:cNvSpPr>
            <a:spLocks noGrp="1"/>
          </p:cNvSpPr>
          <p:nvPr>
            <p:ph type="body" sz="quarter" idx="121"/>
          </p:nvPr>
        </p:nvSpPr>
        <p:spPr/>
        <p:txBody>
          <a:bodyPr/>
          <a:lstStyle/>
          <a:p>
            <a:endParaRPr lang="en-US"/>
          </a:p>
        </p:txBody>
      </p:sp>
      <p:sp>
        <p:nvSpPr>
          <p:cNvPr id="26" name="Text Placeholder 25">
            <a:extLst>
              <a:ext uri="{FF2B5EF4-FFF2-40B4-BE49-F238E27FC236}">
                <a16:creationId xmlns:a16="http://schemas.microsoft.com/office/drawing/2014/main" id="{4CCBB0BD-1CBF-A64F-9E7A-723BA4389895}"/>
              </a:ext>
            </a:extLst>
          </p:cNvPr>
          <p:cNvSpPr>
            <a:spLocks noGrp="1"/>
          </p:cNvSpPr>
          <p:nvPr>
            <p:ph type="body" sz="quarter" idx="122"/>
          </p:nvPr>
        </p:nvSpPr>
        <p:spPr/>
        <p:txBody>
          <a:bodyPr/>
          <a:lstStyle/>
          <a:p>
            <a:endParaRPr lang="en-US"/>
          </a:p>
        </p:txBody>
      </p:sp>
      <p:sp>
        <p:nvSpPr>
          <p:cNvPr id="27" name="Text Placeholder 26">
            <a:extLst>
              <a:ext uri="{FF2B5EF4-FFF2-40B4-BE49-F238E27FC236}">
                <a16:creationId xmlns:a16="http://schemas.microsoft.com/office/drawing/2014/main" id="{CF1A85E4-84AB-3945-B847-43F53F88DC17}"/>
              </a:ext>
            </a:extLst>
          </p:cNvPr>
          <p:cNvSpPr>
            <a:spLocks noGrp="1"/>
          </p:cNvSpPr>
          <p:nvPr>
            <p:ph type="body" sz="quarter" idx="123"/>
          </p:nvPr>
        </p:nvSpPr>
        <p:spPr/>
        <p:txBody>
          <a:bodyPr/>
          <a:lstStyle/>
          <a:p>
            <a:endParaRPr lang="en-US"/>
          </a:p>
        </p:txBody>
      </p:sp>
      <p:sp>
        <p:nvSpPr>
          <p:cNvPr id="28" name="Text Placeholder 27">
            <a:extLst>
              <a:ext uri="{FF2B5EF4-FFF2-40B4-BE49-F238E27FC236}">
                <a16:creationId xmlns:a16="http://schemas.microsoft.com/office/drawing/2014/main" id="{D304CF6D-E448-AC45-AE13-91FE60DF4924}"/>
              </a:ext>
            </a:extLst>
          </p:cNvPr>
          <p:cNvSpPr>
            <a:spLocks noGrp="1"/>
          </p:cNvSpPr>
          <p:nvPr>
            <p:ph type="body" sz="quarter" idx="124"/>
          </p:nvPr>
        </p:nvSpPr>
        <p:spPr/>
        <p:txBody>
          <a:bodyPr/>
          <a:lstStyle/>
          <a:p>
            <a:endParaRPr lang="en-US"/>
          </a:p>
        </p:txBody>
      </p:sp>
      <p:sp>
        <p:nvSpPr>
          <p:cNvPr id="29" name="Text Placeholder 28">
            <a:extLst>
              <a:ext uri="{FF2B5EF4-FFF2-40B4-BE49-F238E27FC236}">
                <a16:creationId xmlns:a16="http://schemas.microsoft.com/office/drawing/2014/main" id="{323C12A0-C31E-C944-8994-97372F90F5A8}"/>
              </a:ext>
            </a:extLst>
          </p:cNvPr>
          <p:cNvSpPr>
            <a:spLocks noGrp="1"/>
          </p:cNvSpPr>
          <p:nvPr>
            <p:ph type="body" sz="quarter" idx="125"/>
          </p:nvPr>
        </p:nvSpPr>
        <p:spPr/>
        <p:txBody>
          <a:bodyPr/>
          <a:lstStyle/>
          <a:p>
            <a:endParaRPr lang="en-US"/>
          </a:p>
        </p:txBody>
      </p:sp>
      <p:pic>
        <p:nvPicPr>
          <p:cNvPr id="68" name="Picture Placeholder 67">
            <a:extLst>
              <a:ext uri="{FF2B5EF4-FFF2-40B4-BE49-F238E27FC236}">
                <a16:creationId xmlns:a16="http://schemas.microsoft.com/office/drawing/2014/main" id="{2B2BF6FA-A7B5-1446-9397-62E15CA4C550}"/>
              </a:ext>
            </a:extLst>
          </p:cNvPr>
          <p:cNvPicPr>
            <a:picLocks noGrp="1" noChangeAspect="1"/>
          </p:cNvPicPr>
          <p:nvPr>
            <p:ph type="pic" sz="quarter" idx="115"/>
          </p:nvPr>
        </p:nvPicPr>
        <p:blipFill>
          <a:blip r:embed="rId6">
            <a:extLst>
              <a:ext uri="{28A0092B-C50C-407E-A947-70E740481C1C}">
                <a14:useLocalDpi xmlns:a14="http://schemas.microsoft.com/office/drawing/2010/main" val="0"/>
              </a:ext>
            </a:extLst>
          </a:blip>
          <a:srcRect t="13643" b="13643"/>
          <a:stretch>
            <a:fillRect/>
          </a:stretch>
        </p:blipFill>
        <p:spPr/>
      </p:pic>
      <p:pic>
        <p:nvPicPr>
          <p:cNvPr id="70" name="Picture Placeholder 69">
            <a:extLst>
              <a:ext uri="{FF2B5EF4-FFF2-40B4-BE49-F238E27FC236}">
                <a16:creationId xmlns:a16="http://schemas.microsoft.com/office/drawing/2014/main" id="{7F1C5841-D6D3-6748-9F5B-4FE720AF85B5}"/>
              </a:ext>
            </a:extLst>
          </p:cNvPr>
          <p:cNvPicPr>
            <a:picLocks noGrp="1" noChangeAspect="1"/>
          </p:cNvPicPr>
          <p:nvPr>
            <p:ph type="pic" sz="quarter" idx="126"/>
          </p:nvPr>
        </p:nvPicPr>
        <p:blipFill>
          <a:blip r:embed="rId6">
            <a:extLst>
              <a:ext uri="{28A0092B-C50C-407E-A947-70E740481C1C}">
                <a14:useLocalDpi xmlns:a14="http://schemas.microsoft.com/office/drawing/2010/main" val="0"/>
              </a:ext>
            </a:extLst>
          </a:blip>
          <a:srcRect t="13643" b="13643"/>
          <a:stretch>
            <a:fillRect/>
          </a:stretch>
        </p:blipFill>
        <p:spPr/>
      </p:pic>
      <p:pic>
        <p:nvPicPr>
          <p:cNvPr id="72" name="Picture Placeholder 71">
            <a:extLst>
              <a:ext uri="{FF2B5EF4-FFF2-40B4-BE49-F238E27FC236}">
                <a16:creationId xmlns:a16="http://schemas.microsoft.com/office/drawing/2014/main" id="{97C27388-6905-F649-8A77-78CB142D5374}"/>
              </a:ext>
            </a:extLst>
          </p:cNvPr>
          <p:cNvPicPr>
            <a:picLocks noGrp="1" noChangeAspect="1"/>
          </p:cNvPicPr>
          <p:nvPr>
            <p:ph type="pic" sz="quarter" idx="127"/>
          </p:nvPr>
        </p:nvPicPr>
        <p:blipFill>
          <a:blip r:embed="rId6">
            <a:extLst>
              <a:ext uri="{28A0092B-C50C-407E-A947-70E740481C1C}">
                <a14:useLocalDpi xmlns:a14="http://schemas.microsoft.com/office/drawing/2010/main" val="0"/>
              </a:ext>
            </a:extLst>
          </a:blip>
          <a:srcRect t="13643" b="13643"/>
          <a:stretch>
            <a:fillRect/>
          </a:stretch>
        </p:blipFill>
        <p:spPr/>
      </p:pic>
      <p:pic>
        <p:nvPicPr>
          <p:cNvPr id="76" name="Picture Placeholder 75">
            <a:extLst>
              <a:ext uri="{FF2B5EF4-FFF2-40B4-BE49-F238E27FC236}">
                <a16:creationId xmlns:a16="http://schemas.microsoft.com/office/drawing/2014/main" id="{DBE3D7B8-13EF-3B49-8792-92411FA6DF49}"/>
              </a:ext>
            </a:extLst>
          </p:cNvPr>
          <p:cNvPicPr>
            <a:picLocks noGrp="1" noChangeAspect="1"/>
          </p:cNvPicPr>
          <p:nvPr>
            <p:ph type="pic" sz="quarter" idx="129"/>
          </p:nvPr>
        </p:nvPicPr>
        <p:blipFill>
          <a:blip r:embed="rId6">
            <a:extLst>
              <a:ext uri="{28A0092B-C50C-407E-A947-70E740481C1C}">
                <a14:useLocalDpi xmlns:a14="http://schemas.microsoft.com/office/drawing/2010/main" val="0"/>
              </a:ext>
            </a:extLst>
          </a:blip>
          <a:srcRect t="13643" b="13643"/>
          <a:stretch>
            <a:fillRect/>
          </a:stretch>
        </p:blipFill>
        <p:spPr/>
      </p:pic>
      <p:pic>
        <p:nvPicPr>
          <p:cNvPr id="74" name="Picture Placeholder 73">
            <a:extLst>
              <a:ext uri="{FF2B5EF4-FFF2-40B4-BE49-F238E27FC236}">
                <a16:creationId xmlns:a16="http://schemas.microsoft.com/office/drawing/2014/main" id="{9C53A65E-32FB-9C43-95CB-BCA9DB49CBA8}"/>
              </a:ext>
            </a:extLst>
          </p:cNvPr>
          <p:cNvPicPr>
            <a:picLocks noGrp="1" noChangeAspect="1"/>
          </p:cNvPicPr>
          <p:nvPr>
            <p:ph type="pic" sz="quarter" idx="128"/>
          </p:nvPr>
        </p:nvPicPr>
        <p:blipFill>
          <a:blip r:embed="rId6">
            <a:extLst>
              <a:ext uri="{28A0092B-C50C-407E-A947-70E740481C1C}">
                <a14:useLocalDpi xmlns:a14="http://schemas.microsoft.com/office/drawing/2010/main" val="0"/>
              </a:ext>
            </a:extLst>
          </a:blip>
          <a:srcRect t="13643" b="13643"/>
          <a:stretch>
            <a:fillRect/>
          </a:stretch>
        </p:blipFill>
        <p:spPr/>
      </p:pic>
      <p:pic>
        <p:nvPicPr>
          <p:cNvPr id="78" name="Picture Placeholder 77">
            <a:extLst>
              <a:ext uri="{FF2B5EF4-FFF2-40B4-BE49-F238E27FC236}">
                <a16:creationId xmlns:a16="http://schemas.microsoft.com/office/drawing/2014/main" id="{A78BD232-4B53-2443-ABE4-437AC2D3D9C6}"/>
              </a:ext>
            </a:extLst>
          </p:cNvPr>
          <p:cNvPicPr>
            <a:picLocks noGrp="1" noChangeAspect="1"/>
          </p:cNvPicPr>
          <p:nvPr>
            <p:ph type="pic" sz="quarter" idx="130"/>
          </p:nvPr>
        </p:nvPicPr>
        <p:blipFill>
          <a:blip r:embed="rId6">
            <a:extLst>
              <a:ext uri="{28A0092B-C50C-407E-A947-70E740481C1C}">
                <a14:useLocalDpi xmlns:a14="http://schemas.microsoft.com/office/drawing/2010/main" val="0"/>
              </a:ext>
            </a:extLst>
          </a:blip>
          <a:srcRect t="13643" b="13643"/>
          <a:stretch>
            <a:fillRect/>
          </a:stretch>
        </p:blipFill>
        <p:spPr/>
      </p:pic>
      <p:pic>
        <p:nvPicPr>
          <p:cNvPr id="80" name="Picture Placeholder 79">
            <a:extLst>
              <a:ext uri="{FF2B5EF4-FFF2-40B4-BE49-F238E27FC236}">
                <a16:creationId xmlns:a16="http://schemas.microsoft.com/office/drawing/2014/main" id="{50870B67-D5C6-7F40-98BE-861521DCFCA4}"/>
              </a:ext>
            </a:extLst>
          </p:cNvPr>
          <p:cNvPicPr>
            <a:picLocks noGrp="1" noChangeAspect="1"/>
          </p:cNvPicPr>
          <p:nvPr>
            <p:ph type="pic" sz="quarter" idx="131"/>
          </p:nvPr>
        </p:nvPicPr>
        <p:blipFill>
          <a:blip r:embed="rId6">
            <a:extLst>
              <a:ext uri="{28A0092B-C50C-407E-A947-70E740481C1C}">
                <a14:useLocalDpi xmlns:a14="http://schemas.microsoft.com/office/drawing/2010/main" val="0"/>
              </a:ext>
            </a:extLst>
          </a:blip>
          <a:srcRect t="13643" b="13643"/>
          <a:stretch>
            <a:fillRect/>
          </a:stretch>
        </p:blipFill>
        <p:spPr/>
      </p:pic>
      <p:pic>
        <p:nvPicPr>
          <p:cNvPr id="83" name="Picture Placeholder 82">
            <a:extLst>
              <a:ext uri="{FF2B5EF4-FFF2-40B4-BE49-F238E27FC236}">
                <a16:creationId xmlns:a16="http://schemas.microsoft.com/office/drawing/2014/main" id="{65E7E6CE-1CAA-2443-8B6F-B2F41A91DC5F}"/>
              </a:ext>
            </a:extLst>
          </p:cNvPr>
          <p:cNvPicPr>
            <a:picLocks noGrp="1" noChangeAspect="1"/>
          </p:cNvPicPr>
          <p:nvPr>
            <p:ph type="pic" sz="quarter" idx="132"/>
          </p:nvPr>
        </p:nvPicPr>
        <p:blipFill>
          <a:blip r:embed="rId6">
            <a:extLst>
              <a:ext uri="{28A0092B-C50C-407E-A947-70E740481C1C}">
                <a14:useLocalDpi xmlns:a14="http://schemas.microsoft.com/office/drawing/2010/main" val="0"/>
              </a:ext>
            </a:extLst>
          </a:blip>
          <a:srcRect t="13643" b="13643"/>
          <a:stretch>
            <a:fillRect/>
          </a:stretch>
        </p:blipFill>
        <p:spPr/>
      </p:pic>
      <p:pic>
        <p:nvPicPr>
          <p:cNvPr id="85" name="Picture Placeholder 84">
            <a:extLst>
              <a:ext uri="{FF2B5EF4-FFF2-40B4-BE49-F238E27FC236}">
                <a16:creationId xmlns:a16="http://schemas.microsoft.com/office/drawing/2014/main" id="{148BE8FE-FB57-1C4E-ADF1-C62F61F03321}"/>
              </a:ext>
            </a:extLst>
          </p:cNvPr>
          <p:cNvPicPr>
            <a:picLocks noGrp="1" noChangeAspect="1"/>
          </p:cNvPicPr>
          <p:nvPr>
            <p:ph type="pic" sz="quarter" idx="133"/>
          </p:nvPr>
        </p:nvPicPr>
        <p:blipFill>
          <a:blip r:embed="rId6">
            <a:extLst>
              <a:ext uri="{28A0092B-C50C-407E-A947-70E740481C1C}">
                <a14:useLocalDpi xmlns:a14="http://schemas.microsoft.com/office/drawing/2010/main" val="0"/>
              </a:ext>
            </a:extLst>
          </a:blip>
          <a:stretch>
            <a:fillRect/>
          </a:stretch>
        </p:blipFill>
        <p:spPr>
          <a:xfrm>
            <a:off x="10947944" y="6266294"/>
            <a:ext cx="2174937" cy="1917432"/>
          </a:xfrm>
        </p:spPr>
      </p:pic>
      <p:pic>
        <p:nvPicPr>
          <p:cNvPr id="91" name="Picture Placeholder 90">
            <a:extLst>
              <a:ext uri="{FF2B5EF4-FFF2-40B4-BE49-F238E27FC236}">
                <a16:creationId xmlns:a16="http://schemas.microsoft.com/office/drawing/2014/main" id="{80312D18-6C91-5D45-BA3E-B4E00E6378CD}"/>
              </a:ext>
            </a:extLst>
          </p:cNvPr>
          <p:cNvPicPr>
            <a:picLocks noGrp="1" noChangeAspect="1"/>
          </p:cNvPicPr>
          <p:nvPr>
            <p:ph type="pic" sz="quarter" idx="135"/>
          </p:nvPr>
        </p:nvPicPr>
        <p:blipFill rotWithShape="1">
          <a:blip r:embed="rId7">
            <a:extLst>
              <a:ext uri="{28A0092B-C50C-407E-A947-70E740481C1C}">
                <a14:useLocalDpi xmlns:a14="http://schemas.microsoft.com/office/drawing/2010/main" val="0"/>
              </a:ext>
            </a:extLst>
          </a:blip>
          <a:srcRect l="-620" t="4203" r="-1422" b="6634"/>
          <a:stretch/>
        </p:blipFill>
        <p:spPr>
          <a:xfrm>
            <a:off x="283130" y="547743"/>
            <a:ext cx="3875012" cy="1294162"/>
          </a:xfrm>
        </p:spPr>
      </p:pic>
      <p:sp>
        <p:nvSpPr>
          <p:cNvPr id="40" name="Text Placeholder 39">
            <a:extLst>
              <a:ext uri="{FF2B5EF4-FFF2-40B4-BE49-F238E27FC236}">
                <a16:creationId xmlns:a16="http://schemas.microsoft.com/office/drawing/2014/main" id="{E23AFA2F-80C9-804D-9D14-D8212FD3FF87}"/>
              </a:ext>
            </a:extLst>
          </p:cNvPr>
          <p:cNvSpPr>
            <a:spLocks noGrp="1"/>
          </p:cNvSpPr>
          <p:nvPr>
            <p:ph type="body" sz="quarter" idx="136"/>
          </p:nvPr>
        </p:nvSpPr>
        <p:spPr/>
        <p:txBody>
          <a:bodyPr/>
          <a:lstStyle/>
          <a:p>
            <a:endParaRPr lang="en-US"/>
          </a:p>
        </p:txBody>
      </p:sp>
      <p:sp>
        <p:nvSpPr>
          <p:cNvPr id="41" name="Text Placeholder 40">
            <a:extLst>
              <a:ext uri="{FF2B5EF4-FFF2-40B4-BE49-F238E27FC236}">
                <a16:creationId xmlns:a16="http://schemas.microsoft.com/office/drawing/2014/main" id="{3BF4E75F-2CB7-4E4C-8938-007FAB3C8DA4}"/>
              </a:ext>
            </a:extLst>
          </p:cNvPr>
          <p:cNvSpPr>
            <a:spLocks noGrp="1"/>
          </p:cNvSpPr>
          <p:nvPr>
            <p:ph type="body" sz="quarter" idx="137"/>
          </p:nvPr>
        </p:nvSpPr>
        <p:spPr/>
        <p:txBody>
          <a:bodyPr/>
          <a:lstStyle/>
          <a:p>
            <a:endParaRPr lang="en-US"/>
          </a:p>
        </p:txBody>
      </p:sp>
      <p:sp>
        <p:nvSpPr>
          <p:cNvPr id="42" name="Text Placeholder 41">
            <a:extLst>
              <a:ext uri="{FF2B5EF4-FFF2-40B4-BE49-F238E27FC236}">
                <a16:creationId xmlns:a16="http://schemas.microsoft.com/office/drawing/2014/main" id="{0E8F3468-1AF2-F141-9017-D59152D89335}"/>
              </a:ext>
            </a:extLst>
          </p:cNvPr>
          <p:cNvSpPr>
            <a:spLocks noGrp="1"/>
          </p:cNvSpPr>
          <p:nvPr>
            <p:ph type="body" sz="quarter" idx="138"/>
          </p:nvPr>
        </p:nvSpPr>
        <p:spPr/>
        <p:txBody>
          <a:bodyPr/>
          <a:lstStyle/>
          <a:p>
            <a:endParaRPr lang="en-US"/>
          </a:p>
        </p:txBody>
      </p:sp>
      <p:sp>
        <p:nvSpPr>
          <p:cNvPr id="43" name="Text Placeholder 42">
            <a:extLst>
              <a:ext uri="{FF2B5EF4-FFF2-40B4-BE49-F238E27FC236}">
                <a16:creationId xmlns:a16="http://schemas.microsoft.com/office/drawing/2014/main" id="{13BE9BC1-E080-054D-B87F-56E05E1E48E7}"/>
              </a:ext>
            </a:extLst>
          </p:cNvPr>
          <p:cNvSpPr>
            <a:spLocks noGrp="1"/>
          </p:cNvSpPr>
          <p:nvPr>
            <p:ph type="body" sz="quarter" idx="139"/>
          </p:nvPr>
        </p:nvSpPr>
        <p:spPr/>
        <p:txBody>
          <a:bodyPr/>
          <a:lstStyle/>
          <a:p>
            <a:endParaRPr lang="en-US"/>
          </a:p>
        </p:txBody>
      </p:sp>
      <p:sp>
        <p:nvSpPr>
          <p:cNvPr id="44" name="Text Placeholder 43">
            <a:extLst>
              <a:ext uri="{FF2B5EF4-FFF2-40B4-BE49-F238E27FC236}">
                <a16:creationId xmlns:a16="http://schemas.microsoft.com/office/drawing/2014/main" id="{760D32CA-525E-A042-AD79-B060D6B19379}"/>
              </a:ext>
            </a:extLst>
          </p:cNvPr>
          <p:cNvSpPr>
            <a:spLocks noGrp="1"/>
          </p:cNvSpPr>
          <p:nvPr>
            <p:ph type="body" sz="quarter" idx="140"/>
          </p:nvPr>
        </p:nvSpPr>
        <p:spPr/>
        <p:txBody>
          <a:bodyPr/>
          <a:lstStyle/>
          <a:p>
            <a:endParaRPr lang="en-US"/>
          </a:p>
        </p:txBody>
      </p:sp>
      <p:sp>
        <p:nvSpPr>
          <p:cNvPr id="45" name="Text Placeholder 44">
            <a:extLst>
              <a:ext uri="{FF2B5EF4-FFF2-40B4-BE49-F238E27FC236}">
                <a16:creationId xmlns:a16="http://schemas.microsoft.com/office/drawing/2014/main" id="{AF7AE020-7B99-344B-A082-B2E7E11F67AD}"/>
              </a:ext>
            </a:extLst>
          </p:cNvPr>
          <p:cNvSpPr>
            <a:spLocks noGrp="1"/>
          </p:cNvSpPr>
          <p:nvPr>
            <p:ph type="body" sz="quarter" idx="141"/>
          </p:nvPr>
        </p:nvSpPr>
        <p:spPr/>
        <p:txBody>
          <a:bodyPr/>
          <a:lstStyle/>
          <a:p>
            <a:endParaRPr lang="en-US"/>
          </a:p>
        </p:txBody>
      </p:sp>
      <p:sp>
        <p:nvSpPr>
          <p:cNvPr id="46" name="Text Placeholder 45">
            <a:extLst>
              <a:ext uri="{FF2B5EF4-FFF2-40B4-BE49-F238E27FC236}">
                <a16:creationId xmlns:a16="http://schemas.microsoft.com/office/drawing/2014/main" id="{A5472CC5-C34D-AF42-A585-DD0CD0C9C805}"/>
              </a:ext>
            </a:extLst>
          </p:cNvPr>
          <p:cNvSpPr>
            <a:spLocks noGrp="1"/>
          </p:cNvSpPr>
          <p:nvPr>
            <p:ph type="body" sz="quarter" idx="142"/>
          </p:nvPr>
        </p:nvSpPr>
        <p:spPr/>
        <p:txBody>
          <a:bodyPr/>
          <a:lstStyle/>
          <a:p>
            <a:endParaRPr lang="en-US"/>
          </a:p>
        </p:txBody>
      </p:sp>
      <p:sp>
        <p:nvSpPr>
          <p:cNvPr id="47" name="Text Placeholder 46">
            <a:extLst>
              <a:ext uri="{FF2B5EF4-FFF2-40B4-BE49-F238E27FC236}">
                <a16:creationId xmlns:a16="http://schemas.microsoft.com/office/drawing/2014/main" id="{BAA59F5B-ED7F-FC4F-BACF-1D6CB2F6D64C}"/>
              </a:ext>
            </a:extLst>
          </p:cNvPr>
          <p:cNvSpPr>
            <a:spLocks noGrp="1"/>
          </p:cNvSpPr>
          <p:nvPr>
            <p:ph type="body" sz="quarter" idx="143"/>
          </p:nvPr>
        </p:nvSpPr>
        <p:spPr/>
        <p:txBody>
          <a:bodyPr/>
          <a:lstStyle/>
          <a:p>
            <a:endParaRPr lang="en-US"/>
          </a:p>
        </p:txBody>
      </p:sp>
      <p:sp>
        <p:nvSpPr>
          <p:cNvPr id="48" name="Text Placeholder 47">
            <a:extLst>
              <a:ext uri="{FF2B5EF4-FFF2-40B4-BE49-F238E27FC236}">
                <a16:creationId xmlns:a16="http://schemas.microsoft.com/office/drawing/2014/main" id="{A0419FE2-65D7-A74F-80B3-BBDD985539FC}"/>
              </a:ext>
            </a:extLst>
          </p:cNvPr>
          <p:cNvSpPr>
            <a:spLocks noGrp="1"/>
          </p:cNvSpPr>
          <p:nvPr>
            <p:ph type="body" sz="quarter" idx="144"/>
          </p:nvPr>
        </p:nvSpPr>
        <p:spPr/>
        <p:txBody>
          <a:bodyPr/>
          <a:lstStyle/>
          <a:p>
            <a:endParaRPr lang="en-US"/>
          </a:p>
        </p:txBody>
      </p:sp>
      <p:sp>
        <p:nvSpPr>
          <p:cNvPr id="49" name="Text Placeholder 48">
            <a:extLst>
              <a:ext uri="{FF2B5EF4-FFF2-40B4-BE49-F238E27FC236}">
                <a16:creationId xmlns:a16="http://schemas.microsoft.com/office/drawing/2014/main" id="{13021A6B-BAFB-7946-B037-89F2C8336B9C}"/>
              </a:ext>
            </a:extLst>
          </p:cNvPr>
          <p:cNvSpPr>
            <a:spLocks noGrp="1"/>
          </p:cNvSpPr>
          <p:nvPr>
            <p:ph type="body" sz="quarter" idx="145"/>
          </p:nvPr>
        </p:nvSpPr>
        <p:spPr/>
        <p:txBody>
          <a:bodyPr/>
          <a:lstStyle/>
          <a:p>
            <a:endParaRPr lang="en-US"/>
          </a:p>
        </p:txBody>
      </p:sp>
      <p:sp>
        <p:nvSpPr>
          <p:cNvPr id="50" name="Text Placeholder 49">
            <a:extLst>
              <a:ext uri="{FF2B5EF4-FFF2-40B4-BE49-F238E27FC236}">
                <a16:creationId xmlns:a16="http://schemas.microsoft.com/office/drawing/2014/main" id="{BE921E39-CA5C-6B4A-AEFB-AA5ADB7552B0}"/>
              </a:ext>
            </a:extLst>
          </p:cNvPr>
          <p:cNvSpPr>
            <a:spLocks noGrp="1"/>
          </p:cNvSpPr>
          <p:nvPr>
            <p:ph type="body" sz="quarter" idx="146"/>
          </p:nvPr>
        </p:nvSpPr>
        <p:spPr/>
        <p:txBody>
          <a:bodyPr/>
          <a:lstStyle/>
          <a:p>
            <a:endParaRPr lang="en-US"/>
          </a:p>
        </p:txBody>
      </p:sp>
      <p:sp>
        <p:nvSpPr>
          <p:cNvPr id="51" name="Text Placeholder 50">
            <a:extLst>
              <a:ext uri="{FF2B5EF4-FFF2-40B4-BE49-F238E27FC236}">
                <a16:creationId xmlns:a16="http://schemas.microsoft.com/office/drawing/2014/main" id="{EDC3F87F-7B20-424D-990E-4839AA5DC963}"/>
              </a:ext>
            </a:extLst>
          </p:cNvPr>
          <p:cNvSpPr>
            <a:spLocks noGrp="1"/>
          </p:cNvSpPr>
          <p:nvPr>
            <p:ph type="body" sz="quarter" idx="147"/>
          </p:nvPr>
        </p:nvSpPr>
        <p:spPr/>
        <p:txBody>
          <a:bodyPr/>
          <a:lstStyle/>
          <a:p>
            <a:endParaRPr lang="en-US"/>
          </a:p>
        </p:txBody>
      </p:sp>
      <p:sp>
        <p:nvSpPr>
          <p:cNvPr id="52" name="Text Placeholder 51">
            <a:extLst>
              <a:ext uri="{FF2B5EF4-FFF2-40B4-BE49-F238E27FC236}">
                <a16:creationId xmlns:a16="http://schemas.microsoft.com/office/drawing/2014/main" id="{6DCAF3A3-38B8-7C4E-A72E-31BF8558777E}"/>
              </a:ext>
            </a:extLst>
          </p:cNvPr>
          <p:cNvSpPr>
            <a:spLocks noGrp="1"/>
          </p:cNvSpPr>
          <p:nvPr>
            <p:ph type="body" sz="quarter" idx="148"/>
          </p:nvPr>
        </p:nvSpPr>
        <p:spPr/>
        <p:txBody>
          <a:bodyPr/>
          <a:lstStyle/>
          <a:p>
            <a:endParaRPr lang="en-US"/>
          </a:p>
        </p:txBody>
      </p:sp>
      <p:sp>
        <p:nvSpPr>
          <p:cNvPr id="53" name="Text Placeholder 52">
            <a:extLst>
              <a:ext uri="{FF2B5EF4-FFF2-40B4-BE49-F238E27FC236}">
                <a16:creationId xmlns:a16="http://schemas.microsoft.com/office/drawing/2014/main" id="{DB2FCB97-ED62-AE49-9C34-EAEF5B04E055}"/>
              </a:ext>
            </a:extLst>
          </p:cNvPr>
          <p:cNvSpPr>
            <a:spLocks noGrp="1"/>
          </p:cNvSpPr>
          <p:nvPr>
            <p:ph type="body" sz="quarter" idx="149"/>
          </p:nvPr>
        </p:nvSpPr>
        <p:spPr/>
        <p:txBody>
          <a:bodyPr/>
          <a:lstStyle/>
          <a:p>
            <a:endParaRPr lang="en-US"/>
          </a:p>
        </p:txBody>
      </p:sp>
      <p:sp>
        <p:nvSpPr>
          <p:cNvPr id="60" name="TextBox 59">
            <a:extLst>
              <a:ext uri="{FF2B5EF4-FFF2-40B4-BE49-F238E27FC236}">
                <a16:creationId xmlns:a16="http://schemas.microsoft.com/office/drawing/2014/main" id="{7F764399-54FF-EA48-BE10-B26A21F7E301}"/>
              </a:ext>
            </a:extLst>
          </p:cNvPr>
          <p:cNvSpPr txBox="1"/>
          <p:nvPr/>
        </p:nvSpPr>
        <p:spPr>
          <a:xfrm>
            <a:off x="712453" y="9077574"/>
            <a:ext cx="8198876" cy="3477875"/>
          </a:xfrm>
          <a:prstGeom prst="rect">
            <a:avLst/>
          </a:prstGeom>
          <a:noFill/>
        </p:spPr>
        <p:txBody>
          <a:bodyPr wrap="square" rtlCol="0">
            <a:spAutoFit/>
          </a:bodyPr>
          <a:lstStyle/>
          <a:p>
            <a:r>
              <a:rPr lang="en-US" sz="2000" dirty="0">
                <a:latin typeface="Cambria" panose="02040503050406030204" pitchFamily="18" charset="0"/>
                <a:cs typeface="Calibri" panose="020F0502020204030204" pitchFamily="34" charset="0"/>
              </a:rPr>
              <a:t>Normal esophageal peristalsis clears bolus into the stomach in less than 15 seconds in normal individuals. Esophageal dysmotility can be caused by the impaired relaxation of upper or lower esophageal sphincters or weak/absent esophageal contraction. </a:t>
            </a:r>
          </a:p>
          <a:p>
            <a:endParaRPr lang="en-US" sz="2000" dirty="0">
              <a:latin typeface="Cambria" panose="02040503050406030204" pitchFamily="18" charset="0"/>
              <a:cs typeface="Calibri" panose="020F0502020204030204" pitchFamily="34" charset="0"/>
            </a:endParaRPr>
          </a:p>
          <a:p>
            <a:r>
              <a:rPr lang="en-US" sz="2000" dirty="0">
                <a:latin typeface="Cambria" panose="02040503050406030204" pitchFamily="18" charset="0"/>
                <a:cs typeface="Calibri" panose="020F0502020204030204" pitchFamily="34" charset="0"/>
              </a:rPr>
              <a:t>GERD (gastroesophageal reflux disorder) can contribute to the pathophysiological development of esophageal motility disorders, but the role of hiatal hernias in esophageal dysmotility is unclear. The identification of a relationship between hiatal hernias and esophageal motility disorders can significantly aid patients for more targeted treatment and help preserve esophageal motility.</a:t>
            </a:r>
          </a:p>
        </p:txBody>
      </p:sp>
      <p:sp>
        <p:nvSpPr>
          <p:cNvPr id="116" name="TextBox 115">
            <a:extLst>
              <a:ext uri="{FF2B5EF4-FFF2-40B4-BE49-F238E27FC236}">
                <a16:creationId xmlns:a16="http://schemas.microsoft.com/office/drawing/2014/main" id="{737462F6-F7F6-8341-9BB3-31764F2BB516}"/>
              </a:ext>
            </a:extLst>
          </p:cNvPr>
          <p:cNvSpPr txBox="1"/>
          <p:nvPr/>
        </p:nvSpPr>
        <p:spPr>
          <a:xfrm>
            <a:off x="712456" y="3550280"/>
            <a:ext cx="8198876" cy="2554545"/>
          </a:xfrm>
          <a:prstGeom prst="rect">
            <a:avLst/>
          </a:prstGeom>
          <a:noFill/>
        </p:spPr>
        <p:txBody>
          <a:bodyPr wrap="square" rtlCol="0">
            <a:spAutoFit/>
          </a:bodyPr>
          <a:lstStyle/>
          <a:p>
            <a:r>
              <a:rPr lang="en-US" sz="2000" dirty="0">
                <a:latin typeface="Cambria" panose="02040503050406030204" pitchFamily="18" charset="0"/>
                <a:cs typeface="Arial" panose="020B0604020202020204" pitchFamily="34" charset="0"/>
              </a:rPr>
              <a:t>Hiatal hernia (HH) involves the displacement of abdominal organs through the esophageal hiatus to above the diaphragm into the thoracic cavity. The overall prevalence of HH varies between 10-80%  and increases with age, higher intrabdominal pressure (ex: obesity), genetic predisposition, congenital defect, and trauma. Sliding HH results in acid and non-acid reflux. Chronic exposure of the esophagus to refluxate can results in dysphagia, difficulty swallowing, due to impaired esophageal motility.</a:t>
            </a:r>
          </a:p>
        </p:txBody>
      </p:sp>
      <p:sp>
        <p:nvSpPr>
          <p:cNvPr id="119" name="TextBox 118">
            <a:extLst>
              <a:ext uri="{FF2B5EF4-FFF2-40B4-BE49-F238E27FC236}">
                <a16:creationId xmlns:a16="http://schemas.microsoft.com/office/drawing/2014/main" id="{7CDE7CA4-C1DA-D84C-B580-8F0EB91F8C96}"/>
              </a:ext>
            </a:extLst>
          </p:cNvPr>
          <p:cNvSpPr txBox="1"/>
          <p:nvPr/>
        </p:nvSpPr>
        <p:spPr>
          <a:xfrm>
            <a:off x="712453" y="13889074"/>
            <a:ext cx="8198876" cy="1631216"/>
          </a:xfrm>
          <a:prstGeom prst="rect">
            <a:avLst/>
          </a:prstGeom>
          <a:noFill/>
        </p:spPr>
        <p:txBody>
          <a:bodyPr wrap="square" rtlCol="0">
            <a:spAutoFit/>
          </a:bodyPr>
          <a:lstStyle/>
          <a:p>
            <a:r>
              <a:rPr lang="en-US" sz="2000" dirty="0">
                <a:latin typeface="Cambria" panose="02040503050406030204" pitchFamily="18" charset="0"/>
              </a:rPr>
              <a:t>The goal of this study is to evaluate the association between hiatal hernia and esophageal motility using video-fluoroscopic esophagrams to identify hiatal hernias  and ambulatory high-resolution manometry to evaluate esophageal motility.</a:t>
            </a:r>
          </a:p>
          <a:p>
            <a:endParaRPr lang="en-US" sz="2000" dirty="0">
              <a:latin typeface="Cambria" panose="02040503050406030204" pitchFamily="18" charset="0"/>
              <a:cs typeface="Calibri" panose="020F0502020204030204" pitchFamily="34" charset="0"/>
            </a:endParaRPr>
          </a:p>
        </p:txBody>
      </p:sp>
      <p:graphicFrame>
        <p:nvGraphicFramePr>
          <p:cNvPr id="86" name="Table 85">
            <a:extLst>
              <a:ext uri="{FF2B5EF4-FFF2-40B4-BE49-F238E27FC236}">
                <a16:creationId xmlns:a16="http://schemas.microsoft.com/office/drawing/2014/main" id="{242E8A07-D93D-EF43-944C-7D23D922E34A}"/>
              </a:ext>
            </a:extLst>
          </p:cNvPr>
          <p:cNvGraphicFramePr>
            <a:graphicFrameLocks noGrp="1"/>
          </p:cNvGraphicFramePr>
          <p:nvPr>
            <p:extLst>
              <p:ext uri="{D42A27DB-BD31-4B8C-83A1-F6EECF244321}">
                <p14:modId xmlns:p14="http://schemas.microsoft.com/office/powerpoint/2010/main" val="1550317515"/>
              </p:ext>
            </p:extLst>
          </p:nvPr>
        </p:nvGraphicFramePr>
        <p:xfrm>
          <a:off x="9855913" y="10198548"/>
          <a:ext cx="7847887" cy="5413980"/>
        </p:xfrm>
        <a:graphic>
          <a:graphicData uri="http://schemas.openxmlformats.org/drawingml/2006/table">
            <a:tbl>
              <a:tblPr firstRow="1" bandRow="1">
                <a:tableStyleId>{5C22544A-7EE6-4342-B048-85BDC9FD1C3A}</a:tableStyleId>
              </a:tblPr>
              <a:tblGrid>
                <a:gridCol w="3011725">
                  <a:extLst>
                    <a:ext uri="{9D8B030D-6E8A-4147-A177-3AD203B41FA5}">
                      <a16:colId xmlns:a16="http://schemas.microsoft.com/office/drawing/2014/main" val="2327197729"/>
                    </a:ext>
                  </a:extLst>
                </a:gridCol>
                <a:gridCol w="1952014">
                  <a:extLst>
                    <a:ext uri="{9D8B030D-6E8A-4147-A177-3AD203B41FA5}">
                      <a16:colId xmlns:a16="http://schemas.microsoft.com/office/drawing/2014/main" val="2636760537"/>
                    </a:ext>
                  </a:extLst>
                </a:gridCol>
                <a:gridCol w="1786866">
                  <a:extLst>
                    <a:ext uri="{9D8B030D-6E8A-4147-A177-3AD203B41FA5}">
                      <a16:colId xmlns:a16="http://schemas.microsoft.com/office/drawing/2014/main" val="3548694022"/>
                    </a:ext>
                  </a:extLst>
                </a:gridCol>
                <a:gridCol w="1097282">
                  <a:extLst>
                    <a:ext uri="{9D8B030D-6E8A-4147-A177-3AD203B41FA5}">
                      <a16:colId xmlns:a16="http://schemas.microsoft.com/office/drawing/2014/main" val="3907501125"/>
                    </a:ext>
                  </a:extLst>
                </a:gridCol>
              </a:tblGrid>
              <a:tr h="899082">
                <a:tc>
                  <a:txBody>
                    <a:bodyPr/>
                    <a:lstStyle/>
                    <a:p>
                      <a:pPr algn="ctr"/>
                      <a:endParaRPr lang="en-US" sz="2000" dirty="0"/>
                    </a:p>
                  </a:txBody>
                  <a:tcPr>
                    <a:solidFill>
                      <a:schemeClr val="bg2">
                        <a:lumMod val="75000"/>
                      </a:schemeClr>
                    </a:solidFill>
                  </a:tcPr>
                </a:tc>
                <a:tc>
                  <a:txBody>
                    <a:bodyPr/>
                    <a:lstStyle/>
                    <a:p>
                      <a:pPr algn="ctr"/>
                      <a:r>
                        <a:rPr lang="en-US" sz="2000" dirty="0"/>
                        <a:t>Individuals with Hiatal Hernia</a:t>
                      </a:r>
                    </a:p>
                    <a:p>
                      <a:pPr algn="ctr"/>
                      <a:r>
                        <a:rPr lang="en-US" sz="2000" dirty="0"/>
                        <a:t>(n=20)</a:t>
                      </a:r>
                    </a:p>
                    <a:p>
                      <a:pPr algn="ctr"/>
                      <a:endParaRPr lang="en-US" sz="2000" dirty="0"/>
                    </a:p>
                    <a:p>
                      <a:pPr marL="0" marR="0" lvl="0" indent="0" algn="ctr" defTabSz="2507943" rtl="0" eaLnBrk="1" fontAlgn="auto" latinLnBrk="0" hangingPunct="1">
                        <a:lnSpc>
                          <a:spcPct val="100000"/>
                        </a:lnSpc>
                        <a:spcBef>
                          <a:spcPts val="0"/>
                        </a:spcBef>
                        <a:spcAft>
                          <a:spcPts val="0"/>
                        </a:spcAft>
                        <a:buClrTx/>
                        <a:buSzTx/>
                        <a:buFontTx/>
                        <a:buNone/>
                        <a:tabLst/>
                        <a:defRPr/>
                      </a:pPr>
                      <a:r>
                        <a:rPr lang="en-US" sz="2000" dirty="0"/>
                        <a:t>% (SD)</a:t>
                      </a:r>
                    </a:p>
                  </a:txBody>
                  <a:tcPr>
                    <a:solidFill>
                      <a:schemeClr val="bg2">
                        <a:lumMod val="75000"/>
                      </a:schemeClr>
                    </a:solidFill>
                  </a:tcPr>
                </a:tc>
                <a:tc>
                  <a:txBody>
                    <a:bodyPr/>
                    <a:lstStyle/>
                    <a:p>
                      <a:pPr marL="0" marR="0" lvl="0" indent="0" algn="ctr" defTabSz="2507943" rtl="0" eaLnBrk="1" fontAlgn="auto" latinLnBrk="0" hangingPunct="1">
                        <a:lnSpc>
                          <a:spcPct val="100000"/>
                        </a:lnSpc>
                        <a:spcBef>
                          <a:spcPts val="0"/>
                        </a:spcBef>
                        <a:spcAft>
                          <a:spcPts val="0"/>
                        </a:spcAft>
                        <a:buClrTx/>
                        <a:buSzTx/>
                        <a:buFontTx/>
                        <a:buNone/>
                        <a:tabLst/>
                        <a:defRPr/>
                      </a:pPr>
                      <a:r>
                        <a:rPr lang="en-US" sz="2000" dirty="0"/>
                        <a:t>Individuals without Hiatal Hernia</a:t>
                      </a:r>
                    </a:p>
                    <a:p>
                      <a:pPr algn="ctr"/>
                      <a:r>
                        <a:rPr lang="en-US" sz="2000" dirty="0"/>
                        <a:t>(n=20)</a:t>
                      </a:r>
                    </a:p>
                    <a:p>
                      <a:pPr algn="ctr"/>
                      <a:r>
                        <a:rPr lang="en-US" sz="2000" dirty="0"/>
                        <a:t>% (SD)</a:t>
                      </a:r>
                    </a:p>
                  </a:txBody>
                  <a:tcPr>
                    <a:solidFill>
                      <a:schemeClr val="bg2">
                        <a:lumMod val="75000"/>
                      </a:schemeClr>
                    </a:solidFill>
                  </a:tcPr>
                </a:tc>
                <a:tc>
                  <a:txBody>
                    <a:bodyPr/>
                    <a:lstStyle/>
                    <a:p>
                      <a:pPr algn="ctr"/>
                      <a:r>
                        <a:rPr lang="en-US" sz="2000" dirty="0"/>
                        <a:t>p-value</a:t>
                      </a:r>
                    </a:p>
                  </a:txBody>
                  <a:tcPr>
                    <a:solidFill>
                      <a:schemeClr val="bg2">
                        <a:lumMod val="75000"/>
                      </a:schemeClr>
                    </a:solidFill>
                  </a:tcPr>
                </a:tc>
                <a:extLst>
                  <a:ext uri="{0D108BD9-81ED-4DB2-BD59-A6C34878D82A}">
                    <a16:rowId xmlns:a16="http://schemas.microsoft.com/office/drawing/2014/main" val="1134191972"/>
                  </a:ext>
                </a:extLst>
              </a:tr>
              <a:tr h="823761">
                <a:tc>
                  <a:txBody>
                    <a:bodyPr/>
                    <a:lstStyle/>
                    <a:p>
                      <a:pPr marL="0" marR="0" lvl="0" indent="0" algn="ctr" defTabSz="2507943" rtl="0" eaLnBrk="1" fontAlgn="auto" latinLnBrk="0" hangingPunct="1">
                        <a:lnSpc>
                          <a:spcPct val="100000"/>
                        </a:lnSpc>
                        <a:spcBef>
                          <a:spcPts val="0"/>
                        </a:spcBef>
                        <a:spcAft>
                          <a:spcPts val="0"/>
                        </a:spcAft>
                        <a:buClrTx/>
                        <a:buSzTx/>
                        <a:buFontTx/>
                        <a:buNone/>
                        <a:tabLst/>
                        <a:defRPr/>
                      </a:pPr>
                      <a:r>
                        <a:rPr lang="en-US" sz="2000" dirty="0"/>
                        <a:t>Weak or failed swallows</a:t>
                      </a:r>
                    </a:p>
                    <a:p>
                      <a:pPr algn="ctr"/>
                      <a:endParaRPr lang="en-US" sz="2000" dirty="0"/>
                    </a:p>
                  </a:txBody>
                  <a:tcPr>
                    <a:solidFill>
                      <a:schemeClr val="bg2">
                        <a:lumMod val="90000"/>
                      </a:schemeClr>
                    </a:solidFill>
                  </a:tcPr>
                </a:tc>
                <a:tc>
                  <a:txBody>
                    <a:bodyPr/>
                    <a:lstStyle/>
                    <a:p>
                      <a:pPr algn="ctr"/>
                      <a:r>
                        <a:rPr lang="en-US" sz="2000" dirty="0"/>
                        <a:t>43%</a:t>
                      </a:r>
                    </a:p>
                    <a:p>
                      <a:pPr algn="ctr"/>
                      <a:r>
                        <a:rPr lang="en-US" sz="2000" dirty="0"/>
                        <a:t>(45)</a:t>
                      </a:r>
                    </a:p>
                  </a:txBody>
                  <a:tcPr>
                    <a:solidFill>
                      <a:schemeClr val="bg2">
                        <a:lumMod val="90000"/>
                      </a:schemeClr>
                    </a:solidFill>
                  </a:tcPr>
                </a:tc>
                <a:tc>
                  <a:txBody>
                    <a:bodyPr/>
                    <a:lstStyle/>
                    <a:p>
                      <a:pPr algn="ctr"/>
                      <a:r>
                        <a:rPr lang="en-US" sz="2000" dirty="0"/>
                        <a:t>10%</a:t>
                      </a:r>
                    </a:p>
                    <a:p>
                      <a:pPr algn="ctr"/>
                      <a:r>
                        <a:rPr lang="en-US" sz="2000" dirty="0"/>
                        <a:t>(23)</a:t>
                      </a:r>
                    </a:p>
                  </a:txBody>
                  <a:tcPr>
                    <a:solidFill>
                      <a:schemeClr val="bg2">
                        <a:lumMod val="90000"/>
                      </a:schemeClr>
                    </a:solidFill>
                  </a:tcPr>
                </a:tc>
                <a:tc>
                  <a:txBody>
                    <a:bodyPr/>
                    <a:lstStyle/>
                    <a:p>
                      <a:pPr algn="ctr"/>
                      <a:r>
                        <a:rPr lang="en-US" sz="2000" b="1" dirty="0"/>
                        <a:t>0.006</a:t>
                      </a:r>
                    </a:p>
                  </a:txBody>
                  <a:tcPr>
                    <a:solidFill>
                      <a:schemeClr val="bg2">
                        <a:lumMod val="90000"/>
                      </a:schemeClr>
                    </a:solidFill>
                  </a:tcPr>
                </a:tc>
                <a:extLst>
                  <a:ext uri="{0D108BD9-81ED-4DB2-BD59-A6C34878D82A}">
                    <a16:rowId xmlns:a16="http://schemas.microsoft.com/office/drawing/2014/main" val="2234161885"/>
                  </a:ext>
                </a:extLst>
              </a:tr>
              <a:tr h="823761">
                <a:tc>
                  <a:txBody>
                    <a:bodyPr/>
                    <a:lstStyle/>
                    <a:p>
                      <a:pPr algn="ctr"/>
                      <a:r>
                        <a:rPr lang="en-US" sz="2000" kern="1200" dirty="0">
                          <a:solidFill>
                            <a:schemeClr val="dk1"/>
                          </a:solidFill>
                          <a:effectLst/>
                          <a:latin typeface="+mn-lt"/>
                          <a:ea typeface="+mn-ea"/>
                          <a:cs typeface="+mn-cs"/>
                        </a:rPr>
                        <a:t>mean distal contractile integral (DCI) </a:t>
                      </a:r>
                      <a:endParaRPr lang="en-US" sz="2000" dirty="0"/>
                    </a:p>
                  </a:txBody>
                  <a:tcPr>
                    <a:solidFill>
                      <a:schemeClr val="bg2"/>
                    </a:solidFill>
                  </a:tcPr>
                </a:tc>
                <a:tc>
                  <a:txBody>
                    <a:bodyPr/>
                    <a:lstStyle/>
                    <a:p>
                      <a:pPr algn="ctr"/>
                      <a:r>
                        <a:rPr lang="en-US" sz="2000" dirty="0"/>
                        <a:t>1078</a:t>
                      </a:r>
                    </a:p>
                    <a:p>
                      <a:pPr algn="ctr"/>
                      <a:r>
                        <a:rPr lang="en-US" sz="2000" dirty="0"/>
                        <a:t>(917)</a:t>
                      </a:r>
                    </a:p>
                  </a:txBody>
                  <a:tcPr>
                    <a:solidFill>
                      <a:schemeClr val="bg2"/>
                    </a:solidFill>
                  </a:tcPr>
                </a:tc>
                <a:tc>
                  <a:txBody>
                    <a:bodyPr/>
                    <a:lstStyle/>
                    <a:p>
                      <a:pPr algn="ctr"/>
                      <a:r>
                        <a:rPr lang="en-US" sz="2000" dirty="0"/>
                        <a:t>1760 </a:t>
                      </a:r>
                    </a:p>
                    <a:p>
                      <a:pPr algn="ctr"/>
                      <a:r>
                        <a:rPr lang="en-US" sz="2000" dirty="0"/>
                        <a:t>(931)</a:t>
                      </a:r>
                    </a:p>
                  </a:txBody>
                  <a:tcPr>
                    <a:solidFill>
                      <a:schemeClr val="bg2"/>
                    </a:solidFill>
                  </a:tcPr>
                </a:tc>
                <a:tc>
                  <a:txBody>
                    <a:bodyPr/>
                    <a:lstStyle/>
                    <a:p>
                      <a:pPr algn="ctr"/>
                      <a:r>
                        <a:rPr lang="en-US" sz="2000" b="1" dirty="0"/>
                        <a:t>0.025</a:t>
                      </a:r>
                    </a:p>
                  </a:txBody>
                  <a:tcPr>
                    <a:solidFill>
                      <a:schemeClr val="bg2"/>
                    </a:solidFill>
                  </a:tcPr>
                </a:tc>
                <a:extLst>
                  <a:ext uri="{0D108BD9-81ED-4DB2-BD59-A6C34878D82A}">
                    <a16:rowId xmlns:a16="http://schemas.microsoft.com/office/drawing/2014/main" val="2453532056"/>
                  </a:ext>
                </a:extLst>
              </a:tr>
              <a:tr h="440616">
                <a:tc>
                  <a:txBody>
                    <a:bodyPr/>
                    <a:lstStyle/>
                    <a:p>
                      <a:pPr algn="ctr"/>
                      <a:r>
                        <a:rPr lang="en-US" sz="2000" dirty="0"/>
                        <a:t>Distance latency (sec)</a:t>
                      </a:r>
                    </a:p>
                  </a:txBody>
                  <a:tcPr>
                    <a:solidFill>
                      <a:schemeClr val="bg2">
                        <a:lumMod val="90000"/>
                      </a:schemeClr>
                    </a:solidFill>
                  </a:tcPr>
                </a:tc>
                <a:tc>
                  <a:txBody>
                    <a:bodyPr/>
                    <a:lstStyle/>
                    <a:p>
                      <a:pPr algn="ctr"/>
                      <a:r>
                        <a:rPr lang="en-US" sz="2000" dirty="0"/>
                        <a:t>5.5</a:t>
                      </a:r>
                    </a:p>
                    <a:p>
                      <a:pPr algn="ctr"/>
                      <a:r>
                        <a:rPr lang="en-US" sz="2000" dirty="0"/>
                        <a:t>(4.7)</a:t>
                      </a:r>
                    </a:p>
                  </a:txBody>
                  <a:tcPr>
                    <a:solidFill>
                      <a:schemeClr val="bg2">
                        <a:lumMod val="90000"/>
                      </a:schemeClr>
                    </a:solidFill>
                  </a:tcPr>
                </a:tc>
                <a:tc>
                  <a:txBody>
                    <a:bodyPr/>
                    <a:lstStyle/>
                    <a:p>
                      <a:pPr algn="ctr"/>
                      <a:r>
                        <a:rPr lang="en-US" sz="2000" dirty="0"/>
                        <a:t>7.3</a:t>
                      </a:r>
                    </a:p>
                    <a:p>
                      <a:pPr algn="ctr"/>
                      <a:r>
                        <a:rPr lang="en-US" sz="2000" dirty="0"/>
                        <a:t>(1)</a:t>
                      </a:r>
                    </a:p>
                  </a:txBody>
                  <a:tcPr>
                    <a:solidFill>
                      <a:schemeClr val="bg2">
                        <a:lumMod val="90000"/>
                      </a:schemeClr>
                    </a:solidFill>
                  </a:tcPr>
                </a:tc>
                <a:tc>
                  <a:txBody>
                    <a:bodyPr/>
                    <a:lstStyle/>
                    <a:p>
                      <a:pPr algn="ctr"/>
                      <a:r>
                        <a:rPr lang="en-US" sz="2000" dirty="0"/>
                        <a:t>0.11</a:t>
                      </a:r>
                    </a:p>
                  </a:txBody>
                  <a:tcPr>
                    <a:solidFill>
                      <a:schemeClr val="bg2">
                        <a:lumMod val="90000"/>
                      </a:schemeClr>
                    </a:solidFill>
                  </a:tcPr>
                </a:tc>
                <a:extLst>
                  <a:ext uri="{0D108BD9-81ED-4DB2-BD59-A6C34878D82A}">
                    <a16:rowId xmlns:a16="http://schemas.microsoft.com/office/drawing/2014/main" val="1428577806"/>
                  </a:ext>
                </a:extLst>
              </a:tr>
              <a:tr h="748938">
                <a:tc>
                  <a:txBody>
                    <a:bodyPr/>
                    <a:lstStyle/>
                    <a:p>
                      <a:pPr algn="ctr"/>
                      <a:r>
                        <a:rPr lang="en-US" sz="2000" kern="1200" dirty="0">
                          <a:solidFill>
                            <a:schemeClr val="dk1"/>
                          </a:solidFill>
                          <a:effectLst/>
                          <a:latin typeface="+mn-lt"/>
                          <a:ea typeface="+mn-ea"/>
                          <a:cs typeface="+mn-cs"/>
                        </a:rPr>
                        <a:t>LES integrated relaxation pressure</a:t>
                      </a:r>
                      <a:endParaRPr lang="en-US" sz="2000" dirty="0"/>
                    </a:p>
                  </a:txBody>
                  <a:tcPr>
                    <a:solidFill>
                      <a:schemeClr val="bg2"/>
                    </a:solidFill>
                  </a:tcPr>
                </a:tc>
                <a:tc>
                  <a:txBody>
                    <a:bodyPr/>
                    <a:lstStyle/>
                    <a:p>
                      <a:pPr algn="ctr"/>
                      <a:r>
                        <a:rPr lang="en-US" sz="2000" dirty="0"/>
                        <a:t>7.34</a:t>
                      </a:r>
                    </a:p>
                    <a:p>
                      <a:pPr algn="ctr"/>
                      <a:r>
                        <a:rPr lang="en-US" sz="2000" dirty="0"/>
                        <a:t>(10)</a:t>
                      </a:r>
                    </a:p>
                  </a:txBody>
                  <a:tcPr>
                    <a:solidFill>
                      <a:schemeClr val="bg2"/>
                    </a:solidFill>
                  </a:tcPr>
                </a:tc>
                <a:tc>
                  <a:txBody>
                    <a:bodyPr/>
                    <a:lstStyle/>
                    <a:p>
                      <a:pPr algn="ctr"/>
                      <a:r>
                        <a:rPr lang="en-US" sz="2000" dirty="0"/>
                        <a:t>7.9 </a:t>
                      </a:r>
                    </a:p>
                    <a:p>
                      <a:pPr algn="ctr"/>
                      <a:r>
                        <a:rPr lang="en-US" sz="2000" dirty="0"/>
                        <a:t>(6.4)</a:t>
                      </a:r>
                    </a:p>
                  </a:txBody>
                  <a:tcPr>
                    <a:solidFill>
                      <a:schemeClr val="bg2"/>
                    </a:solidFill>
                  </a:tcPr>
                </a:tc>
                <a:tc>
                  <a:txBody>
                    <a:bodyPr/>
                    <a:lstStyle/>
                    <a:p>
                      <a:pPr algn="ctr"/>
                      <a:r>
                        <a:rPr lang="en-US" sz="2000" dirty="0"/>
                        <a:t>0.82</a:t>
                      </a:r>
                    </a:p>
                  </a:txBody>
                  <a:tcPr>
                    <a:solidFill>
                      <a:schemeClr val="bg2"/>
                    </a:solidFill>
                  </a:tcPr>
                </a:tc>
                <a:extLst>
                  <a:ext uri="{0D108BD9-81ED-4DB2-BD59-A6C34878D82A}">
                    <a16:rowId xmlns:a16="http://schemas.microsoft.com/office/drawing/2014/main" val="93350553"/>
                  </a:ext>
                </a:extLst>
              </a:tr>
              <a:tr h="249044">
                <a:tc>
                  <a:txBody>
                    <a:bodyPr/>
                    <a:lstStyle/>
                    <a:p>
                      <a:pPr algn="ctr"/>
                      <a:r>
                        <a:rPr lang="en-US" sz="2000" dirty="0"/>
                        <a:t>Mean composite pH score</a:t>
                      </a:r>
                    </a:p>
                  </a:txBody>
                  <a:tcPr>
                    <a:solidFill>
                      <a:schemeClr val="bg2">
                        <a:lumMod val="90000"/>
                      </a:schemeClr>
                    </a:solidFill>
                  </a:tcPr>
                </a:tc>
                <a:tc>
                  <a:txBody>
                    <a:bodyPr/>
                    <a:lstStyle/>
                    <a:p>
                      <a:pPr algn="ctr"/>
                      <a:r>
                        <a:rPr lang="en-US" sz="2000" dirty="0"/>
                        <a:t>45</a:t>
                      </a:r>
                    </a:p>
                    <a:p>
                      <a:pPr algn="ctr"/>
                      <a:r>
                        <a:rPr lang="en-US" sz="2000" dirty="0"/>
                        <a:t>(36)</a:t>
                      </a:r>
                    </a:p>
                  </a:txBody>
                  <a:tcPr>
                    <a:solidFill>
                      <a:schemeClr val="bg2">
                        <a:lumMod val="90000"/>
                      </a:schemeClr>
                    </a:solidFill>
                  </a:tcPr>
                </a:tc>
                <a:tc>
                  <a:txBody>
                    <a:bodyPr/>
                    <a:lstStyle/>
                    <a:p>
                      <a:pPr algn="ctr"/>
                      <a:r>
                        <a:rPr lang="en-US" sz="2000" dirty="0"/>
                        <a:t>16</a:t>
                      </a:r>
                    </a:p>
                    <a:p>
                      <a:pPr algn="ctr"/>
                      <a:r>
                        <a:rPr lang="en-US" sz="2000" dirty="0"/>
                        <a:t>(17)</a:t>
                      </a:r>
                    </a:p>
                  </a:txBody>
                  <a:tcPr>
                    <a:solidFill>
                      <a:schemeClr val="bg2">
                        <a:lumMod val="90000"/>
                      </a:schemeClr>
                    </a:solidFill>
                  </a:tcPr>
                </a:tc>
                <a:tc>
                  <a:txBody>
                    <a:bodyPr/>
                    <a:lstStyle/>
                    <a:p>
                      <a:pPr algn="ctr"/>
                      <a:r>
                        <a:rPr lang="en-US" sz="2000" b="1" dirty="0"/>
                        <a:t>0.01</a:t>
                      </a:r>
                    </a:p>
                  </a:txBody>
                  <a:tcPr>
                    <a:solidFill>
                      <a:schemeClr val="bg2">
                        <a:lumMod val="90000"/>
                      </a:schemeClr>
                    </a:solidFill>
                  </a:tcPr>
                </a:tc>
                <a:extLst>
                  <a:ext uri="{0D108BD9-81ED-4DB2-BD59-A6C34878D82A}">
                    <a16:rowId xmlns:a16="http://schemas.microsoft.com/office/drawing/2014/main" val="3167225451"/>
                  </a:ext>
                </a:extLst>
              </a:tr>
            </a:tbl>
          </a:graphicData>
        </a:graphic>
      </p:graphicFrame>
      <p:sp>
        <p:nvSpPr>
          <p:cNvPr id="87" name="TextBox 86">
            <a:extLst>
              <a:ext uri="{FF2B5EF4-FFF2-40B4-BE49-F238E27FC236}">
                <a16:creationId xmlns:a16="http://schemas.microsoft.com/office/drawing/2014/main" id="{AA0FA0D9-5ED4-AB48-ADE0-6AD8CFCC5F71}"/>
              </a:ext>
            </a:extLst>
          </p:cNvPr>
          <p:cNvSpPr txBox="1"/>
          <p:nvPr/>
        </p:nvSpPr>
        <p:spPr>
          <a:xfrm>
            <a:off x="9857891" y="9077574"/>
            <a:ext cx="6529979" cy="1015663"/>
          </a:xfrm>
          <a:prstGeom prst="rect">
            <a:avLst/>
          </a:prstGeom>
          <a:noFill/>
        </p:spPr>
        <p:txBody>
          <a:bodyPr wrap="square" rtlCol="0">
            <a:spAutoFit/>
          </a:bodyPr>
          <a:lstStyle/>
          <a:p>
            <a:r>
              <a:rPr lang="en-US" sz="2000" dirty="0"/>
              <a:t>Total participants: 	40</a:t>
            </a:r>
          </a:p>
          <a:p>
            <a:r>
              <a:rPr lang="en-US" sz="2000" dirty="0"/>
              <a:t>Mean age: 	60 years (SD 8.6)</a:t>
            </a:r>
          </a:p>
          <a:p>
            <a:r>
              <a:rPr lang="en-US" sz="2000" dirty="0"/>
              <a:t>	60% participants were female</a:t>
            </a:r>
          </a:p>
        </p:txBody>
      </p:sp>
      <p:sp>
        <p:nvSpPr>
          <p:cNvPr id="146" name="Text Placeholder 6">
            <a:extLst>
              <a:ext uri="{FF2B5EF4-FFF2-40B4-BE49-F238E27FC236}">
                <a16:creationId xmlns:a16="http://schemas.microsoft.com/office/drawing/2014/main" id="{8DF7AAB6-4F84-0E4A-9341-5326C9EB50F3}"/>
              </a:ext>
            </a:extLst>
          </p:cNvPr>
          <p:cNvSpPr txBox="1">
            <a:spLocks/>
          </p:cNvSpPr>
          <p:nvPr/>
        </p:nvSpPr>
        <p:spPr>
          <a:xfrm>
            <a:off x="18372001" y="3664537"/>
            <a:ext cx="8482209" cy="4818888"/>
          </a:xfrm>
          <a:prstGeom prst="rect">
            <a:avLst/>
          </a:prstGeom>
        </p:spPr>
        <p:txBody>
          <a:bodyPr wrap="square" lIns="130622" tIns="130622" rIns="130622" bIns="130622">
            <a:spAutoFit/>
          </a:bodyPr>
          <a:lstStyle>
            <a:lvl1pPr marL="195933" indent="-195933"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0" indent="0"/>
            <a:r>
              <a:rPr lang="en-US" sz="2000" dirty="0">
                <a:latin typeface="Cambria" panose="02040503050406030204" pitchFamily="18" charset="0"/>
              </a:rPr>
              <a:t>Patients with hiatal hernia have significantly higher percentages of ineffective esophageal contractions, weaker esophageal body peristalsis and a higher composite pH score than patients without hiatal hernia, regardless of hiatal hernia size.</a:t>
            </a:r>
          </a:p>
          <a:p>
            <a:pPr marL="0" indent="0"/>
            <a:endParaRPr lang="en-US" sz="2000" dirty="0">
              <a:latin typeface="Cambria" panose="02040503050406030204" pitchFamily="18" charset="0"/>
            </a:endParaRPr>
          </a:p>
          <a:p>
            <a:pPr marL="0" indent="0"/>
            <a:r>
              <a:rPr lang="en-US" sz="2000" dirty="0">
                <a:latin typeface="Cambria" panose="02040503050406030204" pitchFamily="18" charset="0"/>
              </a:rPr>
              <a:t>The findings of this study indicate that there is an association between esophageal motility disorders and hiatal hernias. Chronic GERD in patients with hiatal hernia might contribute to the pathological development of ineffective esophageal motility and should be addressed and treated in patients with HH.</a:t>
            </a:r>
          </a:p>
          <a:p>
            <a:pPr marL="0" indent="0"/>
            <a:endParaRPr lang="en-US" sz="2000" dirty="0">
              <a:latin typeface="Cambria" panose="02040503050406030204" pitchFamily="18" charset="0"/>
            </a:endParaRPr>
          </a:p>
          <a:p>
            <a:pPr marL="0" indent="0"/>
            <a:r>
              <a:rPr lang="en-US" sz="2000" dirty="0">
                <a:latin typeface="Cambria" panose="02040503050406030204" pitchFamily="18" charset="0"/>
              </a:rPr>
              <a:t>Further research on this topic can contribute to the development of more targeted therapies and treatment for patients suffering from esophageal dysmotility. </a:t>
            </a:r>
          </a:p>
        </p:txBody>
      </p:sp>
      <p:pic>
        <p:nvPicPr>
          <p:cNvPr id="95" name="Picture Placeholder 94">
            <a:extLst>
              <a:ext uri="{FF2B5EF4-FFF2-40B4-BE49-F238E27FC236}">
                <a16:creationId xmlns:a16="http://schemas.microsoft.com/office/drawing/2014/main" id="{4E3B8026-214F-B74E-B280-4D6F3A8DE2B7}"/>
              </a:ext>
            </a:extLst>
          </p:cNvPr>
          <p:cNvPicPr>
            <a:picLocks noGrp="1" noChangeAspect="1"/>
          </p:cNvPicPr>
          <p:nvPr>
            <p:ph type="pic" sz="quarter" idx="134"/>
          </p:nvPr>
        </p:nvPicPr>
        <p:blipFill rotWithShape="1">
          <a:blip r:embed="rId8">
            <a:extLst>
              <a:ext uri="{28A0092B-C50C-407E-A947-70E740481C1C}">
                <a14:useLocalDpi xmlns:a14="http://schemas.microsoft.com/office/drawing/2010/main" val="0"/>
              </a:ext>
            </a:extLst>
          </a:blip>
          <a:srcRect l="-1493" t="5776" r="1868" b="6711"/>
          <a:stretch/>
        </p:blipFill>
        <p:spPr>
          <a:xfrm>
            <a:off x="23240348" y="1340578"/>
            <a:ext cx="3908522" cy="694384"/>
          </a:xfrm>
        </p:spPr>
      </p:pic>
      <p:pic>
        <p:nvPicPr>
          <p:cNvPr id="97" name="Picture 96">
            <a:extLst>
              <a:ext uri="{FF2B5EF4-FFF2-40B4-BE49-F238E27FC236}">
                <a16:creationId xmlns:a16="http://schemas.microsoft.com/office/drawing/2014/main" id="{EED49FC7-FB28-E046-85F6-06ACB8730886}"/>
              </a:ext>
            </a:extLst>
          </p:cNvPr>
          <p:cNvPicPr>
            <a:picLocks noChangeAspect="1"/>
          </p:cNvPicPr>
          <p:nvPr/>
        </p:nvPicPr>
        <p:blipFill rotWithShape="1">
          <a:blip r:embed="rId9">
            <a:extLst>
              <a:ext uri="{28A0092B-C50C-407E-A947-70E740481C1C}">
                <a14:useLocalDpi xmlns:a14="http://schemas.microsoft.com/office/drawing/2010/main" val="0"/>
              </a:ext>
            </a:extLst>
          </a:blip>
          <a:srcRect t="1" r="67794" b="-21067"/>
          <a:stretch/>
        </p:blipFill>
        <p:spPr>
          <a:xfrm>
            <a:off x="24049228" y="288831"/>
            <a:ext cx="2290762" cy="1164508"/>
          </a:xfrm>
          <a:prstGeom prst="rect">
            <a:avLst/>
          </a:prstGeom>
        </p:spPr>
      </p:pic>
      <p:cxnSp>
        <p:nvCxnSpPr>
          <p:cNvPr id="5" name="Straight Connector 4">
            <a:extLst>
              <a:ext uri="{FF2B5EF4-FFF2-40B4-BE49-F238E27FC236}">
                <a16:creationId xmlns:a16="http://schemas.microsoft.com/office/drawing/2014/main" id="{BA97C37D-FD34-40F3-9CD3-0A4A448D5205}"/>
              </a:ext>
            </a:extLst>
          </p:cNvPr>
          <p:cNvCxnSpPr/>
          <p:nvPr/>
        </p:nvCxnSpPr>
        <p:spPr>
          <a:xfrm>
            <a:off x="10947944" y="14902994"/>
            <a:ext cx="261923" cy="387806"/>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Placeholder 18">
            <a:extLst>
              <a:ext uri="{FF2B5EF4-FFF2-40B4-BE49-F238E27FC236}">
                <a16:creationId xmlns:a16="http://schemas.microsoft.com/office/drawing/2014/main" id="{C283F010-2AE1-0D46-A410-A800B6712FD0}"/>
              </a:ext>
            </a:extLst>
          </p:cNvPr>
          <p:cNvPicPr>
            <a:picLocks noGrp="1" noChangeAspect="1"/>
          </p:cNvPicPr>
          <p:nvPr>
            <p:ph type="pic" sz="quarter" idx="18"/>
          </p:nvPr>
        </p:nvPicPr>
        <p:blipFill>
          <a:blip r:embed="rId10">
            <a:extLst>
              <a:ext uri="{28A0092B-C50C-407E-A947-70E740481C1C}">
                <a14:useLocalDpi xmlns:a14="http://schemas.microsoft.com/office/drawing/2010/main" val="0"/>
              </a:ext>
            </a:extLst>
          </a:blip>
          <a:srcRect t="21175" b="21175"/>
          <a:stretch>
            <a:fillRect/>
          </a:stretch>
        </p:blipFill>
        <p:spPr>
          <a:xfrm>
            <a:off x="13373822" y="6449229"/>
            <a:ext cx="3550982" cy="1616309"/>
          </a:xfrm>
        </p:spPr>
      </p:pic>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422</TotalTime>
  <Words>609</Words>
  <Application>Microsoft Macintosh PowerPoint</Application>
  <PresentationFormat>Custom</PresentationFormat>
  <Paragraphs>74</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Calibri</vt:lpstr>
      <vt:lpstr>Cambria</vt:lpstr>
      <vt:lpstr>Trebuchet MS</vt: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Indu Seeni</cp:lastModifiedBy>
  <cp:revision>44</cp:revision>
  <dcterms:created xsi:type="dcterms:W3CDTF">2012-02-06T18:46:22Z</dcterms:created>
  <dcterms:modified xsi:type="dcterms:W3CDTF">2020-02-20T16:28:34Z</dcterms:modified>
</cp:coreProperties>
</file>