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57" r:id="rId5"/>
    <p:sldMasterId id="2147483653" r:id="rId6"/>
  </p:sldMasterIdLst>
  <p:notesMasterIdLst>
    <p:notesMasterId r:id="rId8"/>
  </p:notesMasterIdLst>
  <p:sldIdLst>
    <p:sldId id="256" r:id="rId7"/>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2C1468-C0FF-944F-5E43-D60B9AF9D627}" v="3493" dt="2020-02-03T17:16:01.3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90" autoAdjust="0"/>
    <p:restoredTop sz="94709" autoAdjust="0"/>
  </p:normalViewPr>
  <p:slideViewPr>
    <p:cSldViewPr snapToGrid="0" snapToObjects="1" showGuides="1">
      <p:cViewPr>
        <p:scale>
          <a:sx n="87" d="100"/>
          <a:sy n="87" d="100"/>
        </p:scale>
        <p:origin x="2176" y="144"/>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2/19/20</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INTRODUCTION or ABSTRACT</a:t>
            </a:r>
          </a:p>
        </p:txBody>
      </p:sp>
      <p:sp>
        <p:nvSpPr>
          <p:cNvPr id="14"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11"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03"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1"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2"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3"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4"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5"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6"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7"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8"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9"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1"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21"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62"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3"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4"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5"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6"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7"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8"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9"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0"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1"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2"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3"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4"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5"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32869"/>
            <a:ext cx="8483204"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8799" y="8621486"/>
            <a:ext cx="8483203"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2" y="10286703"/>
            <a:ext cx="848220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087450"/>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2632869"/>
            <a:ext cx="848717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7" y="2632869"/>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7" y="3063161"/>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7" y="8605432"/>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7" y="12839700"/>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61"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63"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6"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9"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8"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9"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0"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1"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2"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4"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5"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6"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7"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8"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0"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1"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3"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4"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5"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6"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7"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8"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99"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0"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1"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2"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3"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4"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2"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3"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2"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3"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4"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5"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6"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58"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59"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70"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81"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2"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6"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7"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8"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9"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90"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2"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3"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4"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5"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6"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7"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8"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9"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0"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1"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3"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4"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5"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6"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7"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8"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9"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6"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7"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8"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9"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0"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1"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2"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3"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4"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5"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6"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www.facebook.com/pages/PosterPresentationscom/217914411419?v=app_4949752878&amp;ref=ts"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www.facebook.com/pages/PosterPresentationscom/217914411419?v=app_4949752878&amp;ref=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6" name="Rectangle 33"/>
          <p:cNvSpPr>
            <a:spLocks noChangeArrowheads="1"/>
          </p:cNvSpPr>
          <p:nvPr userDrawn="1"/>
        </p:nvSpPr>
        <p:spPr bwMode="auto">
          <a:xfrm>
            <a:off x="20570825"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9" name="Rectangle 28"/>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576461"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0" name="Rectangle 19"/>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4" name="Rectangle 33"/>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31307318" y="6276070"/>
            <a:ext cx="2438880" cy="1258463"/>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sp>
        <p:nvSpPr>
          <p:cNvPr id="44" name="TextBox 43"/>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grpSp>
        <p:nvGrpSpPr>
          <p:cNvPr id="27" name="Group 26"/>
          <p:cNvGrpSpPr/>
          <p:nvPr/>
        </p:nvGrpSpPr>
        <p:grpSpPr>
          <a:xfrm>
            <a:off x="-6223790" y="15575235"/>
            <a:ext cx="5771525" cy="644181"/>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33"/>
          <p:cNvSpPr>
            <a:spLocks noChangeArrowheads="1"/>
          </p:cNvSpPr>
          <p:nvPr userDrawn="1"/>
        </p:nvSpPr>
        <p:spPr bwMode="auto">
          <a:xfrm>
            <a:off x="7241249"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3" name="Rectangle 33"/>
          <p:cNvSpPr>
            <a:spLocks noChangeArrowheads="1"/>
          </p:cNvSpPr>
          <p:nvPr userDrawn="1"/>
        </p:nvSpPr>
        <p:spPr bwMode="auto">
          <a:xfrm>
            <a:off x="13906037"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30" name="Rectangle 29"/>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3869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2" name="Group 1"/>
          <p:cNvGrpSpPr/>
          <p:nvPr userDrawn="1"/>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3" name="Rectangle 22"/>
          <p:cNvSpPr/>
          <p:nvPr userDrawn="1"/>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userDrawn="1"/>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userDrawn="1"/>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38" name="Group 37"/>
          <p:cNvGrpSpPr/>
          <p:nvPr userDrawn="1"/>
        </p:nvGrpSpPr>
        <p:grpSpPr>
          <a:xfrm>
            <a:off x="-6223790" y="15575235"/>
            <a:ext cx="5771525" cy="644181"/>
            <a:chOff x="44242388" y="28054064"/>
            <a:chExt cx="9771400" cy="1090621"/>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41" name="Picture 40"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42"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userDrawn="1"/>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userDrawn="1"/>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userDrawn="1"/>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userDrawn="1"/>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cxnSp>
        <p:nvCxnSpPr>
          <p:cNvPr id="49" name="Straight Connector 48"/>
          <p:cNvCxnSpPr/>
          <p:nvPr userDrawn="1"/>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8" name="Rectangle 33"/>
          <p:cNvSpPr>
            <a:spLocks noChangeArrowheads="1"/>
          </p:cNvSpPr>
          <p:nvPr/>
        </p:nvSpPr>
        <p:spPr bwMode="auto">
          <a:xfrm>
            <a:off x="5715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userDrawn="1"/>
        </p:nvSpPr>
        <p:spPr bwMode="auto">
          <a:xfrm>
            <a:off x="7209790" y="2628900"/>
            <a:ext cx="13012420" cy="13373100"/>
          </a:xfrm>
          <a:prstGeom prst="roundRect">
            <a:avLst>
              <a:gd name="adj" fmla="val 3868"/>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205740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4" name="Rectangle 23"/>
          <p:cNvSpPr/>
          <p:nvPr userDrawn="1"/>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userDrawn="1"/>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userDrawn="1"/>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29" name="Group 28"/>
          <p:cNvGrpSpPr/>
          <p:nvPr userDrawn="1"/>
        </p:nvGrpSpPr>
        <p:grpSpPr>
          <a:xfrm>
            <a:off x="-6223790" y="15575235"/>
            <a:ext cx="5771525" cy="644181"/>
            <a:chOff x="44242388" y="28054064"/>
            <a:chExt cx="9771400" cy="1090621"/>
          </a:xfrm>
        </p:grpSpPr>
        <p:sp>
          <p:nvSpPr>
            <p:cNvPr id="31" name="Rounded Rectangle 3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2" name="Picture 31"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33"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userDrawn="1"/>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userDrawn="1"/>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userDrawn="1"/>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userDrawn="1"/>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cxnSp>
        <p:nvCxnSpPr>
          <p:cNvPr id="49" name="Straight Connector 48"/>
          <p:cNvCxnSpPr/>
          <p:nvPr userDrawn="1"/>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jimai@ucdavis.edu"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 Placeholder 169"/>
          <p:cNvSpPr>
            <a:spLocks noGrp="1"/>
          </p:cNvSpPr>
          <p:nvPr>
            <p:ph type="body" sz="quarter" idx="10"/>
          </p:nvPr>
        </p:nvSpPr>
        <p:spPr>
          <a:xfrm>
            <a:off x="565116" y="3063161"/>
            <a:ext cx="6285508" cy="3624715"/>
          </a:xfrm>
        </p:spPr>
        <p:txBody>
          <a:bodyPr wrap="square" lIns="130622" tIns="130622" rIns="130622" bIns="130622" anchor="t">
            <a:spAutoFit/>
          </a:bodyPr>
          <a:lstStyle/>
          <a:p>
            <a:r>
              <a:rPr lang="en-US" dirty="0">
                <a:latin typeface="Trebuchet MS"/>
              </a:rPr>
              <a:t>Heart failure (HF) is of special interest to healthcare professionals and policymakers alike, due to both cost and efficiency burdens – and there is lack of ownership and accountability with these issues. Projected to cost the US healthcare system $57 billion annually by 2030[1]. 20% of HF patients are also readmitted within 30 days of discharge. These persistent issues demand novel evaluations to improve heart failure management – specifically, evaluation of physician behavior at the population level.</a:t>
            </a:r>
          </a:p>
          <a:p>
            <a:endParaRPr lang="en-US" dirty="0"/>
          </a:p>
          <a:p>
            <a:r>
              <a:rPr lang="en-US" dirty="0">
                <a:latin typeface="Trebuchet MS"/>
              </a:rPr>
              <a:t>Physician practice variations[2] has impacts on healthcare outcomes, and, moreover, evaluating the influence that physicians exert on one another are of special interest when it comes to evaluating costs of care[3]. Shared care models, and adherence and adoption to medical guideline directed therapies are advocated as effective for improving the management of patients with complex conditions.</a:t>
            </a:r>
            <a:endParaRPr lang="en-US" dirty="0"/>
          </a:p>
          <a:p>
            <a:endParaRPr lang="en-US" dirty="0"/>
          </a:p>
        </p:txBody>
      </p:sp>
      <p:sp>
        <p:nvSpPr>
          <p:cNvPr id="171" name="Text Placeholder 170"/>
          <p:cNvSpPr>
            <a:spLocks noGrp="1"/>
          </p:cNvSpPr>
          <p:nvPr>
            <p:ph type="body" sz="quarter" idx="11"/>
          </p:nvPr>
        </p:nvSpPr>
        <p:spPr/>
        <p:txBody>
          <a:bodyPr/>
          <a:lstStyle/>
          <a:p>
            <a:r>
              <a:rPr lang="en-US" dirty="0"/>
              <a:t>Introduction</a:t>
            </a:r>
          </a:p>
        </p:txBody>
      </p:sp>
      <p:sp>
        <p:nvSpPr>
          <p:cNvPr id="174" name="Text Placeholder 173"/>
          <p:cNvSpPr>
            <a:spLocks noGrp="1"/>
          </p:cNvSpPr>
          <p:nvPr>
            <p:ph type="body" sz="quarter" idx="20"/>
          </p:nvPr>
        </p:nvSpPr>
        <p:spPr>
          <a:xfrm>
            <a:off x="571500" y="11216652"/>
            <a:ext cx="6281539" cy="428684"/>
          </a:xfrm>
        </p:spPr>
        <p:txBody>
          <a:bodyPr/>
          <a:lstStyle/>
          <a:p>
            <a:pPr marL="940435" indent="-940435"/>
            <a:r>
              <a:rPr lang="en-US" dirty="0"/>
              <a:t>Objectives and Hypotheses</a:t>
            </a:r>
          </a:p>
        </p:txBody>
      </p:sp>
      <p:sp>
        <p:nvSpPr>
          <p:cNvPr id="175" name="Text Placeholder 174"/>
          <p:cNvSpPr>
            <a:spLocks noGrp="1"/>
          </p:cNvSpPr>
          <p:nvPr>
            <p:ph type="body" sz="quarter" idx="21"/>
          </p:nvPr>
        </p:nvSpPr>
        <p:spPr>
          <a:xfrm>
            <a:off x="7241978" y="3063161"/>
            <a:ext cx="6280546" cy="13362766"/>
          </a:xfrm>
        </p:spPr>
        <p:txBody>
          <a:bodyPr wrap="square" lIns="130622" tIns="130622" rIns="130622" bIns="130622" anchor="t">
            <a:spAutoFit/>
          </a:bodyPr>
          <a:lstStyle/>
          <a:p>
            <a:pPr fontAlgn="base"/>
            <a:r>
              <a:rPr lang="en-US" dirty="0">
                <a:latin typeface="Trebuchet MS"/>
              </a:rPr>
              <a:t>Shared Care Areas and their adherence scores to Medical Guideline-Directed Therapy will be evaluated with hospital-specific excess readmissions rates to determine a relationship between the degree of adherence to medical therapy and excess readmissions.</a:t>
            </a:r>
            <a:endParaRPr lang="en-US" baseline="30000" dirty="0"/>
          </a:p>
          <a:p>
            <a:pPr fontAlgn="base"/>
            <a:endParaRPr lang="en-US" dirty="0"/>
          </a:p>
          <a:p>
            <a:pPr fontAlgn="base"/>
            <a:r>
              <a:rPr lang="en-US" i="1" u="sng" dirty="0">
                <a:latin typeface="Trebuchet MS"/>
              </a:rPr>
              <a:t>Definition and Development of shared care areas:</a:t>
            </a:r>
            <a:r>
              <a:rPr lang="en-US" dirty="0">
                <a:latin typeface="Trebuchet MS"/>
              </a:rPr>
              <a:t> Shared Care Areas (SCAs) are care centers that discharge to similar zip codes (Zip Code Tabulated Areas). The more in common the hospital discharges, the more "connected" a certain practice is to another. The product between the proportions of the discharges to both ZCTAs weighted by the total number of discharges by the hospital. SCAs are calculated yearly. This clustering method quantifies the likelihood that hospitals are connected to one another within a network, subsequently delineating discrete nodes of care across California.</a:t>
            </a:r>
          </a:p>
          <a:p>
            <a:endParaRPr lang="en-US" dirty="0">
              <a:latin typeface="Trebuchet MS"/>
            </a:endParaRPr>
          </a:p>
          <a:p>
            <a:pPr fontAlgn="base"/>
            <a:endParaRPr lang="en-US" dirty="0"/>
          </a:p>
          <a:p>
            <a:pPr fontAlgn="base"/>
            <a:endParaRPr lang="en-US" i="1" u="sng" dirty="0">
              <a:latin typeface="Trebuchet MS"/>
            </a:endParaRPr>
          </a:p>
          <a:p>
            <a:endParaRPr lang="en-US" i="1" u="sng" dirty="0">
              <a:latin typeface="Trebuchet MS"/>
            </a:endParaRPr>
          </a:p>
          <a:p>
            <a:endParaRPr lang="en-US" i="1" u="sng" dirty="0">
              <a:latin typeface="Trebuchet MS"/>
            </a:endParaRPr>
          </a:p>
          <a:p>
            <a:endParaRPr lang="en-US" i="1" u="sng" dirty="0">
              <a:latin typeface="Trebuchet MS"/>
            </a:endParaRPr>
          </a:p>
          <a:p>
            <a:endParaRPr lang="en-US" i="1" u="sng" dirty="0">
              <a:latin typeface="Trebuchet MS"/>
            </a:endParaRPr>
          </a:p>
          <a:p>
            <a:endParaRPr lang="en-US" i="1" u="sng" dirty="0">
              <a:latin typeface="Trebuchet MS"/>
            </a:endParaRPr>
          </a:p>
          <a:p>
            <a:endParaRPr lang="en-US" i="1" u="sng" dirty="0">
              <a:latin typeface="Trebuchet MS"/>
            </a:endParaRPr>
          </a:p>
          <a:p>
            <a:endParaRPr lang="en-US" i="1" u="sng" dirty="0">
              <a:latin typeface="Trebuchet MS"/>
            </a:endParaRPr>
          </a:p>
          <a:p>
            <a:endParaRPr lang="en-US" i="1" u="sng" dirty="0">
              <a:latin typeface="Trebuchet MS"/>
            </a:endParaRPr>
          </a:p>
          <a:p>
            <a:endParaRPr lang="en-US" i="1" u="sng" dirty="0">
              <a:latin typeface="Trebuchet MS"/>
            </a:endParaRPr>
          </a:p>
          <a:p>
            <a:endParaRPr lang="en-US" i="1" u="sng" dirty="0">
              <a:latin typeface="Trebuchet MS"/>
            </a:endParaRPr>
          </a:p>
          <a:p>
            <a:endParaRPr lang="en-US" i="1" u="sng" dirty="0">
              <a:latin typeface="Trebuchet MS"/>
            </a:endParaRPr>
          </a:p>
          <a:p>
            <a:endParaRPr lang="en-US" i="1" u="sng" dirty="0">
              <a:latin typeface="Trebuchet MS"/>
            </a:endParaRPr>
          </a:p>
          <a:p>
            <a:endParaRPr lang="en-US" i="1" u="sng" dirty="0">
              <a:latin typeface="Trebuchet MS"/>
            </a:endParaRPr>
          </a:p>
          <a:p>
            <a:endParaRPr lang="en-US" i="1" u="sng" dirty="0">
              <a:latin typeface="Trebuchet MS"/>
            </a:endParaRPr>
          </a:p>
          <a:p>
            <a:endParaRPr lang="en-US" i="1" u="sng" dirty="0">
              <a:latin typeface="Trebuchet MS"/>
            </a:endParaRPr>
          </a:p>
          <a:p>
            <a:endParaRPr lang="en-US" i="1" u="sng" dirty="0">
              <a:latin typeface="Trebuchet MS"/>
            </a:endParaRPr>
          </a:p>
          <a:p>
            <a:endParaRPr lang="en-US" i="1" u="sng" dirty="0">
              <a:latin typeface="Trebuchet MS"/>
            </a:endParaRPr>
          </a:p>
          <a:p>
            <a:endParaRPr lang="en-US" i="1" u="sng" dirty="0">
              <a:latin typeface="Trebuchet MS"/>
            </a:endParaRPr>
          </a:p>
          <a:p>
            <a:endParaRPr lang="en-US" i="1" u="sng" dirty="0">
              <a:latin typeface="Trebuchet MS"/>
            </a:endParaRPr>
          </a:p>
          <a:p>
            <a:endParaRPr lang="en-US" i="1" u="sng" dirty="0">
              <a:latin typeface="Trebuchet MS"/>
            </a:endParaRPr>
          </a:p>
          <a:p>
            <a:endParaRPr lang="en-US" i="1" u="sng" dirty="0">
              <a:latin typeface="Trebuchet MS"/>
            </a:endParaRPr>
          </a:p>
          <a:p>
            <a:r>
              <a:rPr lang="en-US" dirty="0">
                <a:latin typeface="Trebuchet MS"/>
              </a:rPr>
              <a:t>Estimates of Adv-HF-GDMT will be calculated for (</a:t>
            </a:r>
            <a:r>
              <a:rPr lang="en-US" dirty="0" err="1">
                <a:latin typeface="Trebuchet MS"/>
              </a:rPr>
              <a:t>i</a:t>
            </a:r>
            <a:r>
              <a:rPr lang="en-US" dirty="0">
                <a:latin typeface="Trebuchet MS"/>
              </a:rPr>
              <a:t>) a list of specific drugs, (</a:t>
            </a:r>
            <a:r>
              <a:rPr lang="en-US" dirty="0" err="1">
                <a:latin typeface="Trebuchet MS"/>
              </a:rPr>
              <a:t>i</a:t>
            </a:r>
            <a:r>
              <a:rPr lang="en-US" dirty="0">
                <a:latin typeface="Trebuchet MS"/>
              </a:rPr>
              <a:t>) drug classes, and (iii (iii) combinations of drug classes. </a:t>
            </a:r>
            <a:endParaRPr lang="en-US" dirty="0"/>
          </a:p>
          <a:p>
            <a:endParaRPr lang="en-US" dirty="0">
              <a:latin typeface="Trebuchet MS"/>
            </a:endParaRPr>
          </a:p>
          <a:p>
            <a:pPr fontAlgn="base"/>
            <a:r>
              <a:rPr lang="en-US" dirty="0">
                <a:latin typeface="Trebuchet MS"/>
              </a:rPr>
              <a:t>An estimate of adherence will be developed for the 7 commonly prescribed combination of heart failure drug classes (prescribed 2014-2019), as follows: ARNI+BB+MRA, ACE+BB+MRA, ACE+ARB+BB, ACE+MRA, ARB+BB, ACE+ARB, ACE+BB.</a:t>
            </a:r>
          </a:p>
          <a:p>
            <a:endParaRPr lang="en-US" dirty="0">
              <a:latin typeface="Trebuchet MS"/>
            </a:endParaRPr>
          </a:p>
          <a:p>
            <a:pPr fontAlgn="base"/>
            <a:r>
              <a:rPr lang="en-US" dirty="0">
                <a:latin typeface="Trebuchet MS"/>
              </a:rPr>
              <a:t>Hospital-specific ERRs from the Medicare Hospital Readmissions Reduction Program and estimates of adherence to GDMT will be aggregated at the SCA level and further integrated with network-based measures of SCA.</a:t>
            </a:r>
          </a:p>
          <a:p>
            <a:endParaRPr lang="en-US" dirty="0">
              <a:latin typeface="Trebuchet MS"/>
            </a:endParaRPr>
          </a:p>
          <a:p>
            <a:r>
              <a:rPr lang="en-US" dirty="0">
                <a:latin typeface="Trebuchet MS"/>
              </a:rPr>
              <a:t>  </a:t>
            </a:r>
            <a:endParaRPr lang="en-US" dirty="0"/>
          </a:p>
          <a:p>
            <a:endParaRPr lang="en-US" dirty="0"/>
          </a:p>
        </p:txBody>
      </p:sp>
      <p:sp>
        <p:nvSpPr>
          <p:cNvPr id="176" name="Text Placeholder 175"/>
          <p:cNvSpPr>
            <a:spLocks noGrp="1"/>
          </p:cNvSpPr>
          <p:nvPr>
            <p:ph type="body" sz="quarter" idx="22"/>
          </p:nvPr>
        </p:nvSpPr>
        <p:spPr/>
        <p:txBody>
          <a:bodyPr/>
          <a:lstStyle/>
          <a:p>
            <a:r>
              <a:rPr lang="en-US" dirty="0"/>
              <a:t>Methodology</a:t>
            </a:r>
          </a:p>
        </p:txBody>
      </p:sp>
      <p:sp>
        <p:nvSpPr>
          <p:cNvPr id="177" name="Text Placeholder 176"/>
          <p:cNvSpPr>
            <a:spLocks noGrp="1"/>
          </p:cNvSpPr>
          <p:nvPr>
            <p:ph type="body" sz="quarter" idx="23"/>
          </p:nvPr>
        </p:nvSpPr>
        <p:spPr>
          <a:xfrm>
            <a:off x="13911462" y="3063161"/>
            <a:ext cx="6280546" cy="1556457"/>
          </a:xfrm>
        </p:spPr>
        <p:txBody>
          <a:bodyPr/>
          <a:lstStyle/>
          <a:p>
            <a:r>
              <a:rPr lang="en-US" dirty="0"/>
              <a:t>Exploratory results reveal a significant trend in the rate of evidence-based medication prescriptions with excess readmissions rates, which establishes a base to continue exploration with the data by using shared care areas and overlaying network data onto these existing trends. We aim to translate these findings into larger Medicare Part D datasets across California.</a:t>
            </a:r>
          </a:p>
        </p:txBody>
      </p:sp>
      <p:sp>
        <p:nvSpPr>
          <p:cNvPr id="178" name="Text Placeholder 177"/>
          <p:cNvSpPr>
            <a:spLocks noGrp="1"/>
          </p:cNvSpPr>
          <p:nvPr>
            <p:ph type="body" sz="quarter" idx="24"/>
          </p:nvPr>
        </p:nvSpPr>
        <p:spPr/>
        <p:txBody>
          <a:bodyPr/>
          <a:lstStyle/>
          <a:p>
            <a:r>
              <a:rPr lang="en-US" dirty="0"/>
              <a:t>Preliminary Results</a:t>
            </a:r>
          </a:p>
        </p:txBody>
      </p:sp>
      <p:sp>
        <p:nvSpPr>
          <p:cNvPr id="179" name="Text Placeholder 178"/>
          <p:cNvSpPr>
            <a:spLocks noGrp="1"/>
          </p:cNvSpPr>
          <p:nvPr>
            <p:ph type="body" sz="quarter" idx="25"/>
          </p:nvPr>
        </p:nvSpPr>
        <p:spPr>
          <a:xfrm>
            <a:off x="20575984" y="2649220"/>
            <a:ext cx="6279386" cy="428684"/>
          </a:xfrm>
        </p:spPr>
        <p:txBody>
          <a:bodyPr/>
          <a:lstStyle/>
          <a:p>
            <a:r>
              <a:rPr lang="en-US" dirty="0"/>
              <a:t>Conclusions and Significance</a:t>
            </a:r>
          </a:p>
        </p:txBody>
      </p:sp>
      <p:sp>
        <p:nvSpPr>
          <p:cNvPr id="180" name="Text Placeholder 179"/>
          <p:cNvSpPr>
            <a:spLocks noGrp="1"/>
          </p:cNvSpPr>
          <p:nvPr>
            <p:ph type="body" sz="quarter" idx="26"/>
          </p:nvPr>
        </p:nvSpPr>
        <p:spPr>
          <a:xfrm>
            <a:off x="20575984" y="3063161"/>
            <a:ext cx="6279386" cy="3409272"/>
          </a:xfrm>
        </p:spPr>
        <p:txBody>
          <a:bodyPr wrap="square" lIns="130622" tIns="130622" rIns="130622" bIns="130622" anchor="t">
            <a:spAutoFit/>
          </a:bodyPr>
          <a:lstStyle/>
          <a:p>
            <a:r>
              <a:rPr lang="en-US" dirty="0">
                <a:latin typeface="Trebuchet MS"/>
              </a:rPr>
              <a:t>Network medicine evaluation methods provide a population-level view of natural networks of care. Although this evaluation method requires further validation, it can be a useful tool for informed decision making to evaluate community needs and allow for greater ownership on how physician behavior can be associated with patient outcomes and healthcare expenses. </a:t>
            </a:r>
            <a:r>
              <a:rPr lang="en-US" dirty="0"/>
              <a:t>By evaluating the deviations in behavior of provider practices, we can better identify which networks may require interventions for improvement or further inquiry.  </a:t>
            </a:r>
          </a:p>
          <a:p>
            <a:pPr fontAlgn="base"/>
            <a:r>
              <a:rPr lang="en-US" dirty="0"/>
              <a:t> </a:t>
            </a:r>
          </a:p>
          <a:p>
            <a:pPr fontAlgn="base"/>
            <a:r>
              <a:rPr lang="en-US" dirty="0"/>
              <a:t>Ultimately, the impact of this study will make progress towards the goals of precision medicine, by helping legitimize the use of community detection algorithms to inform both local and policy decisions and to more precisely identify and present interventions to the appropriate parties.  </a:t>
            </a:r>
          </a:p>
          <a:p>
            <a:endParaRPr lang="en-US" dirty="0"/>
          </a:p>
        </p:txBody>
      </p:sp>
      <p:sp>
        <p:nvSpPr>
          <p:cNvPr id="181" name="Text Placeholder 180"/>
          <p:cNvSpPr>
            <a:spLocks noGrp="1"/>
          </p:cNvSpPr>
          <p:nvPr>
            <p:ph type="body" sz="quarter" idx="27"/>
          </p:nvPr>
        </p:nvSpPr>
        <p:spPr>
          <a:xfrm>
            <a:off x="20575984" y="9177447"/>
            <a:ext cx="6279386" cy="428684"/>
          </a:xfrm>
        </p:spPr>
        <p:txBody>
          <a:bodyPr/>
          <a:lstStyle/>
          <a:p>
            <a:r>
              <a:rPr lang="en-US" dirty="0"/>
              <a:t>References</a:t>
            </a:r>
          </a:p>
        </p:txBody>
      </p:sp>
      <p:sp>
        <p:nvSpPr>
          <p:cNvPr id="182" name="Text Placeholder 181"/>
          <p:cNvSpPr>
            <a:spLocks noGrp="1"/>
          </p:cNvSpPr>
          <p:nvPr>
            <p:ph type="body" sz="quarter" idx="28"/>
          </p:nvPr>
        </p:nvSpPr>
        <p:spPr>
          <a:xfrm>
            <a:off x="20668674" y="9607739"/>
            <a:ext cx="6282531" cy="2375142"/>
          </a:xfrm>
        </p:spPr>
        <p:txBody>
          <a:bodyPr wrap="square" lIns="130622" tIns="130622" rIns="130622" bIns="130622" anchor="t">
            <a:spAutoFit/>
          </a:bodyPr>
          <a:lstStyle/>
          <a:p>
            <a:r>
              <a:rPr lang="en-US" dirty="0">
                <a:latin typeface="Trebuchet MS"/>
              </a:rPr>
              <a:t>[1] </a:t>
            </a:r>
            <a:r>
              <a:rPr lang="en-US" dirty="0" err="1">
                <a:latin typeface="Trebuchet MS"/>
              </a:rPr>
              <a:t>Ziaeian</a:t>
            </a:r>
            <a:r>
              <a:rPr lang="en-US" dirty="0">
                <a:latin typeface="Trebuchet MS"/>
              </a:rPr>
              <a:t> et al.</a:t>
            </a:r>
            <a:r>
              <a:rPr lang="en-US" u="sng" dirty="0">
                <a:latin typeface="Trebuchet MS"/>
              </a:rPr>
              <a:t> </a:t>
            </a:r>
            <a:r>
              <a:rPr lang="en-US" dirty="0">
                <a:latin typeface="Trebuchet MS"/>
              </a:rPr>
              <a:t>Epidemiology and etiology of heart failure. Nat Rev </a:t>
            </a:r>
            <a:r>
              <a:rPr lang="en-US" dirty="0" err="1">
                <a:latin typeface="Trebuchet MS"/>
              </a:rPr>
              <a:t>Cardiol</a:t>
            </a:r>
            <a:r>
              <a:rPr lang="en-US" dirty="0">
                <a:latin typeface="Trebuchet MS"/>
              </a:rPr>
              <a:t>. 2016 Jun; 13(6): 368–378</a:t>
            </a:r>
            <a:endParaRPr lang="en-US" dirty="0"/>
          </a:p>
          <a:p>
            <a:endParaRPr lang="en-US" dirty="0">
              <a:latin typeface="Trebuchet MS"/>
            </a:endParaRPr>
          </a:p>
          <a:p>
            <a:r>
              <a:rPr lang="en-US" dirty="0">
                <a:latin typeface="Trebuchet MS"/>
              </a:rPr>
              <a:t>[2] Landon, Bruce E., et al. "Variation in patient-sharing networks of physicians across the United States." </a:t>
            </a:r>
            <a:r>
              <a:rPr lang="en-US" i="1" dirty="0">
                <a:latin typeface="Trebuchet MS"/>
              </a:rPr>
              <a:t>Jama</a:t>
            </a:r>
            <a:r>
              <a:rPr lang="en-US" dirty="0">
                <a:latin typeface="Trebuchet MS"/>
              </a:rPr>
              <a:t> 308.3 (2012): 265-273.</a:t>
            </a:r>
            <a:endParaRPr lang="en-US" dirty="0"/>
          </a:p>
          <a:p>
            <a:endParaRPr lang="en-US" dirty="0"/>
          </a:p>
          <a:p>
            <a:r>
              <a:rPr lang="en-US" dirty="0">
                <a:latin typeface="Trebuchet MS"/>
              </a:rPr>
              <a:t>[3] Landon, Bruce E., et al. "Patient-sharing networks of physicians and health care utilization and spending among Medicare beneficiaries." </a:t>
            </a:r>
            <a:r>
              <a:rPr lang="en-US" i="1" dirty="0">
                <a:latin typeface="Trebuchet MS"/>
              </a:rPr>
              <a:t>JAMA internal medicine</a:t>
            </a:r>
            <a:r>
              <a:rPr lang="en-US" dirty="0">
                <a:latin typeface="Trebuchet MS"/>
              </a:rPr>
              <a:t> 178.1 (2018): 66-73.</a:t>
            </a:r>
            <a:endParaRPr lang="en-US" dirty="0"/>
          </a:p>
        </p:txBody>
      </p:sp>
      <p:sp>
        <p:nvSpPr>
          <p:cNvPr id="183" name="Text Placeholder 182"/>
          <p:cNvSpPr>
            <a:spLocks noGrp="1"/>
          </p:cNvSpPr>
          <p:nvPr>
            <p:ph type="body" sz="quarter" idx="29"/>
          </p:nvPr>
        </p:nvSpPr>
        <p:spPr/>
        <p:txBody>
          <a:bodyPr/>
          <a:lstStyle/>
          <a:p>
            <a:r>
              <a:rPr lang="en-US" dirty="0" err="1"/>
              <a:t>Aknowledgements</a:t>
            </a:r>
            <a:r>
              <a:rPr lang="en-US" dirty="0"/>
              <a:t> and Contact</a:t>
            </a:r>
          </a:p>
        </p:txBody>
      </p:sp>
      <p:sp>
        <p:nvSpPr>
          <p:cNvPr id="184" name="Text Placeholder 183"/>
          <p:cNvSpPr>
            <a:spLocks noGrp="1"/>
          </p:cNvSpPr>
          <p:nvPr>
            <p:ph type="body" sz="quarter" idx="30"/>
          </p:nvPr>
        </p:nvSpPr>
        <p:spPr>
          <a:xfrm>
            <a:off x="20574412" y="13432552"/>
            <a:ext cx="6282531" cy="1470279"/>
          </a:xfrm>
        </p:spPr>
        <p:txBody>
          <a:bodyPr/>
          <a:lstStyle/>
          <a:p>
            <a:r>
              <a:rPr lang="en-US" dirty="0"/>
              <a:t>Special thanks to Dr. Diego Pinheiro, Dr. Martin </a:t>
            </a:r>
            <a:r>
              <a:rPr lang="en-US" dirty="0" err="1"/>
              <a:t>Cadeiras</a:t>
            </a:r>
            <a:r>
              <a:rPr lang="en-US" dirty="0"/>
              <a:t>, Saad </a:t>
            </a:r>
            <a:r>
              <a:rPr lang="en-US" dirty="0" err="1"/>
              <a:t>Soroya</a:t>
            </a:r>
            <a:r>
              <a:rPr lang="en-US" dirty="0"/>
              <a:t> and Joshua Bloomstein for their contributions and samples. </a:t>
            </a:r>
          </a:p>
          <a:p>
            <a:endParaRPr lang="en-US" dirty="0"/>
          </a:p>
          <a:p>
            <a:r>
              <a:rPr lang="en-US" dirty="0"/>
              <a:t>Contact: Jing Mai (</a:t>
            </a:r>
            <a:r>
              <a:rPr lang="en-US" dirty="0">
                <a:hlinkClick r:id="rId3"/>
              </a:rPr>
              <a:t>jimai@ucdavis.edu</a:t>
            </a:r>
            <a:r>
              <a:rPr lang="en-US" dirty="0"/>
              <a:t>)</a:t>
            </a:r>
          </a:p>
          <a:p>
            <a:endParaRPr lang="en-US" dirty="0"/>
          </a:p>
        </p:txBody>
      </p:sp>
      <p:sp>
        <p:nvSpPr>
          <p:cNvPr id="185" name="Text Placeholder 184"/>
          <p:cNvSpPr>
            <a:spLocks noGrp="1"/>
          </p:cNvSpPr>
          <p:nvPr>
            <p:ph type="body" sz="quarter" idx="95"/>
          </p:nvPr>
        </p:nvSpPr>
        <p:spPr/>
        <p:txBody>
          <a:bodyPr/>
          <a:lstStyle/>
          <a:p>
            <a:endParaRPr lang="en-US"/>
          </a:p>
        </p:txBody>
      </p:sp>
      <p:sp>
        <p:nvSpPr>
          <p:cNvPr id="186" name="Text Placeholder 185"/>
          <p:cNvSpPr>
            <a:spLocks noGrp="1"/>
          </p:cNvSpPr>
          <p:nvPr>
            <p:ph type="body" sz="quarter" idx="96"/>
          </p:nvPr>
        </p:nvSpPr>
        <p:spPr>
          <a:xfrm>
            <a:off x="573980" y="11645336"/>
            <a:ext cx="6285508" cy="4184869"/>
          </a:xfrm>
        </p:spPr>
        <p:txBody>
          <a:bodyPr wrap="square" lIns="130622" tIns="130622" rIns="130622" bIns="130622" anchor="t">
            <a:spAutoFit/>
          </a:bodyPr>
          <a:lstStyle/>
          <a:p>
            <a:pPr fontAlgn="base"/>
            <a:r>
              <a:rPr lang="en-US" dirty="0">
                <a:latin typeface="Trebuchet MS"/>
              </a:rPr>
              <a:t>To address the historical heterogeneity in HF readmissions in California, this study develops estimates of HF-GDMT (Heart Failure Guideline Directed Medical Therapy) adherence and explores its association with excessive hospital HF readmission among Shared Care Areas using claims-based data. This builds on a previous study that noted significant variations in prescribing practices of heart failure medications between different shared care areas.</a:t>
            </a:r>
            <a:endParaRPr lang="en-US" dirty="0"/>
          </a:p>
          <a:p>
            <a:endParaRPr lang="en-US" dirty="0"/>
          </a:p>
          <a:p>
            <a:pPr fontAlgn="base"/>
            <a:r>
              <a:rPr lang="en-US" dirty="0"/>
              <a:t>1. Claims-based data can be used to estimate adherence to HF-GDMT </a:t>
            </a:r>
          </a:p>
          <a:p>
            <a:pPr fontAlgn="base"/>
            <a:r>
              <a:rPr lang="en-US" dirty="0">
                <a:latin typeface="Trebuchet MS"/>
              </a:rPr>
              <a:t>2. Changes in claims-based estimates of adherence to HF-GDMT are negatively associated with changes in the excess readmissions rates among shared care areas </a:t>
            </a:r>
          </a:p>
          <a:p>
            <a:pPr fontAlgn="base"/>
            <a:r>
              <a:rPr lang="en-US" dirty="0">
                <a:latin typeface="Trebuchet MS"/>
              </a:rPr>
              <a:t>3. Changes in estimates of shared care are associated with changes in the excess readmission rates among shared care areas </a:t>
            </a:r>
          </a:p>
          <a:p>
            <a:pPr fontAlgn="base"/>
            <a:r>
              <a:rPr lang="en-US" dirty="0"/>
              <a:t>4. Changes in estimates of shared care are associated with changes in claims-based estimates of adherence to HF-GDMT </a:t>
            </a:r>
          </a:p>
          <a:p>
            <a:endParaRPr lang="en-US" dirty="0"/>
          </a:p>
        </p:txBody>
      </p:sp>
      <p:sp>
        <p:nvSpPr>
          <p:cNvPr id="187" name="Text Placeholder 186"/>
          <p:cNvSpPr>
            <a:spLocks noGrp="1"/>
          </p:cNvSpPr>
          <p:nvPr>
            <p:ph type="body" sz="quarter" idx="107"/>
          </p:nvPr>
        </p:nvSpPr>
        <p:spPr/>
        <p:txBody>
          <a:bodyPr/>
          <a:lstStyle/>
          <a:p>
            <a:endParaRPr lang="en-US"/>
          </a:p>
        </p:txBody>
      </p:sp>
      <p:sp>
        <p:nvSpPr>
          <p:cNvPr id="189" name="Text Placeholder 188"/>
          <p:cNvSpPr>
            <a:spLocks noGrp="1"/>
          </p:cNvSpPr>
          <p:nvPr>
            <p:ph type="body" sz="quarter" idx="116"/>
          </p:nvPr>
        </p:nvSpPr>
        <p:spPr/>
        <p:txBody>
          <a:bodyPr/>
          <a:lstStyle/>
          <a:p>
            <a:endParaRPr lang="en-US"/>
          </a:p>
        </p:txBody>
      </p:sp>
      <p:sp>
        <p:nvSpPr>
          <p:cNvPr id="190" name="Text Placeholder 189"/>
          <p:cNvSpPr>
            <a:spLocks noGrp="1"/>
          </p:cNvSpPr>
          <p:nvPr>
            <p:ph type="body" sz="quarter" idx="117"/>
          </p:nvPr>
        </p:nvSpPr>
        <p:spPr/>
        <p:txBody>
          <a:bodyPr/>
          <a:lstStyle/>
          <a:p>
            <a:endParaRPr lang="en-US"/>
          </a:p>
        </p:txBody>
      </p:sp>
      <p:sp>
        <p:nvSpPr>
          <p:cNvPr id="191" name="Text Placeholder 190"/>
          <p:cNvSpPr>
            <a:spLocks noGrp="1"/>
          </p:cNvSpPr>
          <p:nvPr>
            <p:ph type="body" sz="quarter" idx="118"/>
          </p:nvPr>
        </p:nvSpPr>
        <p:spPr/>
        <p:txBody>
          <a:bodyPr/>
          <a:lstStyle/>
          <a:p>
            <a:endParaRPr lang="en-US"/>
          </a:p>
        </p:txBody>
      </p:sp>
      <p:sp>
        <p:nvSpPr>
          <p:cNvPr id="192" name="Text Placeholder 191"/>
          <p:cNvSpPr>
            <a:spLocks noGrp="1"/>
          </p:cNvSpPr>
          <p:nvPr>
            <p:ph type="body" sz="quarter" idx="119"/>
          </p:nvPr>
        </p:nvSpPr>
        <p:spPr/>
        <p:txBody>
          <a:bodyPr/>
          <a:lstStyle/>
          <a:p>
            <a:endParaRPr lang="en-US"/>
          </a:p>
        </p:txBody>
      </p:sp>
      <p:sp>
        <p:nvSpPr>
          <p:cNvPr id="193" name="Text Placeholder 192"/>
          <p:cNvSpPr>
            <a:spLocks noGrp="1"/>
          </p:cNvSpPr>
          <p:nvPr>
            <p:ph type="body" sz="quarter" idx="120"/>
          </p:nvPr>
        </p:nvSpPr>
        <p:spPr/>
        <p:txBody>
          <a:bodyPr/>
          <a:lstStyle/>
          <a:p>
            <a:endParaRPr lang="en-US"/>
          </a:p>
        </p:txBody>
      </p:sp>
      <p:sp>
        <p:nvSpPr>
          <p:cNvPr id="194" name="Text Placeholder 193"/>
          <p:cNvSpPr>
            <a:spLocks noGrp="1"/>
          </p:cNvSpPr>
          <p:nvPr>
            <p:ph type="body" sz="quarter" idx="121"/>
          </p:nvPr>
        </p:nvSpPr>
        <p:spPr/>
        <p:txBody>
          <a:bodyPr/>
          <a:lstStyle/>
          <a:p>
            <a:endParaRPr lang="en-US"/>
          </a:p>
        </p:txBody>
      </p:sp>
      <p:sp>
        <p:nvSpPr>
          <p:cNvPr id="195" name="Text Placeholder 194"/>
          <p:cNvSpPr>
            <a:spLocks noGrp="1"/>
          </p:cNvSpPr>
          <p:nvPr>
            <p:ph type="body" sz="quarter" idx="122"/>
          </p:nvPr>
        </p:nvSpPr>
        <p:spPr/>
        <p:txBody>
          <a:bodyPr/>
          <a:lstStyle/>
          <a:p>
            <a:endParaRPr lang="en-US"/>
          </a:p>
        </p:txBody>
      </p:sp>
      <p:sp>
        <p:nvSpPr>
          <p:cNvPr id="196" name="Text Placeholder 195"/>
          <p:cNvSpPr>
            <a:spLocks noGrp="1"/>
          </p:cNvSpPr>
          <p:nvPr>
            <p:ph type="body" sz="quarter" idx="123"/>
          </p:nvPr>
        </p:nvSpPr>
        <p:spPr/>
        <p:txBody>
          <a:bodyPr/>
          <a:lstStyle/>
          <a:p>
            <a:endParaRPr lang="en-US"/>
          </a:p>
        </p:txBody>
      </p:sp>
      <p:sp>
        <p:nvSpPr>
          <p:cNvPr id="197" name="Text Placeholder 196"/>
          <p:cNvSpPr>
            <a:spLocks noGrp="1"/>
          </p:cNvSpPr>
          <p:nvPr>
            <p:ph type="body" sz="quarter" idx="124"/>
          </p:nvPr>
        </p:nvSpPr>
        <p:spPr/>
        <p:txBody>
          <a:bodyPr/>
          <a:lstStyle/>
          <a:p>
            <a:endParaRPr lang="en-US"/>
          </a:p>
        </p:txBody>
      </p:sp>
      <p:sp>
        <p:nvSpPr>
          <p:cNvPr id="198" name="Text Placeholder 197"/>
          <p:cNvSpPr>
            <a:spLocks noGrp="1"/>
          </p:cNvSpPr>
          <p:nvPr>
            <p:ph type="body" sz="quarter" idx="125"/>
          </p:nvPr>
        </p:nvSpPr>
        <p:spPr/>
        <p:txBody>
          <a:bodyPr/>
          <a:lstStyle/>
          <a:p>
            <a:endParaRPr lang="en-US"/>
          </a:p>
        </p:txBody>
      </p:sp>
      <p:pic>
        <p:nvPicPr>
          <p:cNvPr id="10" name="Picture 10" descr="A close up of a logo&#10;&#10;Description generated with very high confidence">
            <a:extLst>
              <a:ext uri="{FF2B5EF4-FFF2-40B4-BE49-F238E27FC236}">
                <a16:creationId xmlns:a16="http://schemas.microsoft.com/office/drawing/2014/main" id="{8BA1F7F4-16FB-42CB-BA91-F4C81B3AD0AD}"/>
              </a:ext>
            </a:extLst>
          </p:cNvPr>
          <p:cNvPicPr>
            <a:picLocks noGrp="1" noChangeAspect="1"/>
          </p:cNvPicPr>
          <p:nvPr>
            <p:ph type="pic" sz="quarter" idx="115"/>
          </p:nvPr>
        </p:nvPicPr>
        <p:blipFill rotWithShape="1">
          <a:blip r:embed="rId4"/>
          <a:srcRect t="8677" b="8677"/>
          <a:stretch/>
        </p:blipFill>
        <p:spPr/>
      </p:pic>
      <p:pic>
        <p:nvPicPr>
          <p:cNvPr id="3" name="Picture Placeholder 2" descr="A close up of a map&#10;&#10;Description automatically generated">
            <a:extLst>
              <a:ext uri="{FF2B5EF4-FFF2-40B4-BE49-F238E27FC236}">
                <a16:creationId xmlns:a16="http://schemas.microsoft.com/office/drawing/2014/main" id="{F3C473E4-AB9E-F94D-ADB5-4EA28337827F}"/>
              </a:ext>
            </a:extLst>
          </p:cNvPr>
          <p:cNvPicPr>
            <a:picLocks noGrp="1" noChangeAspect="1"/>
          </p:cNvPicPr>
          <p:nvPr>
            <p:ph type="pic" sz="quarter" idx="126"/>
          </p:nvPr>
        </p:nvPicPr>
        <p:blipFill>
          <a:blip r:embed="rId5">
            <a:extLst>
              <a:ext uri="{28A0092B-C50C-407E-A947-70E740481C1C}">
                <a14:useLocalDpi xmlns:a14="http://schemas.microsoft.com/office/drawing/2010/main" val="0"/>
              </a:ext>
            </a:extLst>
          </a:blip>
          <a:srcRect t="7263" b="7263"/>
          <a:stretch>
            <a:fillRect/>
          </a:stretch>
        </p:blipFill>
        <p:spPr/>
      </p:pic>
      <p:pic>
        <p:nvPicPr>
          <p:cNvPr id="33" name="Picture Placeholder 32" descr="A screenshot of a map&#10;&#10;Description automatically generated">
            <a:extLst>
              <a:ext uri="{FF2B5EF4-FFF2-40B4-BE49-F238E27FC236}">
                <a16:creationId xmlns:a16="http://schemas.microsoft.com/office/drawing/2014/main" id="{8FC75564-CBE8-E241-BA84-12E5D1F785A4}"/>
              </a:ext>
            </a:extLst>
          </p:cNvPr>
          <p:cNvPicPr>
            <a:picLocks noGrp="1" noChangeAspect="1"/>
          </p:cNvPicPr>
          <p:nvPr>
            <p:ph type="pic" sz="quarter" idx="127"/>
          </p:nvPr>
        </p:nvPicPr>
        <p:blipFill>
          <a:blip r:embed="rId6">
            <a:extLst>
              <a:ext uri="{28A0092B-C50C-407E-A947-70E740481C1C}">
                <a14:useLocalDpi xmlns:a14="http://schemas.microsoft.com/office/drawing/2010/main" val="0"/>
              </a:ext>
            </a:extLst>
          </a:blip>
          <a:srcRect t="24816" b="24816"/>
          <a:stretch>
            <a:fillRect/>
          </a:stretch>
        </p:blipFill>
        <p:spPr/>
      </p:pic>
      <p:pic>
        <p:nvPicPr>
          <p:cNvPr id="155" name="Picture Placeholder 154" descr="A screenshot of a cell phone&#10;&#10;Description automatically generated">
            <a:extLst>
              <a:ext uri="{FF2B5EF4-FFF2-40B4-BE49-F238E27FC236}">
                <a16:creationId xmlns:a16="http://schemas.microsoft.com/office/drawing/2014/main" id="{C4C80D56-A27B-3440-B18A-BBE2D7BA40DB}"/>
              </a:ext>
            </a:extLst>
          </p:cNvPr>
          <p:cNvPicPr>
            <a:picLocks noGrp="1" noChangeAspect="1"/>
          </p:cNvPicPr>
          <p:nvPr>
            <p:ph type="pic" sz="quarter" idx="128"/>
          </p:nvPr>
        </p:nvPicPr>
        <p:blipFill>
          <a:blip r:embed="rId7">
            <a:extLst>
              <a:ext uri="{28A0092B-C50C-407E-A947-70E740481C1C}">
                <a14:useLocalDpi xmlns:a14="http://schemas.microsoft.com/office/drawing/2010/main" val="0"/>
              </a:ext>
            </a:extLst>
          </a:blip>
          <a:srcRect l="25038" r="25038"/>
          <a:stretch>
            <a:fillRect/>
          </a:stretch>
        </p:blipFill>
        <p:spPr/>
      </p:pic>
      <p:sp>
        <p:nvSpPr>
          <p:cNvPr id="203" name="Picture Placeholder 202"/>
          <p:cNvSpPr>
            <a:spLocks noGrp="1"/>
          </p:cNvSpPr>
          <p:nvPr>
            <p:ph type="pic" sz="quarter" idx="130"/>
          </p:nvPr>
        </p:nvSpPr>
        <p:spPr/>
      </p:sp>
      <p:sp>
        <p:nvSpPr>
          <p:cNvPr id="204" name="Picture Placeholder 203"/>
          <p:cNvSpPr>
            <a:spLocks noGrp="1"/>
          </p:cNvSpPr>
          <p:nvPr>
            <p:ph type="pic" sz="quarter" idx="131"/>
          </p:nvPr>
        </p:nvSpPr>
        <p:spPr/>
      </p:sp>
      <p:pic>
        <p:nvPicPr>
          <p:cNvPr id="39" name="Picture Placeholder 38" descr="A picture containing man, people, wearing, bus&#10;&#10;Description automatically generated">
            <a:extLst>
              <a:ext uri="{FF2B5EF4-FFF2-40B4-BE49-F238E27FC236}">
                <a16:creationId xmlns:a16="http://schemas.microsoft.com/office/drawing/2014/main" id="{5F88436D-9E97-E846-8D84-09D1E0897533}"/>
              </a:ext>
            </a:extLst>
          </p:cNvPr>
          <p:cNvPicPr>
            <a:picLocks noGrp="1" noChangeAspect="1"/>
          </p:cNvPicPr>
          <p:nvPr>
            <p:ph type="pic" sz="quarter" idx="134"/>
          </p:nvPr>
        </p:nvPicPr>
        <p:blipFill>
          <a:blip r:embed="rId8">
            <a:extLst>
              <a:ext uri="{28A0092B-C50C-407E-A947-70E740481C1C}">
                <a14:useLocalDpi xmlns:a14="http://schemas.microsoft.com/office/drawing/2010/main" val="0"/>
              </a:ext>
            </a:extLst>
          </a:blip>
          <a:srcRect t="2820" b="2820"/>
          <a:stretch>
            <a:fillRect/>
          </a:stretch>
        </p:blipFill>
        <p:spPr>
          <a:xfrm>
            <a:off x="228600" y="166688"/>
            <a:ext cx="3097213" cy="1912937"/>
          </a:xfrm>
        </p:spPr>
      </p:pic>
      <p:sp>
        <p:nvSpPr>
          <p:cNvPr id="209" name="Text Placeholder 208"/>
          <p:cNvSpPr>
            <a:spLocks noGrp="1"/>
          </p:cNvSpPr>
          <p:nvPr>
            <p:ph type="body" sz="quarter" idx="136"/>
          </p:nvPr>
        </p:nvSpPr>
        <p:spPr/>
        <p:txBody>
          <a:bodyPr/>
          <a:lstStyle/>
          <a:p>
            <a:endParaRPr lang="en-US"/>
          </a:p>
        </p:txBody>
      </p:sp>
      <p:sp>
        <p:nvSpPr>
          <p:cNvPr id="210" name="Text Placeholder 209"/>
          <p:cNvSpPr>
            <a:spLocks noGrp="1"/>
          </p:cNvSpPr>
          <p:nvPr>
            <p:ph type="body" sz="quarter" idx="137"/>
          </p:nvPr>
        </p:nvSpPr>
        <p:spPr/>
        <p:txBody>
          <a:bodyPr/>
          <a:lstStyle/>
          <a:p>
            <a:endParaRPr lang="en-US"/>
          </a:p>
        </p:txBody>
      </p:sp>
      <p:sp>
        <p:nvSpPr>
          <p:cNvPr id="211" name="Text Placeholder 210"/>
          <p:cNvSpPr>
            <a:spLocks noGrp="1"/>
          </p:cNvSpPr>
          <p:nvPr>
            <p:ph type="body" sz="quarter" idx="138"/>
          </p:nvPr>
        </p:nvSpPr>
        <p:spPr/>
        <p:txBody>
          <a:bodyPr/>
          <a:lstStyle/>
          <a:p>
            <a:endParaRPr lang="en-US"/>
          </a:p>
        </p:txBody>
      </p:sp>
      <p:sp>
        <p:nvSpPr>
          <p:cNvPr id="212" name="Text Placeholder 211"/>
          <p:cNvSpPr>
            <a:spLocks noGrp="1"/>
          </p:cNvSpPr>
          <p:nvPr>
            <p:ph type="body" sz="quarter" idx="139"/>
          </p:nvPr>
        </p:nvSpPr>
        <p:spPr/>
        <p:txBody>
          <a:bodyPr/>
          <a:lstStyle/>
          <a:p>
            <a:endParaRPr lang="en-US"/>
          </a:p>
        </p:txBody>
      </p:sp>
      <p:sp>
        <p:nvSpPr>
          <p:cNvPr id="213" name="Text Placeholder 212"/>
          <p:cNvSpPr>
            <a:spLocks noGrp="1"/>
          </p:cNvSpPr>
          <p:nvPr>
            <p:ph type="body" sz="quarter" idx="140"/>
          </p:nvPr>
        </p:nvSpPr>
        <p:spPr/>
        <p:txBody>
          <a:bodyPr/>
          <a:lstStyle/>
          <a:p>
            <a:endParaRPr lang="en-US"/>
          </a:p>
        </p:txBody>
      </p:sp>
      <p:sp>
        <p:nvSpPr>
          <p:cNvPr id="214" name="Text Placeholder 213"/>
          <p:cNvSpPr>
            <a:spLocks noGrp="1"/>
          </p:cNvSpPr>
          <p:nvPr>
            <p:ph type="body" sz="quarter" idx="141"/>
          </p:nvPr>
        </p:nvSpPr>
        <p:spPr/>
        <p:txBody>
          <a:bodyPr/>
          <a:lstStyle/>
          <a:p>
            <a:endParaRPr lang="en-US"/>
          </a:p>
        </p:txBody>
      </p:sp>
      <p:sp>
        <p:nvSpPr>
          <p:cNvPr id="215" name="Text Placeholder 214"/>
          <p:cNvSpPr>
            <a:spLocks noGrp="1"/>
          </p:cNvSpPr>
          <p:nvPr>
            <p:ph type="body" sz="quarter" idx="142"/>
          </p:nvPr>
        </p:nvSpPr>
        <p:spPr/>
        <p:txBody>
          <a:bodyPr/>
          <a:lstStyle/>
          <a:p>
            <a:endParaRPr lang="en-US"/>
          </a:p>
        </p:txBody>
      </p:sp>
      <p:sp>
        <p:nvSpPr>
          <p:cNvPr id="216" name="Text Placeholder 215"/>
          <p:cNvSpPr>
            <a:spLocks noGrp="1"/>
          </p:cNvSpPr>
          <p:nvPr>
            <p:ph type="body" sz="quarter" idx="143"/>
          </p:nvPr>
        </p:nvSpPr>
        <p:spPr/>
        <p:txBody>
          <a:bodyPr/>
          <a:lstStyle/>
          <a:p>
            <a:endParaRPr lang="en-US"/>
          </a:p>
        </p:txBody>
      </p:sp>
      <p:sp>
        <p:nvSpPr>
          <p:cNvPr id="217" name="Text Placeholder 216"/>
          <p:cNvSpPr>
            <a:spLocks noGrp="1"/>
          </p:cNvSpPr>
          <p:nvPr>
            <p:ph type="body" sz="quarter" idx="144"/>
          </p:nvPr>
        </p:nvSpPr>
        <p:spPr/>
        <p:txBody>
          <a:bodyPr/>
          <a:lstStyle/>
          <a:p>
            <a:endParaRPr lang="en-US"/>
          </a:p>
        </p:txBody>
      </p:sp>
      <p:sp>
        <p:nvSpPr>
          <p:cNvPr id="218" name="Text Placeholder 217"/>
          <p:cNvSpPr>
            <a:spLocks noGrp="1"/>
          </p:cNvSpPr>
          <p:nvPr>
            <p:ph type="body" sz="quarter" idx="145"/>
          </p:nvPr>
        </p:nvSpPr>
        <p:spPr/>
        <p:txBody>
          <a:bodyPr/>
          <a:lstStyle/>
          <a:p>
            <a:endParaRPr lang="en-US"/>
          </a:p>
        </p:txBody>
      </p:sp>
      <p:sp>
        <p:nvSpPr>
          <p:cNvPr id="219" name="Text Placeholder 218"/>
          <p:cNvSpPr>
            <a:spLocks noGrp="1"/>
          </p:cNvSpPr>
          <p:nvPr>
            <p:ph type="body" sz="quarter" idx="146"/>
          </p:nvPr>
        </p:nvSpPr>
        <p:spPr/>
        <p:txBody>
          <a:bodyPr/>
          <a:lstStyle/>
          <a:p>
            <a:endParaRPr lang="en-US"/>
          </a:p>
        </p:txBody>
      </p:sp>
      <p:sp>
        <p:nvSpPr>
          <p:cNvPr id="220" name="Text Placeholder 219"/>
          <p:cNvSpPr>
            <a:spLocks noGrp="1"/>
          </p:cNvSpPr>
          <p:nvPr>
            <p:ph type="body" sz="quarter" idx="147"/>
          </p:nvPr>
        </p:nvSpPr>
        <p:spPr/>
        <p:txBody>
          <a:bodyPr/>
          <a:lstStyle/>
          <a:p>
            <a:endParaRPr lang="en-US"/>
          </a:p>
        </p:txBody>
      </p:sp>
      <p:sp>
        <p:nvSpPr>
          <p:cNvPr id="221" name="Text Placeholder 220"/>
          <p:cNvSpPr>
            <a:spLocks noGrp="1"/>
          </p:cNvSpPr>
          <p:nvPr>
            <p:ph type="body" sz="quarter" idx="148"/>
          </p:nvPr>
        </p:nvSpPr>
        <p:spPr/>
        <p:txBody>
          <a:bodyPr/>
          <a:lstStyle/>
          <a:p>
            <a:endParaRPr lang="en-US"/>
          </a:p>
        </p:txBody>
      </p:sp>
      <p:sp>
        <p:nvSpPr>
          <p:cNvPr id="222" name="Text Placeholder 221"/>
          <p:cNvSpPr>
            <a:spLocks noGrp="1"/>
          </p:cNvSpPr>
          <p:nvPr>
            <p:ph type="body" sz="quarter" idx="149"/>
          </p:nvPr>
        </p:nvSpPr>
        <p:spPr/>
        <p:txBody>
          <a:bodyPr/>
          <a:lstStyle/>
          <a:p>
            <a:endParaRPr lang="en-US"/>
          </a:p>
        </p:txBody>
      </p:sp>
      <p:sp>
        <p:nvSpPr>
          <p:cNvPr id="223" name="Text Placeholder 222"/>
          <p:cNvSpPr>
            <a:spLocks noGrp="1"/>
          </p:cNvSpPr>
          <p:nvPr>
            <p:ph type="body" sz="quarter" idx="150"/>
          </p:nvPr>
        </p:nvSpPr>
        <p:spPr/>
        <p:txBody>
          <a:bodyPr anchor="t">
            <a:normAutofit lnSpcReduction="10000"/>
          </a:bodyPr>
          <a:lstStyle/>
          <a:p>
            <a:pPr marL="940435" indent="-940435"/>
            <a:r>
              <a:rPr lang="en-US" dirty="0"/>
              <a:t>Jing Mai, Diego Pinheiro, and Martin </a:t>
            </a:r>
            <a:r>
              <a:rPr lang="en-US" dirty="0" err="1"/>
              <a:t>Cadeiras</a:t>
            </a:r>
            <a:endParaRPr lang="en-US" dirty="0" err="1">
              <a:cs typeface="Calibri"/>
            </a:endParaRPr>
          </a:p>
        </p:txBody>
      </p:sp>
      <p:sp>
        <p:nvSpPr>
          <p:cNvPr id="224" name="Text Placeholder 223"/>
          <p:cNvSpPr>
            <a:spLocks noGrp="1"/>
          </p:cNvSpPr>
          <p:nvPr>
            <p:ph type="body" sz="quarter" idx="184"/>
          </p:nvPr>
        </p:nvSpPr>
        <p:spPr/>
        <p:txBody>
          <a:bodyPr/>
          <a:lstStyle/>
          <a:p>
            <a:r>
              <a:rPr lang="en-US" dirty="0"/>
              <a:t>Department of Cardiology at the University of California, Davis</a:t>
            </a:r>
          </a:p>
        </p:txBody>
      </p:sp>
      <p:sp>
        <p:nvSpPr>
          <p:cNvPr id="225" name="Text Placeholder 224"/>
          <p:cNvSpPr>
            <a:spLocks noGrp="1"/>
          </p:cNvSpPr>
          <p:nvPr>
            <p:ph type="body" sz="quarter" idx="185"/>
          </p:nvPr>
        </p:nvSpPr>
        <p:spPr/>
        <p:txBody>
          <a:bodyPr>
            <a:normAutofit fontScale="70000" lnSpcReduction="20000"/>
          </a:bodyPr>
          <a:lstStyle/>
          <a:p>
            <a:r>
              <a:rPr lang="en-US" dirty="0"/>
              <a:t>Associations among Shared Care, Adherence to Guideline-Directed Medical Therapy, and Hospital Readmissions  </a:t>
            </a:r>
          </a:p>
        </p:txBody>
      </p:sp>
      <p:pic>
        <p:nvPicPr>
          <p:cNvPr id="14" name="Picture 14" descr="A picture containing drawing&#10;&#10;Description generated with very high confidence">
            <a:extLst>
              <a:ext uri="{FF2B5EF4-FFF2-40B4-BE49-F238E27FC236}">
                <a16:creationId xmlns:a16="http://schemas.microsoft.com/office/drawing/2014/main" id="{6C50BC59-7944-471C-8657-2E79D22E96D5}"/>
              </a:ext>
            </a:extLst>
          </p:cNvPr>
          <p:cNvPicPr>
            <a:picLocks noGrp="1" noChangeAspect="1"/>
          </p:cNvPicPr>
          <p:nvPr>
            <p:ph type="pic" sz="quarter" idx="18"/>
          </p:nvPr>
        </p:nvPicPr>
        <p:blipFill rotWithShape="1">
          <a:blip r:embed="rId9"/>
          <a:srcRect t="949" b="949"/>
          <a:stretch/>
        </p:blipFill>
        <p:spPr/>
      </p:pic>
      <p:pic>
        <p:nvPicPr>
          <p:cNvPr id="35" name="Picture Placeholder 34" descr="A screenshot of a map&#10;&#10;Description automatically generated">
            <a:extLst>
              <a:ext uri="{FF2B5EF4-FFF2-40B4-BE49-F238E27FC236}">
                <a16:creationId xmlns:a16="http://schemas.microsoft.com/office/drawing/2014/main" id="{629F4CDA-95F5-7945-8C7A-D224834AB3F6}"/>
              </a:ext>
            </a:extLst>
          </p:cNvPr>
          <p:cNvPicPr>
            <a:picLocks noGrp="1" noChangeAspect="1"/>
          </p:cNvPicPr>
          <p:nvPr>
            <p:ph type="pic" sz="quarter" idx="135"/>
          </p:nvPr>
        </p:nvPicPr>
        <p:blipFill>
          <a:blip r:embed="rId6">
            <a:extLst>
              <a:ext uri="{28A0092B-C50C-407E-A947-70E740481C1C}">
                <a14:useLocalDpi xmlns:a14="http://schemas.microsoft.com/office/drawing/2010/main" val="0"/>
              </a:ext>
            </a:extLst>
          </a:blip>
          <a:srcRect t="258" b="258"/>
          <a:stretch>
            <a:fillRect/>
          </a:stretch>
        </p:blipFill>
        <p:spPr>
          <a:xfrm>
            <a:off x="14720402" y="5033559"/>
            <a:ext cx="4565014" cy="5780046"/>
          </a:xfrm>
        </p:spPr>
      </p:pic>
      <p:pic>
        <p:nvPicPr>
          <p:cNvPr id="130" name="Picture Placeholder 129" descr="A close up of a logo&#10;&#10;Description automatically generated">
            <a:extLst>
              <a:ext uri="{FF2B5EF4-FFF2-40B4-BE49-F238E27FC236}">
                <a16:creationId xmlns:a16="http://schemas.microsoft.com/office/drawing/2014/main" id="{9423C61E-D56D-E34A-A893-A8018946C288}"/>
              </a:ext>
            </a:extLst>
          </p:cNvPr>
          <p:cNvPicPr>
            <a:picLocks noGrp="1" noChangeAspect="1"/>
          </p:cNvPicPr>
          <p:nvPr>
            <p:ph type="pic" sz="quarter" idx="133"/>
          </p:nvPr>
        </p:nvPicPr>
        <p:blipFill>
          <a:blip r:embed="rId10">
            <a:extLst>
              <a:ext uri="{28A0092B-C50C-407E-A947-70E740481C1C}">
                <a14:useLocalDpi xmlns:a14="http://schemas.microsoft.com/office/drawing/2010/main" val="0"/>
              </a:ext>
            </a:extLst>
          </a:blip>
          <a:srcRect l="5133" r="5133"/>
          <a:stretch>
            <a:fillRect/>
          </a:stretch>
        </p:blipFill>
        <p:spPr>
          <a:xfrm>
            <a:off x="7808845" y="6551759"/>
            <a:ext cx="5137018" cy="5431122"/>
          </a:xfrm>
        </p:spPr>
      </p:pic>
      <p:sp>
        <p:nvSpPr>
          <p:cNvPr id="138" name="Picture Placeholder 137">
            <a:extLst>
              <a:ext uri="{FF2B5EF4-FFF2-40B4-BE49-F238E27FC236}">
                <a16:creationId xmlns:a16="http://schemas.microsoft.com/office/drawing/2014/main" id="{4F8F02ED-D58B-AF43-97EB-07BE81758759}"/>
              </a:ext>
            </a:extLst>
          </p:cNvPr>
          <p:cNvSpPr>
            <a:spLocks noGrp="1"/>
          </p:cNvSpPr>
          <p:nvPr>
            <p:ph type="pic" sz="quarter" idx="132"/>
          </p:nvPr>
        </p:nvSpPr>
        <p:spPr/>
      </p:sp>
      <p:pic>
        <p:nvPicPr>
          <p:cNvPr id="152" name="Picture Placeholder 151" descr="A picture containing white, computer, laptop, side&#10;&#10;Description automatically generated">
            <a:extLst>
              <a:ext uri="{FF2B5EF4-FFF2-40B4-BE49-F238E27FC236}">
                <a16:creationId xmlns:a16="http://schemas.microsoft.com/office/drawing/2014/main" id="{F3A908B3-1B46-4343-8027-CDB11A97967F}"/>
              </a:ext>
            </a:extLst>
          </p:cNvPr>
          <p:cNvPicPr>
            <a:picLocks noGrp="1" noChangeAspect="1"/>
          </p:cNvPicPr>
          <p:nvPr>
            <p:ph type="pic" sz="quarter" idx="15"/>
          </p:nvPr>
        </p:nvPicPr>
        <p:blipFill rotWithShape="1">
          <a:blip r:embed="rId11">
            <a:extLst>
              <a:ext uri="{28A0092B-C50C-407E-A947-70E740481C1C}">
                <a14:useLocalDpi xmlns:a14="http://schemas.microsoft.com/office/drawing/2010/main" val="0"/>
              </a:ext>
            </a:extLst>
          </a:blip>
          <a:srcRect l="-249" t="-896" r="249" b="-30141"/>
          <a:stretch/>
        </p:blipFill>
        <p:spPr>
          <a:xfrm>
            <a:off x="14020377" y="13115071"/>
            <a:ext cx="5965064" cy="2715134"/>
          </a:xfrm>
        </p:spPr>
      </p:pic>
      <p:sp>
        <p:nvSpPr>
          <p:cNvPr id="153" name="TextBox 152">
            <a:extLst>
              <a:ext uri="{FF2B5EF4-FFF2-40B4-BE49-F238E27FC236}">
                <a16:creationId xmlns:a16="http://schemas.microsoft.com/office/drawing/2014/main" id="{F2AB0846-71E2-134B-BBB6-EF42FBDB55E4}"/>
              </a:ext>
            </a:extLst>
          </p:cNvPr>
          <p:cNvSpPr txBox="1"/>
          <p:nvPr/>
        </p:nvSpPr>
        <p:spPr>
          <a:xfrm>
            <a:off x="14005638" y="11982881"/>
            <a:ext cx="5965064" cy="738664"/>
          </a:xfrm>
          <a:prstGeom prst="rect">
            <a:avLst/>
          </a:prstGeom>
          <a:noFill/>
        </p:spPr>
        <p:txBody>
          <a:bodyPr wrap="square" rtlCol="0">
            <a:spAutoFit/>
          </a:bodyPr>
          <a:lstStyle/>
          <a:p>
            <a:r>
              <a:rPr lang="en-US" sz="1400" dirty="0">
                <a:latin typeface="Trebuchet MS" panose="020B0703020202090204" pitchFamily="34" charset="0"/>
              </a:rPr>
              <a:t>Sample data over a single year (2016) noted significant variations of prescribing rates not only across Shared Care Areas, but within Shared Care Areas as well. </a:t>
            </a:r>
          </a:p>
        </p:txBody>
      </p:sp>
      <p:pic>
        <p:nvPicPr>
          <p:cNvPr id="157" name="Picture Placeholder 156" descr="A screenshot of a cell phone&#10;&#10;Description automatically generated">
            <a:extLst>
              <a:ext uri="{FF2B5EF4-FFF2-40B4-BE49-F238E27FC236}">
                <a16:creationId xmlns:a16="http://schemas.microsoft.com/office/drawing/2014/main" id="{0BDF5A8F-8208-F54E-AC97-04E838A0AC57}"/>
              </a:ext>
            </a:extLst>
          </p:cNvPr>
          <p:cNvPicPr>
            <a:picLocks noGrp="1" noChangeAspect="1"/>
          </p:cNvPicPr>
          <p:nvPr>
            <p:ph type="pic" sz="quarter" idx="129"/>
          </p:nvPr>
        </p:nvPicPr>
        <p:blipFill rotWithShape="1">
          <a:blip r:embed="rId7">
            <a:extLst>
              <a:ext uri="{28A0092B-C50C-407E-A947-70E740481C1C}">
                <a14:useLocalDpi xmlns:a14="http://schemas.microsoft.com/office/drawing/2010/main" val="0"/>
              </a:ext>
            </a:extLst>
          </a:blip>
          <a:srcRect t="-50182" b="-50182"/>
          <a:stretch/>
        </p:blipFill>
        <p:spPr>
          <a:xfrm>
            <a:off x="764533" y="6687876"/>
            <a:ext cx="5904402" cy="3786182"/>
          </a:xfrm>
        </p:spPr>
      </p:pic>
    </p:spTree>
    <p:extLst>
      <p:ext uri="{BB962C8B-B14F-4D97-AF65-F5344CB8AC3E}">
        <p14:creationId xmlns:p14="http://schemas.microsoft.com/office/powerpoint/2010/main" val="3417310049"/>
      </p:ext>
    </p:extLst>
  </p:cSld>
  <p:clrMapOvr>
    <a:masterClrMapping/>
  </p:clrMapOvr>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2B55FCBFF0514A932D705EF7177ACA" ma:contentTypeVersion="12" ma:contentTypeDescription="Create a new document." ma:contentTypeScope="" ma:versionID="06bf1a66c6ab7e5935e60fa84dea98bf">
  <xsd:schema xmlns:xsd="http://www.w3.org/2001/XMLSchema" xmlns:xs="http://www.w3.org/2001/XMLSchema" xmlns:p="http://schemas.microsoft.com/office/2006/metadata/properties" xmlns:ns2="8a7cfbd0-e5e0-437d-820e-870ebcdf0957" xmlns:ns3="f86159dc-3707-496a-9962-63d55475f33d" targetNamespace="http://schemas.microsoft.com/office/2006/metadata/properties" ma:root="true" ma:fieldsID="8c0130bba15fa4bff581ae60dadac0c4" ns2:_="" ns3:_="">
    <xsd:import namespace="8a7cfbd0-e5e0-437d-820e-870ebcdf0957"/>
    <xsd:import namespace="f86159dc-3707-496a-9962-63d55475f3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7cfbd0-e5e0-437d-820e-870ebcdf09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6159dc-3707-496a-9962-63d55475f33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720735-B56A-4431-B937-3DBF4EA7F21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7C442C7-3C34-4B15-94EF-2B2FEF56BB19}">
  <ds:schemaRefs>
    <ds:schemaRef ds:uri="http://schemas.microsoft.com/sharepoint/v3/contenttype/forms"/>
  </ds:schemaRefs>
</ds:datastoreItem>
</file>

<file path=customXml/itemProps3.xml><?xml version="1.0" encoding="utf-8"?>
<ds:datastoreItem xmlns:ds="http://schemas.openxmlformats.org/officeDocument/2006/customXml" ds:itemID="{D5ED068B-1A0A-4A0C-A64F-3B368107A9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7cfbd0-e5e0-437d-820e-870ebcdf0957"/>
    <ds:schemaRef ds:uri="f86159dc-3707-496a-9962-63d55475f3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PosterPresentations.com-36x60-Template-V3</Template>
  <TotalTime>1760</TotalTime>
  <Words>944</Words>
  <Application>Microsoft Macintosh PowerPoint</Application>
  <PresentationFormat>Custom</PresentationFormat>
  <Paragraphs>67</Paragraphs>
  <Slides>1</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Arial</vt:lpstr>
      <vt:lpstr>Calibri</vt:lpstr>
      <vt:lpstr>Trebuchet MS</vt:lpstr>
      <vt:lpstr>PosterPresentations.com-36x60-Template-V3</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Jing Mai</cp:lastModifiedBy>
  <cp:revision>373</cp:revision>
  <dcterms:created xsi:type="dcterms:W3CDTF">2012-02-06T18:46:22Z</dcterms:created>
  <dcterms:modified xsi:type="dcterms:W3CDTF">2020-02-20T17:48:58Z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0x0101003D2B55FCBFF0514A932D705EF7177ACA</vt:lpwstr>
  </property>
</Properties>
</file>