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56"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96" autoAdjust="0"/>
    <p:restoredTop sz="94778" autoAdjust="0"/>
  </p:normalViewPr>
  <p:slideViewPr>
    <p:cSldViewPr snapToGrid="0" snapToObjects="1" showGuides="1">
      <p:cViewPr>
        <p:scale>
          <a:sx n="44" d="100"/>
          <a:sy n="44" d="100"/>
        </p:scale>
        <p:origin x="1928" y="160"/>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commentAuthors" Target="commentAuthors.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2/14/20</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1000347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INTRODUCTION or ABSTRACT</a:t>
            </a:r>
            <a:endParaRPr lang="en-US" dirty="0"/>
          </a:p>
        </p:txBody>
      </p:sp>
      <p:sp>
        <p:nvSpPr>
          <p:cNvPr id="14"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20" name="Text Placeholder 5"/>
          <p:cNvSpPr>
            <a:spLocks noGrp="1"/>
          </p:cNvSpPr>
          <p:nvPr>
            <p:ph type="body" sz="quarter" idx="20" hasCustomPrompt="1"/>
          </p:nvPr>
        </p:nvSpPr>
        <p:spPr>
          <a:xfrm>
            <a:off x="576461" y="726881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11462"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13906500" y="2649220"/>
            <a:ext cx="6286500"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64922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5984" y="3063161"/>
            <a:ext cx="627938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575984" y="729892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20574412" y="7749540"/>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575984" y="1300226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20574412" y="13432552"/>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111"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0" name="Text Placeholder 3"/>
          <p:cNvSpPr>
            <a:spLocks noGrp="1"/>
          </p:cNvSpPr>
          <p:nvPr>
            <p:ph type="body" sz="quarter" idx="96" hasCustomPrompt="1"/>
          </p:nvPr>
        </p:nvSpPr>
        <p:spPr>
          <a:xfrm>
            <a:off x="565116" y="7699295"/>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103"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21"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632869"/>
            <a:ext cx="8483204"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21486"/>
            <a:ext cx="8483203"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286703"/>
            <a:ext cx="848220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087450"/>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632869"/>
            <a:ext cx="8487172"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632869"/>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063161"/>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05432"/>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39700"/>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063161"/>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6" name="Text Placeholder 5"/>
          <p:cNvSpPr>
            <a:spLocks noGrp="1"/>
          </p:cNvSpPr>
          <p:nvPr>
            <p:ph type="body" sz="quarter" idx="11" hasCustomPrompt="1"/>
          </p:nvPr>
        </p:nvSpPr>
        <p:spPr>
          <a:xfrm>
            <a:off x="570789" y="2632869"/>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0" name="Text Placeholder 5"/>
          <p:cNvSpPr>
            <a:spLocks noGrp="1"/>
          </p:cNvSpPr>
          <p:nvPr>
            <p:ph type="body" sz="quarter" idx="20" hasCustomPrompt="1"/>
          </p:nvPr>
        </p:nvSpPr>
        <p:spPr>
          <a:xfrm>
            <a:off x="570293" y="710625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079512"/>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2" name="Text Placeholder 5"/>
          <p:cNvSpPr>
            <a:spLocks noGrp="1"/>
          </p:cNvSpPr>
          <p:nvPr>
            <p:ph type="body" sz="quarter" idx="22" hasCustomPrompt="1"/>
          </p:nvPr>
        </p:nvSpPr>
        <p:spPr>
          <a:xfrm>
            <a:off x="7241977" y="2632869"/>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4" name="Text Placeholder 5"/>
          <p:cNvSpPr>
            <a:spLocks noGrp="1"/>
          </p:cNvSpPr>
          <p:nvPr>
            <p:ph type="body" sz="quarter" idx="24" hasCustomPrompt="1"/>
          </p:nvPr>
        </p:nvSpPr>
        <p:spPr>
          <a:xfrm>
            <a:off x="7241977" y="10537372"/>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2632869"/>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083481"/>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7" name="Text Placeholder 5"/>
          <p:cNvSpPr>
            <a:spLocks noGrp="1"/>
          </p:cNvSpPr>
          <p:nvPr>
            <p:ph type="body" sz="quarter" idx="27" hasCustomPrompt="1"/>
          </p:nvPr>
        </p:nvSpPr>
        <p:spPr>
          <a:xfrm>
            <a:off x="20600583" y="713636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9" name="Text Placeholder 5"/>
          <p:cNvSpPr>
            <a:spLocks noGrp="1"/>
          </p:cNvSpPr>
          <p:nvPr>
            <p:ph type="body" sz="quarter" idx="29" hasCustomPrompt="1"/>
          </p:nvPr>
        </p:nvSpPr>
        <p:spPr>
          <a:xfrm>
            <a:off x="20600583" y="1283970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58"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1" Type="http://schemas.openxmlformats.org/officeDocument/2006/relationships/slideLayout" Target="../slideLayouts/slideLayout3.xml"/><Relationship Id="rId2"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26" name="Rectangle 33"/>
          <p:cNvSpPr>
            <a:spLocks noChangeArrowheads="1"/>
          </p:cNvSpPr>
          <p:nvPr userDrawn="1"/>
        </p:nvSpPr>
        <p:spPr bwMode="auto">
          <a:xfrm>
            <a:off x="20570825"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2" name="Rectangle 33"/>
          <p:cNvSpPr>
            <a:spLocks noChangeArrowheads="1"/>
          </p:cNvSpPr>
          <p:nvPr userDrawn="1"/>
        </p:nvSpPr>
        <p:spPr bwMode="auto">
          <a:xfrm>
            <a:off x="7241249"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3" name="Rectangle 33"/>
          <p:cNvSpPr>
            <a:spLocks noChangeArrowheads="1"/>
          </p:cNvSpPr>
          <p:nvPr userDrawn="1"/>
        </p:nvSpPr>
        <p:spPr bwMode="auto">
          <a:xfrm>
            <a:off x="13906037"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30" name="Rectangle 29"/>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userDrawn="1"/>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userDrawn="1"/>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8"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8" name="Rectangle 33"/>
          <p:cNvSpPr>
            <a:spLocks noChangeArrowheads="1"/>
          </p:cNvSpPr>
          <p:nvPr/>
        </p:nvSpPr>
        <p:spPr bwMode="auto">
          <a:xfrm>
            <a:off x="5715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userDrawn="1"/>
        </p:nvSpPr>
        <p:spPr bwMode="auto">
          <a:xfrm>
            <a:off x="7209790" y="2628900"/>
            <a:ext cx="13012420" cy="13373100"/>
          </a:xfrm>
          <a:prstGeom prst="roundRect">
            <a:avLst>
              <a:gd name="adj" fmla="val 3868"/>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205740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userDrawn="1"/>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hyperlink" Target="mailto:kaysingh@ucdavis.edu" TargetMode="External"/><Relationship Id="rId6" Type="http://schemas.openxmlformats.org/officeDocument/2006/relationships/hyperlink" Target="mailto:afjarman@ucdavis.edu" TargetMode="External"/><Relationship Id="rId7" Type="http://schemas.openxmlformats.org/officeDocument/2006/relationships/image" Target="../media/image6.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Text Placeholder 169"/>
          <p:cNvSpPr>
            <a:spLocks noGrp="1"/>
          </p:cNvSpPr>
          <p:nvPr>
            <p:ph type="body" sz="quarter" idx="10"/>
          </p:nvPr>
        </p:nvSpPr>
        <p:spPr>
          <a:xfrm>
            <a:off x="565116" y="3063161"/>
            <a:ext cx="6285508" cy="2726008"/>
          </a:xfrm>
        </p:spPr>
        <p:txBody>
          <a:bodyPr/>
          <a:lstStyle/>
          <a:p>
            <a:r>
              <a:rPr lang="en-US" sz="2000" dirty="0"/>
              <a:t>Acute pulmonary embolism (PE) occurs with approximately equal incidence in non-pregnant adult women and men. Although sex is not a risk factor in any validated clinical decision tool for predicting risk of PE, limited data suggest that women may be tested more frequently. We hypothesized that women are tested for PE in the ED at different rates than men. </a:t>
            </a:r>
            <a:endParaRPr lang="en-US" sz="2000" dirty="0"/>
          </a:p>
        </p:txBody>
      </p:sp>
      <p:sp>
        <p:nvSpPr>
          <p:cNvPr id="171" name="Text Placeholder 170"/>
          <p:cNvSpPr>
            <a:spLocks noGrp="1"/>
          </p:cNvSpPr>
          <p:nvPr>
            <p:ph type="body" sz="quarter" idx="11"/>
          </p:nvPr>
        </p:nvSpPr>
        <p:spPr/>
        <p:txBody>
          <a:bodyPr/>
          <a:lstStyle/>
          <a:p>
            <a:r>
              <a:rPr lang="en-US" dirty="0" smtClean="0"/>
              <a:t>Background</a:t>
            </a:r>
            <a:endParaRPr lang="en-US" dirty="0"/>
          </a:p>
        </p:txBody>
      </p:sp>
      <p:sp>
        <p:nvSpPr>
          <p:cNvPr id="174" name="Text Placeholder 173"/>
          <p:cNvSpPr>
            <a:spLocks noGrp="1"/>
          </p:cNvSpPr>
          <p:nvPr>
            <p:ph type="body" sz="quarter" idx="20"/>
          </p:nvPr>
        </p:nvSpPr>
        <p:spPr>
          <a:xfrm>
            <a:off x="576461" y="11139333"/>
            <a:ext cx="6281539" cy="428684"/>
          </a:xfrm>
        </p:spPr>
        <p:txBody>
          <a:bodyPr/>
          <a:lstStyle/>
          <a:p>
            <a:r>
              <a:rPr lang="en-US" dirty="0" smtClean="0"/>
              <a:t>Objectives</a:t>
            </a:r>
            <a:endParaRPr lang="en-US" dirty="0"/>
          </a:p>
        </p:txBody>
      </p:sp>
      <p:sp>
        <p:nvSpPr>
          <p:cNvPr id="175" name="Text Placeholder 174"/>
          <p:cNvSpPr>
            <a:spLocks noGrp="1"/>
          </p:cNvSpPr>
          <p:nvPr>
            <p:ph type="body" sz="quarter" idx="21"/>
          </p:nvPr>
        </p:nvSpPr>
        <p:spPr>
          <a:xfrm>
            <a:off x="7241978" y="3063161"/>
            <a:ext cx="6280546" cy="5495997"/>
          </a:xfrm>
        </p:spPr>
        <p:txBody>
          <a:bodyPr/>
          <a:lstStyle/>
          <a:p>
            <a:r>
              <a:rPr lang="en-US" sz="2000" dirty="0"/>
              <a:t>We performed a retrospective chart review of patients between ages 18-49 who presented to a tertiary hospital ED during calendar years 2016-2018 and had a chief complaint or discharge diagnosis of pulmonary embolism, chest pain, dyspnea, hemoptysis, or syncope; patients with traumatic etiologies were excluded. This cohort was selected due to the greater potential harms of unnecessary testing. We extracted data elements from the electronic medical record including chief complaint, diagnosis, and testing in the ED. Multiple imputation by chained equations was used to account for </a:t>
            </a:r>
            <a:r>
              <a:rPr lang="en-US" sz="2000" dirty="0" err="1"/>
              <a:t>missingness</a:t>
            </a:r>
            <a:r>
              <a:rPr lang="en-US" sz="2000" dirty="0"/>
              <a:t> of key data elements. Descriptive statistics were performed for this cohort, by biological sex, age, and chief complaint. Chi square was used to compare rates of testing between women and </a:t>
            </a:r>
            <a:r>
              <a:rPr lang="en-US" sz="2000" dirty="0" smtClean="0"/>
              <a:t>men.</a:t>
            </a:r>
            <a:endParaRPr lang="en-US" sz="2000" dirty="0"/>
          </a:p>
        </p:txBody>
      </p:sp>
      <p:sp>
        <p:nvSpPr>
          <p:cNvPr id="176" name="Text Placeholder 175"/>
          <p:cNvSpPr>
            <a:spLocks noGrp="1"/>
          </p:cNvSpPr>
          <p:nvPr>
            <p:ph type="body" sz="quarter" idx="22"/>
          </p:nvPr>
        </p:nvSpPr>
        <p:spPr/>
        <p:txBody>
          <a:bodyPr/>
          <a:lstStyle/>
          <a:p>
            <a:r>
              <a:rPr lang="en-US" dirty="0" smtClean="0"/>
              <a:t>Methods</a:t>
            </a:r>
            <a:endParaRPr lang="en-US" dirty="0"/>
          </a:p>
        </p:txBody>
      </p:sp>
      <p:sp>
        <p:nvSpPr>
          <p:cNvPr id="177" name="Text Placeholder 176"/>
          <p:cNvSpPr>
            <a:spLocks noGrp="1"/>
          </p:cNvSpPr>
          <p:nvPr>
            <p:ph type="body" sz="quarter" idx="23"/>
          </p:nvPr>
        </p:nvSpPr>
        <p:spPr>
          <a:xfrm>
            <a:off x="13911462" y="3063161"/>
            <a:ext cx="6280546" cy="6603992"/>
          </a:xfrm>
        </p:spPr>
        <p:txBody>
          <a:bodyPr/>
          <a:lstStyle/>
          <a:p>
            <a:r>
              <a:rPr lang="en-US" sz="2000" dirty="0"/>
              <a:t>We studied 5,789 encounters, 2808 men and 2981 women. The overall incidence of PE in this cohort was 1.4%, 1.6% for men and 1.2% for women. Women were more likely than men to undergo D-dimer testing (385/2981, 12.9% vs 193/2808, 6.9%, p&lt;0.01). Women were also more likely than men to receive imaging studies, (181/2981, 6.1% vs 130/2808, 4.6%, p&lt;0.02). Of the included chief complaints, patients presenting with hemoptysis were most likely to have imaging performed (5/30, 16.7% of women and 3/31, 9.7% of men).</a:t>
            </a:r>
            <a:endParaRPr lang="en-US" sz="2000" dirty="0"/>
          </a:p>
          <a:p>
            <a:endParaRPr lang="en-US" sz="2000" dirty="0" smtClean="0"/>
          </a:p>
          <a:p>
            <a:endParaRPr lang="en-US" sz="2000" dirty="0"/>
          </a:p>
          <a:p>
            <a:endParaRPr lang="en-US" sz="2000" dirty="0" smtClean="0"/>
          </a:p>
          <a:p>
            <a:endParaRPr lang="en-US" sz="2000" dirty="0" smtClean="0"/>
          </a:p>
          <a:p>
            <a:endParaRPr lang="en-US" sz="2000" dirty="0"/>
          </a:p>
          <a:p>
            <a:endParaRPr lang="en-US" sz="2000" dirty="0" smtClean="0"/>
          </a:p>
          <a:p>
            <a:endParaRPr lang="en-US" sz="2000" dirty="0"/>
          </a:p>
          <a:p>
            <a:endParaRPr lang="en-US" sz="2000" dirty="0"/>
          </a:p>
        </p:txBody>
      </p:sp>
      <p:sp>
        <p:nvSpPr>
          <p:cNvPr id="178" name="Text Placeholder 177"/>
          <p:cNvSpPr>
            <a:spLocks noGrp="1"/>
          </p:cNvSpPr>
          <p:nvPr>
            <p:ph type="body" sz="quarter" idx="24"/>
          </p:nvPr>
        </p:nvSpPr>
        <p:spPr/>
        <p:txBody>
          <a:bodyPr/>
          <a:lstStyle/>
          <a:p>
            <a:r>
              <a:rPr lang="en-US" dirty="0" smtClean="0"/>
              <a:t>Results</a:t>
            </a:r>
            <a:endParaRPr lang="en-US" dirty="0"/>
          </a:p>
        </p:txBody>
      </p:sp>
      <p:sp>
        <p:nvSpPr>
          <p:cNvPr id="179" name="Text Placeholder 178"/>
          <p:cNvSpPr>
            <a:spLocks noGrp="1"/>
          </p:cNvSpPr>
          <p:nvPr>
            <p:ph type="body" sz="quarter" idx="25"/>
          </p:nvPr>
        </p:nvSpPr>
        <p:spPr/>
        <p:txBody>
          <a:bodyPr/>
          <a:lstStyle/>
          <a:p>
            <a:r>
              <a:rPr lang="en-US" dirty="0" smtClean="0"/>
              <a:t>Conclusions</a:t>
            </a:r>
            <a:endParaRPr lang="en-US" dirty="0"/>
          </a:p>
        </p:txBody>
      </p:sp>
      <p:sp>
        <p:nvSpPr>
          <p:cNvPr id="180" name="Text Placeholder 179"/>
          <p:cNvSpPr>
            <a:spLocks noGrp="1"/>
          </p:cNvSpPr>
          <p:nvPr>
            <p:ph type="body" sz="quarter" idx="26"/>
          </p:nvPr>
        </p:nvSpPr>
        <p:spPr>
          <a:xfrm>
            <a:off x="20575984" y="3063161"/>
            <a:ext cx="6279386" cy="3643182"/>
          </a:xfrm>
        </p:spPr>
        <p:txBody>
          <a:bodyPr/>
          <a:lstStyle/>
          <a:p>
            <a:r>
              <a:rPr lang="en-US" sz="1800" dirty="0"/>
              <a:t>Sex and gender based differences in the presentation, workup, and diagnosis of disease have been found to be clinically significant in a variety of disease processes. In this cohort of ED patients for whom PE was likely a diagnostic consideration, women were more likely to undergo testing despite equal disease incidence. This is potentially harmful given the risks associated with </a:t>
            </a:r>
            <a:r>
              <a:rPr lang="en-US" sz="1800" dirty="0" err="1"/>
              <a:t>overtesting</a:t>
            </a:r>
            <a:r>
              <a:rPr lang="en-US" sz="1800" dirty="0"/>
              <a:t> (</a:t>
            </a:r>
            <a:r>
              <a:rPr lang="en-US" sz="1800" dirty="0" err="1"/>
              <a:t>eg</a:t>
            </a:r>
            <a:r>
              <a:rPr lang="en-US" sz="1800" dirty="0"/>
              <a:t> ionizing radiation). Clinicians should consider these differences and evidence based guidelines when evaluating patients for possible PE. </a:t>
            </a:r>
            <a:endParaRPr lang="en-US" sz="1800" dirty="0"/>
          </a:p>
          <a:p>
            <a:r>
              <a:rPr lang="en-US" sz="1800" dirty="0"/>
              <a:t/>
            </a:r>
            <a:br>
              <a:rPr lang="en-US" sz="1800" dirty="0"/>
            </a:br>
            <a:endParaRPr lang="en-US" sz="1800" dirty="0"/>
          </a:p>
        </p:txBody>
      </p:sp>
      <p:sp>
        <p:nvSpPr>
          <p:cNvPr id="181" name="Text Placeholder 180"/>
          <p:cNvSpPr>
            <a:spLocks noGrp="1"/>
          </p:cNvSpPr>
          <p:nvPr>
            <p:ph type="body" sz="quarter" idx="27"/>
          </p:nvPr>
        </p:nvSpPr>
        <p:spPr/>
        <p:txBody>
          <a:bodyPr/>
          <a:lstStyle/>
          <a:p>
            <a:r>
              <a:rPr lang="en-US" dirty="0" smtClean="0"/>
              <a:t>References</a:t>
            </a:r>
            <a:endParaRPr lang="en-US" dirty="0"/>
          </a:p>
        </p:txBody>
      </p:sp>
      <p:sp>
        <p:nvSpPr>
          <p:cNvPr id="182" name="Text Placeholder 181"/>
          <p:cNvSpPr>
            <a:spLocks noGrp="1"/>
          </p:cNvSpPr>
          <p:nvPr>
            <p:ph type="body" sz="quarter" idx="28"/>
          </p:nvPr>
        </p:nvSpPr>
        <p:spPr>
          <a:xfrm>
            <a:off x="20575984" y="7749540"/>
            <a:ext cx="6280959" cy="3710893"/>
          </a:xfrm>
        </p:spPr>
        <p:txBody>
          <a:bodyPr/>
          <a:lstStyle/>
          <a:p>
            <a:r>
              <a:rPr lang="en-US" dirty="0"/>
              <a:t>Kline JA, Richardson DM, Than MP, </a:t>
            </a:r>
            <a:r>
              <a:rPr lang="en-US" dirty="0" err="1"/>
              <a:t>Penaloza</a:t>
            </a:r>
            <a:r>
              <a:rPr lang="en-US" dirty="0"/>
              <a:t> A, Roy PM. Systematic review and meta-analysis of pregnant patients investigated for suspected pulmonary embolism in the emergency department. </a:t>
            </a:r>
            <a:r>
              <a:rPr lang="en-US" dirty="0" err="1"/>
              <a:t>Acad</a:t>
            </a:r>
            <a:r>
              <a:rPr lang="en-US" dirty="0"/>
              <a:t> </a:t>
            </a:r>
            <a:r>
              <a:rPr lang="en-US" dirty="0" err="1"/>
              <a:t>Emerg</a:t>
            </a:r>
            <a:r>
              <a:rPr lang="en-US" dirty="0"/>
              <a:t> Med </a:t>
            </a:r>
            <a:endParaRPr lang="en-US" dirty="0" smtClean="0"/>
          </a:p>
          <a:p>
            <a:r>
              <a:rPr lang="en-US" dirty="0" smtClean="0"/>
              <a:t>2014;21:949-959.</a:t>
            </a:r>
          </a:p>
          <a:p>
            <a:endParaRPr lang="en-US" dirty="0"/>
          </a:p>
          <a:p>
            <a:r>
              <a:rPr lang="en-US" dirty="0"/>
              <a:t>van der </a:t>
            </a:r>
            <a:r>
              <a:rPr lang="en-US" dirty="0" err="1"/>
              <a:t>Hulle</a:t>
            </a:r>
            <a:r>
              <a:rPr lang="en-US" dirty="0"/>
              <a:t> T, Cheung WY, </a:t>
            </a:r>
            <a:r>
              <a:rPr lang="en-US" dirty="0" err="1"/>
              <a:t>Kooij</a:t>
            </a:r>
            <a:r>
              <a:rPr lang="en-US" dirty="0"/>
              <a:t> S, et al. Simplified diagnostic management of suspected pulmonary embolism (the YEARS study): a prospective, </a:t>
            </a:r>
            <a:r>
              <a:rPr lang="en-US" dirty="0" err="1"/>
              <a:t>multicentre</a:t>
            </a:r>
            <a:r>
              <a:rPr lang="en-US" dirty="0"/>
              <a:t>, cohort study. Lancet 2017;390:289-297</a:t>
            </a:r>
            <a:r>
              <a:rPr lang="en-US" dirty="0" smtClean="0"/>
              <a:t>.</a:t>
            </a:r>
            <a:endParaRPr lang="en-US" dirty="0"/>
          </a:p>
          <a:p>
            <a:r>
              <a:rPr lang="en-US" dirty="0"/>
              <a:t/>
            </a:r>
            <a:br>
              <a:rPr lang="en-US" dirty="0"/>
            </a:br>
            <a:r>
              <a:rPr lang="en-US" dirty="0"/>
              <a:t>van </a:t>
            </a:r>
            <a:r>
              <a:rPr lang="en-US" dirty="0" err="1"/>
              <a:t>Es</a:t>
            </a:r>
            <a:r>
              <a:rPr lang="en-US" dirty="0"/>
              <a:t> N, van der </a:t>
            </a:r>
            <a:r>
              <a:rPr lang="en-US" dirty="0" err="1"/>
              <a:t>Hulle</a:t>
            </a:r>
            <a:r>
              <a:rPr lang="en-US" dirty="0"/>
              <a:t> T, van </a:t>
            </a:r>
            <a:r>
              <a:rPr lang="en-US" dirty="0" err="1"/>
              <a:t>Es</a:t>
            </a:r>
            <a:r>
              <a:rPr lang="en-US" dirty="0"/>
              <a:t> J, et al. Wells rule and d-dimer testing to rule out pulmonary embolism: a systematic review and individual-patient data meta-analysis. Ann Intern Med 2016;165:253-261.</a:t>
            </a:r>
            <a:endParaRPr lang="en-US" dirty="0"/>
          </a:p>
          <a:p>
            <a:r>
              <a:rPr lang="en-US" dirty="0"/>
              <a:t/>
            </a:r>
            <a:br>
              <a:rPr lang="en-US" dirty="0"/>
            </a:br>
            <a:r>
              <a:rPr lang="en-US" dirty="0"/>
              <a:t/>
            </a:r>
            <a:br>
              <a:rPr lang="en-US" dirty="0"/>
            </a:br>
            <a:endParaRPr lang="en-US" dirty="0"/>
          </a:p>
        </p:txBody>
      </p:sp>
      <p:sp>
        <p:nvSpPr>
          <p:cNvPr id="183" name="Text Placeholder 182"/>
          <p:cNvSpPr>
            <a:spLocks noGrp="1"/>
          </p:cNvSpPr>
          <p:nvPr>
            <p:ph type="body" sz="quarter" idx="29"/>
          </p:nvPr>
        </p:nvSpPr>
        <p:spPr>
          <a:xfrm>
            <a:off x="20575984" y="13002260"/>
            <a:ext cx="6279386" cy="428684"/>
          </a:xfrm>
        </p:spPr>
        <p:txBody>
          <a:bodyPr/>
          <a:lstStyle/>
          <a:p>
            <a:r>
              <a:rPr lang="en-US" dirty="0" smtClean="0"/>
              <a:t>Contact</a:t>
            </a:r>
          </a:p>
        </p:txBody>
      </p:sp>
      <p:sp>
        <p:nvSpPr>
          <p:cNvPr id="185" name="Text Placeholder 184"/>
          <p:cNvSpPr>
            <a:spLocks noGrp="1"/>
          </p:cNvSpPr>
          <p:nvPr>
            <p:ph type="body" sz="quarter" idx="95"/>
          </p:nvPr>
        </p:nvSpPr>
        <p:spPr/>
        <p:txBody>
          <a:bodyPr/>
          <a:lstStyle/>
          <a:p>
            <a:endParaRPr lang="en-US"/>
          </a:p>
        </p:txBody>
      </p:sp>
      <p:sp>
        <p:nvSpPr>
          <p:cNvPr id="187" name="Text Placeholder 186"/>
          <p:cNvSpPr>
            <a:spLocks noGrp="1"/>
          </p:cNvSpPr>
          <p:nvPr>
            <p:ph type="body" sz="quarter" idx="107"/>
          </p:nvPr>
        </p:nvSpPr>
        <p:spPr/>
        <p:txBody>
          <a:bodyPr/>
          <a:lstStyle/>
          <a:p>
            <a:endParaRPr lang="en-US"/>
          </a:p>
        </p:txBody>
      </p:sp>
      <p:sp>
        <p:nvSpPr>
          <p:cNvPr id="189" name="Text Placeholder 188"/>
          <p:cNvSpPr>
            <a:spLocks noGrp="1"/>
          </p:cNvSpPr>
          <p:nvPr>
            <p:ph type="body" sz="quarter" idx="116"/>
          </p:nvPr>
        </p:nvSpPr>
        <p:spPr/>
        <p:txBody>
          <a:bodyPr/>
          <a:lstStyle/>
          <a:p>
            <a:endParaRPr lang="en-US"/>
          </a:p>
        </p:txBody>
      </p:sp>
      <p:sp>
        <p:nvSpPr>
          <p:cNvPr id="190" name="Text Placeholder 189"/>
          <p:cNvSpPr>
            <a:spLocks noGrp="1"/>
          </p:cNvSpPr>
          <p:nvPr>
            <p:ph type="body" sz="quarter" idx="117"/>
          </p:nvPr>
        </p:nvSpPr>
        <p:spPr/>
        <p:txBody>
          <a:bodyPr/>
          <a:lstStyle/>
          <a:p>
            <a:endParaRPr lang="en-US"/>
          </a:p>
        </p:txBody>
      </p:sp>
      <p:sp>
        <p:nvSpPr>
          <p:cNvPr id="191" name="Text Placeholder 190"/>
          <p:cNvSpPr>
            <a:spLocks noGrp="1"/>
          </p:cNvSpPr>
          <p:nvPr>
            <p:ph type="body" sz="quarter" idx="118"/>
          </p:nvPr>
        </p:nvSpPr>
        <p:spPr/>
        <p:txBody>
          <a:bodyPr/>
          <a:lstStyle/>
          <a:p>
            <a:endParaRPr lang="en-US"/>
          </a:p>
        </p:txBody>
      </p:sp>
      <p:sp>
        <p:nvSpPr>
          <p:cNvPr id="192" name="Text Placeholder 191"/>
          <p:cNvSpPr>
            <a:spLocks noGrp="1"/>
          </p:cNvSpPr>
          <p:nvPr>
            <p:ph type="body" sz="quarter" idx="119"/>
          </p:nvPr>
        </p:nvSpPr>
        <p:spPr/>
        <p:txBody>
          <a:bodyPr/>
          <a:lstStyle/>
          <a:p>
            <a:endParaRPr lang="en-US"/>
          </a:p>
        </p:txBody>
      </p:sp>
      <p:sp>
        <p:nvSpPr>
          <p:cNvPr id="193" name="Text Placeholder 192"/>
          <p:cNvSpPr>
            <a:spLocks noGrp="1"/>
          </p:cNvSpPr>
          <p:nvPr>
            <p:ph type="body" sz="quarter" idx="120"/>
          </p:nvPr>
        </p:nvSpPr>
        <p:spPr/>
        <p:txBody>
          <a:bodyPr/>
          <a:lstStyle/>
          <a:p>
            <a:endParaRPr lang="en-US"/>
          </a:p>
        </p:txBody>
      </p:sp>
      <p:sp>
        <p:nvSpPr>
          <p:cNvPr id="194" name="Text Placeholder 193"/>
          <p:cNvSpPr>
            <a:spLocks noGrp="1"/>
          </p:cNvSpPr>
          <p:nvPr>
            <p:ph type="body" sz="quarter" idx="121"/>
          </p:nvPr>
        </p:nvSpPr>
        <p:spPr/>
        <p:txBody>
          <a:bodyPr/>
          <a:lstStyle/>
          <a:p>
            <a:endParaRPr lang="en-US"/>
          </a:p>
        </p:txBody>
      </p:sp>
      <p:sp>
        <p:nvSpPr>
          <p:cNvPr id="195" name="Text Placeholder 194"/>
          <p:cNvSpPr>
            <a:spLocks noGrp="1"/>
          </p:cNvSpPr>
          <p:nvPr>
            <p:ph type="body" sz="quarter" idx="122"/>
          </p:nvPr>
        </p:nvSpPr>
        <p:spPr/>
        <p:txBody>
          <a:bodyPr/>
          <a:lstStyle/>
          <a:p>
            <a:endParaRPr lang="en-US"/>
          </a:p>
        </p:txBody>
      </p:sp>
      <p:sp>
        <p:nvSpPr>
          <p:cNvPr id="196" name="Text Placeholder 195"/>
          <p:cNvSpPr>
            <a:spLocks noGrp="1"/>
          </p:cNvSpPr>
          <p:nvPr>
            <p:ph type="body" sz="quarter" idx="123"/>
          </p:nvPr>
        </p:nvSpPr>
        <p:spPr/>
        <p:txBody>
          <a:bodyPr/>
          <a:lstStyle/>
          <a:p>
            <a:endParaRPr lang="en-US"/>
          </a:p>
        </p:txBody>
      </p:sp>
      <p:sp>
        <p:nvSpPr>
          <p:cNvPr id="197" name="Text Placeholder 196"/>
          <p:cNvSpPr>
            <a:spLocks noGrp="1"/>
          </p:cNvSpPr>
          <p:nvPr>
            <p:ph type="body" sz="quarter" idx="124"/>
          </p:nvPr>
        </p:nvSpPr>
        <p:spPr>
          <a:xfrm>
            <a:off x="8336710" y="13001845"/>
            <a:ext cx="6285508" cy="417683"/>
          </a:xfrm>
        </p:spPr>
        <p:txBody>
          <a:bodyPr/>
          <a:lstStyle/>
          <a:p>
            <a:r>
              <a:rPr lang="en-US" sz="1000" dirty="0" err="1" smtClean="0"/>
              <a:t>radiopaedia.org</a:t>
            </a:r>
            <a:endParaRPr lang="en-US" sz="1000" dirty="0"/>
          </a:p>
        </p:txBody>
      </p:sp>
      <p:sp>
        <p:nvSpPr>
          <p:cNvPr id="198" name="Text Placeholder 197"/>
          <p:cNvSpPr>
            <a:spLocks noGrp="1"/>
          </p:cNvSpPr>
          <p:nvPr>
            <p:ph type="body" sz="quarter" idx="125"/>
          </p:nvPr>
        </p:nvSpPr>
        <p:spPr>
          <a:xfrm>
            <a:off x="576461" y="11730487"/>
            <a:ext cx="6285508" cy="2972229"/>
          </a:xfrm>
        </p:spPr>
        <p:txBody>
          <a:bodyPr/>
          <a:lstStyle/>
          <a:p>
            <a:pPr marL="285750" indent="-285750">
              <a:buFontTx/>
              <a:buChar char="-"/>
            </a:pPr>
            <a:r>
              <a:rPr lang="en-US" sz="2000" dirty="0" smtClean="0"/>
              <a:t>compare PE incidence amongst men and women evaluated for PE</a:t>
            </a:r>
            <a:endParaRPr lang="en-US" sz="2000" dirty="0" smtClean="0"/>
          </a:p>
          <a:p>
            <a:pPr marL="285750" indent="-285750">
              <a:buFontTx/>
              <a:buChar char="-"/>
            </a:pPr>
            <a:endParaRPr lang="en-US" sz="2000" dirty="0"/>
          </a:p>
          <a:p>
            <a:pPr marL="285750" indent="-285750">
              <a:buFontTx/>
              <a:buChar char="-"/>
            </a:pPr>
            <a:r>
              <a:rPr lang="en-US" sz="2000" dirty="0" smtClean="0"/>
              <a:t>analyze the rate at which men and women receive CT angiograms for the acute workup of PE</a:t>
            </a:r>
          </a:p>
          <a:p>
            <a:pPr marL="285750" indent="-285750">
              <a:buFontTx/>
              <a:buChar char="-"/>
            </a:pPr>
            <a:endParaRPr lang="en-US" sz="2000" dirty="0"/>
          </a:p>
          <a:p>
            <a:pPr marL="285750" indent="-285750">
              <a:buFontTx/>
              <a:buChar char="-"/>
            </a:pPr>
            <a:r>
              <a:rPr lang="en-US" sz="2000" dirty="0" smtClean="0"/>
              <a:t>evaluate the differences between men and women receiving guideline  consistent care</a:t>
            </a:r>
            <a:endParaRPr lang="en-US" sz="2000" dirty="0" smtClean="0"/>
          </a:p>
        </p:txBody>
      </p:sp>
      <p:graphicFrame>
        <p:nvGraphicFramePr>
          <p:cNvPr id="20" name="Picture Placeholder 19"/>
          <p:cNvGraphicFramePr>
            <a:graphicFrameLocks noGrp="1"/>
          </p:cNvGraphicFramePr>
          <p:nvPr>
            <p:ph type="pic" sz="quarter" idx="115"/>
          </p:nvPr>
        </p:nvGraphicFramePr>
        <p:xfrm>
          <a:off x="-4702176" y="13813609"/>
          <a:ext cx="2644777" cy="1544682"/>
        </p:xfrm>
        <a:graphic>
          <a:graphicData uri="http://schemas.openxmlformats.org/drawingml/2006/table">
            <a:tbl>
              <a:tblPr firstRow="1" firstCol="1" bandRow="1"/>
              <a:tblGrid>
                <a:gridCol w="530095"/>
                <a:gridCol w="454856"/>
                <a:gridCol w="218878"/>
                <a:gridCol w="346557"/>
                <a:gridCol w="248803"/>
                <a:gridCol w="346557"/>
                <a:gridCol w="152474"/>
                <a:gridCol w="346557"/>
              </a:tblGrid>
              <a:tr h="85499">
                <a:tc>
                  <a:txBody>
                    <a:bodyPr/>
                    <a:lstStyle/>
                    <a:p>
                      <a:endParaRPr lang="en-US" sz="500">
                        <a:effectLst/>
                        <a:latin typeface="Calibri" charset="0"/>
                      </a:endParaRPr>
                    </a:p>
                  </a:txBody>
                  <a:tcPr marL="30780" marR="30780" marT="0" marB="0" anchor="b">
                    <a:lnL>
                      <a:noFill/>
                    </a:lnL>
                    <a:lnR>
                      <a:noFill/>
                    </a:lnR>
                    <a:lnT>
                      <a:noFill/>
                    </a:lnT>
                    <a:lnB>
                      <a:noFill/>
                    </a:lnB>
                    <a:solidFill>
                      <a:srgbClr val="FFFFFF"/>
                    </a:solidFill>
                  </a:tcPr>
                </a:tc>
                <a:tc gridSpan="7">
                  <a:txBody>
                    <a:bodyPr/>
                    <a:lstStyle/>
                    <a:p>
                      <a:pPr marL="0" marR="0" algn="ctr">
                        <a:spcBef>
                          <a:spcPts val="0"/>
                        </a:spcBef>
                        <a:spcAft>
                          <a:spcPts val="0"/>
                        </a:spcAft>
                      </a:pPr>
                      <a:r>
                        <a:rPr lang="en-US" sz="500">
                          <a:solidFill>
                            <a:srgbClr val="000000"/>
                          </a:solidFill>
                          <a:effectLst/>
                          <a:latin typeface="Calibri" charset="0"/>
                          <a:ea typeface="Times New Roman" charset="0"/>
                          <a:cs typeface="Times New Roman" charset="0"/>
                        </a:rPr>
                        <a:t>Female</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5499">
                <a:tc>
                  <a:txBody>
                    <a:bodyPr/>
                    <a:lstStyle/>
                    <a:p>
                      <a:endParaRPr lang="en-US" sz="500">
                        <a:effectLst/>
                        <a:latin typeface="Calibri" charset="0"/>
                      </a:endParaRPr>
                    </a:p>
                  </a:txBody>
                  <a:tcPr marL="30780" marR="30780" marT="0" marB="0" anchor="b">
                    <a:lnL>
                      <a:noFill/>
                    </a:lnL>
                    <a:lnR>
                      <a:noFill/>
                    </a:lnR>
                    <a:lnT>
                      <a:noFill/>
                    </a:lnT>
                    <a:lnB>
                      <a:noFill/>
                    </a:lnB>
                    <a:solidFill>
                      <a:srgbClr val="FFFFF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Patients</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gridSpan="2">
                  <a:txBody>
                    <a:bodyPr/>
                    <a:lstStyle/>
                    <a:p>
                      <a:pPr marL="0" marR="0" algn="ctr">
                        <a:spcBef>
                          <a:spcPts val="0"/>
                        </a:spcBef>
                        <a:spcAft>
                          <a:spcPts val="0"/>
                        </a:spcAft>
                      </a:pPr>
                      <a:r>
                        <a:rPr lang="en-US" sz="500">
                          <a:solidFill>
                            <a:srgbClr val="000000"/>
                          </a:solidFill>
                          <a:effectLst/>
                          <a:latin typeface="Calibri" charset="0"/>
                          <a:ea typeface="Times New Roman" charset="0"/>
                          <a:cs typeface="Times New Roman" charset="0"/>
                        </a:rPr>
                        <a:t>Dimer</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hMerge="1">
                  <a:txBody>
                    <a:bodyPr/>
                    <a:lstStyle/>
                    <a:p>
                      <a:endParaRPr lang="en-US"/>
                    </a:p>
                  </a:txBody>
                  <a:tcPr/>
                </a:tc>
                <a:tc gridSpan="2">
                  <a:txBody>
                    <a:bodyPr/>
                    <a:lstStyle/>
                    <a:p>
                      <a:pPr marL="0" marR="0" algn="ctr">
                        <a:spcBef>
                          <a:spcPts val="0"/>
                        </a:spcBef>
                        <a:spcAft>
                          <a:spcPts val="0"/>
                        </a:spcAft>
                      </a:pPr>
                      <a:r>
                        <a:rPr lang="en-US" sz="500">
                          <a:solidFill>
                            <a:srgbClr val="000000"/>
                          </a:solidFill>
                          <a:effectLst/>
                          <a:latin typeface="Calibri" charset="0"/>
                          <a:ea typeface="Times New Roman" charset="0"/>
                          <a:cs typeface="Times New Roman" charset="0"/>
                        </a:rPr>
                        <a:t> Imaging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hMerge="1">
                  <a:txBody>
                    <a:bodyPr/>
                    <a:lstStyle/>
                    <a:p>
                      <a:endParaRPr lang="en-US"/>
                    </a:p>
                  </a:txBody>
                  <a:tcPr/>
                </a:tc>
                <a:tc gridSpan="2">
                  <a:txBody>
                    <a:bodyPr/>
                    <a:lstStyle/>
                    <a:p>
                      <a:pPr marL="0" marR="0" algn="ctr">
                        <a:spcBef>
                          <a:spcPts val="0"/>
                        </a:spcBef>
                        <a:spcAft>
                          <a:spcPts val="0"/>
                        </a:spcAft>
                      </a:pPr>
                      <a:r>
                        <a:rPr lang="en-US" sz="500">
                          <a:solidFill>
                            <a:srgbClr val="000000"/>
                          </a:solidFill>
                          <a:effectLst/>
                          <a:latin typeface="Calibri" charset="0"/>
                          <a:ea typeface="Times New Roman" charset="0"/>
                          <a:cs typeface="Times New Roman" charset="0"/>
                        </a:rPr>
                        <a:t>Diagnosed PE</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endParaRPr lang="en-US"/>
                    </a:p>
                  </a:txBody>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Age 18-35</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N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BFBFB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Chest pain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581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97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16.7%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28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0.7%</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Dyspnea</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294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11.2%</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16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1.4%</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Syncope</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42.3%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Hemoptysis</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19</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1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Multiple of above</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22</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28.6%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8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1.3%</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Other</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399</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8.3%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12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1.8%</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Total</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1396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196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14.0%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65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Age 36-49</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BFBFB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Chest pain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668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16.5%</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39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0.6%</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Dyspnea</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301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31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1.7%</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Syncope</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150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6.7%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5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0.7%</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Hemoptysis</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4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36.4%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18.2%</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Multiple of above</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12.8%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9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11.5%</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2.6%</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Other</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377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29</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28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1.9%</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911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Total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1585</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189</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11.9%</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116 </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7.3%</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21</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dirty="0">
                          <a:solidFill>
                            <a:srgbClr val="000000"/>
                          </a:solidFill>
                          <a:effectLst/>
                          <a:latin typeface="Calibri" charset="0"/>
                          <a:ea typeface="Times New Roman" charset="0"/>
                          <a:cs typeface="Times New Roman" charset="0"/>
                        </a:rPr>
                        <a:t>1.3%</a:t>
                      </a:r>
                      <a:endParaRPr lang="en-US" sz="500" dirty="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bl>
          </a:graphicData>
        </a:graphic>
      </p:graphicFrame>
      <p:graphicFrame>
        <p:nvGraphicFramePr>
          <p:cNvPr id="21" name="Picture Placeholder 20"/>
          <p:cNvGraphicFramePr>
            <a:graphicFrameLocks noGrp="1"/>
          </p:cNvGraphicFramePr>
          <p:nvPr>
            <p:ph type="pic" sz="quarter" idx="126"/>
          </p:nvPr>
        </p:nvGraphicFramePr>
        <p:xfrm>
          <a:off x="-4702176" y="13813609"/>
          <a:ext cx="2644777" cy="1544682"/>
        </p:xfrm>
        <a:graphic>
          <a:graphicData uri="http://schemas.openxmlformats.org/drawingml/2006/table">
            <a:tbl>
              <a:tblPr firstRow="1" firstCol="1" bandRow="1"/>
              <a:tblGrid>
                <a:gridCol w="530095"/>
                <a:gridCol w="454856"/>
                <a:gridCol w="218878"/>
                <a:gridCol w="346557"/>
                <a:gridCol w="248803"/>
                <a:gridCol w="346557"/>
                <a:gridCol w="152474"/>
                <a:gridCol w="346557"/>
              </a:tblGrid>
              <a:tr h="85499">
                <a:tc>
                  <a:txBody>
                    <a:bodyPr/>
                    <a:lstStyle/>
                    <a:p>
                      <a:endParaRPr lang="en-US" sz="500">
                        <a:effectLst/>
                        <a:latin typeface="Calibri" charset="0"/>
                      </a:endParaRPr>
                    </a:p>
                  </a:txBody>
                  <a:tcPr marL="30780" marR="30780" marT="0" marB="0" anchor="b">
                    <a:lnL>
                      <a:noFill/>
                    </a:lnL>
                    <a:lnR>
                      <a:noFill/>
                    </a:lnR>
                    <a:lnT>
                      <a:noFill/>
                    </a:lnT>
                    <a:lnB>
                      <a:noFill/>
                    </a:lnB>
                    <a:solidFill>
                      <a:srgbClr val="FFFFFF"/>
                    </a:solidFill>
                  </a:tcPr>
                </a:tc>
                <a:tc gridSpan="7">
                  <a:txBody>
                    <a:bodyPr/>
                    <a:lstStyle/>
                    <a:p>
                      <a:pPr marL="0" marR="0" algn="ctr">
                        <a:spcBef>
                          <a:spcPts val="0"/>
                        </a:spcBef>
                        <a:spcAft>
                          <a:spcPts val="0"/>
                        </a:spcAft>
                      </a:pPr>
                      <a:r>
                        <a:rPr lang="en-US" sz="500">
                          <a:solidFill>
                            <a:srgbClr val="000000"/>
                          </a:solidFill>
                          <a:effectLst/>
                          <a:latin typeface="Calibri" charset="0"/>
                          <a:ea typeface="Times New Roman" charset="0"/>
                          <a:cs typeface="Times New Roman" charset="0"/>
                        </a:rPr>
                        <a:t>Female</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5499">
                <a:tc>
                  <a:txBody>
                    <a:bodyPr/>
                    <a:lstStyle/>
                    <a:p>
                      <a:endParaRPr lang="en-US" sz="500">
                        <a:effectLst/>
                        <a:latin typeface="Calibri" charset="0"/>
                      </a:endParaRPr>
                    </a:p>
                  </a:txBody>
                  <a:tcPr marL="30780" marR="30780" marT="0" marB="0" anchor="b">
                    <a:lnL>
                      <a:noFill/>
                    </a:lnL>
                    <a:lnR>
                      <a:noFill/>
                    </a:lnR>
                    <a:lnT>
                      <a:noFill/>
                    </a:lnT>
                    <a:lnB>
                      <a:noFill/>
                    </a:lnB>
                    <a:solidFill>
                      <a:srgbClr val="FFFFF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Patients</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gridSpan="2">
                  <a:txBody>
                    <a:bodyPr/>
                    <a:lstStyle/>
                    <a:p>
                      <a:pPr marL="0" marR="0" algn="ctr">
                        <a:spcBef>
                          <a:spcPts val="0"/>
                        </a:spcBef>
                        <a:spcAft>
                          <a:spcPts val="0"/>
                        </a:spcAft>
                      </a:pPr>
                      <a:r>
                        <a:rPr lang="en-US" sz="500">
                          <a:solidFill>
                            <a:srgbClr val="000000"/>
                          </a:solidFill>
                          <a:effectLst/>
                          <a:latin typeface="Calibri" charset="0"/>
                          <a:ea typeface="Times New Roman" charset="0"/>
                          <a:cs typeface="Times New Roman" charset="0"/>
                        </a:rPr>
                        <a:t>Dimer</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hMerge="1">
                  <a:txBody>
                    <a:bodyPr/>
                    <a:lstStyle/>
                    <a:p>
                      <a:endParaRPr lang="en-US"/>
                    </a:p>
                  </a:txBody>
                  <a:tcPr/>
                </a:tc>
                <a:tc gridSpan="2">
                  <a:txBody>
                    <a:bodyPr/>
                    <a:lstStyle/>
                    <a:p>
                      <a:pPr marL="0" marR="0" algn="ctr">
                        <a:spcBef>
                          <a:spcPts val="0"/>
                        </a:spcBef>
                        <a:spcAft>
                          <a:spcPts val="0"/>
                        </a:spcAft>
                      </a:pPr>
                      <a:r>
                        <a:rPr lang="en-US" sz="500">
                          <a:solidFill>
                            <a:srgbClr val="000000"/>
                          </a:solidFill>
                          <a:effectLst/>
                          <a:latin typeface="Calibri" charset="0"/>
                          <a:ea typeface="Times New Roman" charset="0"/>
                          <a:cs typeface="Times New Roman" charset="0"/>
                        </a:rPr>
                        <a:t> Imaging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hMerge="1">
                  <a:txBody>
                    <a:bodyPr/>
                    <a:lstStyle/>
                    <a:p>
                      <a:endParaRPr lang="en-US"/>
                    </a:p>
                  </a:txBody>
                  <a:tcPr/>
                </a:tc>
                <a:tc gridSpan="2">
                  <a:txBody>
                    <a:bodyPr/>
                    <a:lstStyle/>
                    <a:p>
                      <a:pPr marL="0" marR="0" algn="ctr">
                        <a:spcBef>
                          <a:spcPts val="0"/>
                        </a:spcBef>
                        <a:spcAft>
                          <a:spcPts val="0"/>
                        </a:spcAft>
                      </a:pPr>
                      <a:r>
                        <a:rPr lang="en-US" sz="500">
                          <a:solidFill>
                            <a:srgbClr val="000000"/>
                          </a:solidFill>
                          <a:effectLst/>
                          <a:latin typeface="Calibri" charset="0"/>
                          <a:ea typeface="Times New Roman" charset="0"/>
                          <a:cs typeface="Times New Roman" charset="0"/>
                        </a:rPr>
                        <a:t>Diagnosed PE</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endParaRPr lang="en-US"/>
                    </a:p>
                  </a:txBody>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Age 18-35</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N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BFBFB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Chest pain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581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97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16.7%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28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0.7%</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Dyspnea</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294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11.2%</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16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1.4%</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Syncope</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42.3%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Hemoptysis</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19</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1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Multiple of above</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22</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28.6%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8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1.3%</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Other</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399</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8.3%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12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1.8%</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Total</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1396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196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14.0%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65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Age 36-49</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BFBFB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Chest pain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668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16.5%</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39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0.6%</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Dyspnea</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301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31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1.7%</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Syncope</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150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6.7%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5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0.7%</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Hemoptysis</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4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36.4%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18.2%</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Multiple of above</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12.8%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9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11.5%</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2.6%</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Other</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377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29</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28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1.9%</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911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Total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1585</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189</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11.9%</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116 </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7.3%</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21</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dirty="0">
                          <a:solidFill>
                            <a:srgbClr val="000000"/>
                          </a:solidFill>
                          <a:effectLst/>
                          <a:latin typeface="Calibri" charset="0"/>
                          <a:ea typeface="Times New Roman" charset="0"/>
                          <a:cs typeface="Times New Roman" charset="0"/>
                        </a:rPr>
                        <a:t>1.3%</a:t>
                      </a:r>
                      <a:endParaRPr lang="en-US" sz="500" dirty="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bl>
          </a:graphicData>
        </a:graphic>
      </p:graphicFrame>
      <p:graphicFrame>
        <p:nvGraphicFramePr>
          <p:cNvPr id="22" name="Picture Placeholder 21"/>
          <p:cNvGraphicFramePr>
            <a:graphicFrameLocks noGrp="1"/>
          </p:cNvGraphicFramePr>
          <p:nvPr>
            <p:ph type="pic" sz="quarter" idx="127"/>
          </p:nvPr>
        </p:nvGraphicFramePr>
        <p:xfrm>
          <a:off x="-4702176" y="13813609"/>
          <a:ext cx="2644777" cy="1544682"/>
        </p:xfrm>
        <a:graphic>
          <a:graphicData uri="http://schemas.openxmlformats.org/drawingml/2006/table">
            <a:tbl>
              <a:tblPr firstRow="1" firstCol="1" bandRow="1"/>
              <a:tblGrid>
                <a:gridCol w="530095"/>
                <a:gridCol w="454856"/>
                <a:gridCol w="218878"/>
                <a:gridCol w="346557"/>
                <a:gridCol w="248803"/>
                <a:gridCol w="346557"/>
                <a:gridCol w="152474"/>
                <a:gridCol w="346557"/>
              </a:tblGrid>
              <a:tr h="85499">
                <a:tc>
                  <a:txBody>
                    <a:bodyPr/>
                    <a:lstStyle/>
                    <a:p>
                      <a:endParaRPr lang="en-US" sz="500">
                        <a:effectLst/>
                        <a:latin typeface="Calibri" charset="0"/>
                      </a:endParaRPr>
                    </a:p>
                  </a:txBody>
                  <a:tcPr marL="30780" marR="30780" marT="0" marB="0" anchor="b">
                    <a:lnL>
                      <a:noFill/>
                    </a:lnL>
                    <a:lnR>
                      <a:noFill/>
                    </a:lnR>
                    <a:lnT>
                      <a:noFill/>
                    </a:lnT>
                    <a:lnB>
                      <a:noFill/>
                    </a:lnB>
                    <a:solidFill>
                      <a:srgbClr val="FFFFFF"/>
                    </a:solidFill>
                  </a:tcPr>
                </a:tc>
                <a:tc gridSpan="7">
                  <a:txBody>
                    <a:bodyPr/>
                    <a:lstStyle/>
                    <a:p>
                      <a:pPr marL="0" marR="0" algn="ctr">
                        <a:spcBef>
                          <a:spcPts val="0"/>
                        </a:spcBef>
                        <a:spcAft>
                          <a:spcPts val="0"/>
                        </a:spcAft>
                      </a:pPr>
                      <a:r>
                        <a:rPr lang="en-US" sz="500">
                          <a:solidFill>
                            <a:srgbClr val="000000"/>
                          </a:solidFill>
                          <a:effectLst/>
                          <a:latin typeface="Calibri" charset="0"/>
                          <a:ea typeface="Times New Roman" charset="0"/>
                          <a:cs typeface="Times New Roman" charset="0"/>
                        </a:rPr>
                        <a:t>Female</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5499">
                <a:tc>
                  <a:txBody>
                    <a:bodyPr/>
                    <a:lstStyle/>
                    <a:p>
                      <a:endParaRPr lang="en-US" sz="500">
                        <a:effectLst/>
                        <a:latin typeface="Calibri" charset="0"/>
                      </a:endParaRPr>
                    </a:p>
                  </a:txBody>
                  <a:tcPr marL="30780" marR="30780" marT="0" marB="0" anchor="b">
                    <a:lnL>
                      <a:noFill/>
                    </a:lnL>
                    <a:lnR>
                      <a:noFill/>
                    </a:lnR>
                    <a:lnT>
                      <a:noFill/>
                    </a:lnT>
                    <a:lnB>
                      <a:noFill/>
                    </a:lnB>
                    <a:solidFill>
                      <a:srgbClr val="FFFFF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Patients</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gridSpan="2">
                  <a:txBody>
                    <a:bodyPr/>
                    <a:lstStyle/>
                    <a:p>
                      <a:pPr marL="0" marR="0" algn="ctr">
                        <a:spcBef>
                          <a:spcPts val="0"/>
                        </a:spcBef>
                        <a:spcAft>
                          <a:spcPts val="0"/>
                        </a:spcAft>
                      </a:pPr>
                      <a:r>
                        <a:rPr lang="en-US" sz="500">
                          <a:solidFill>
                            <a:srgbClr val="000000"/>
                          </a:solidFill>
                          <a:effectLst/>
                          <a:latin typeface="Calibri" charset="0"/>
                          <a:ea typeface="Times New Roman" charset="0"/>
                          <a:cs typeface="Times New Roman" charset="0"/>
                        </a:rPr>
                        <a:t>Dimer</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hMerge="1">
                  <a:txBody>
                    <a:bodyPr/>
                    <a:lstStyle/>
                    <a:p>
                      <a:endParaRPr lang="en-US"/>
                    </a:p>
                  </a:txBody>
                  <a:tcPr/>
                </a:tc>
                <a:tc gridSpan="2">
                  <a:txBody>
                    <a:bodyPr/>
                    <a:lstStyle/>
                    <a:p>
                      <a:pPr marL="0" marR="0" algn="ctr">
                        <a:spcBef>
                          <a:spcPts val="0"/>
                        </a:spcBef>
                        <a:spcAft>
                          <a:spcPts val="0"/>
                        </a:spcAft>
                      </a:pPr>
                      <a:r>
                        <a:rPr lang="en-US" sz="500">
                          <a:solidFill>
                            <a:srgbClr val="000000"/>
                          </a:solidFill>
                          <a:effectLst/>
                          <a:latin typeface="Calibri" charset="0"/>
                          <a:ea typeface="Times New Roman" charset="0"/>
                          <a:cs typeface="Times New Roman" charset="0"/>
                        </a:rPr>
                        <a:t> Imaging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hMerge="1">
                  <a:txBody>
                    <a:bodyPr/>
                    <a:lstStyle/>
                    <a:p>
                      <a:endParaRPr lang="en-US"/>
                    </a:p>
                  </a:txBody>
                  <a:tcPr/>
                </a:tc>
                <a:tc gridSpan="2">
                  <a:txBody>
                    <a:bodyPr/>
                    <a:lstStyle/>
                    <a:p>
                      <a:pPr marL="0" marR="0" algn="ctr">
                        <a:spcBef>
                          <a:spcPts val="0"/>
                        </a:spcBef>
                        <a:spcAft>
                          <a:spcPts val="0"/>
                        </a:spcAft>
                      </a:pPr>
                      <a:r>
                        <a:rPr lang="en-US" sz="500">
                          <a:solidFill>
                            <a:srgbClr val="000000"/>
                          </a:solidFill>
                          <a:effectLst/>
                          <a:latin typeface="Calibri" charset="0"/>
                          <a:ea typeface="Times New Roman" charset="0"/>
                          <a:cs typeface="Times New Roman" charset="0"/>
                        </a:rPr>
                        <a:t>Diagnosed PE</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endParaRPr lang="en-US"/>
                    </a:p>
                  </a:txBody>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Age 18-35</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N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BFBFB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Chest pain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581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97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16.7%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28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0.7%</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Dyspnea</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294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11.2%</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16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1.4%</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Syncope</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42.3%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Hemoptysis</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19</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1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Multiple of above</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22</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28.6%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8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1.3%</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Other</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399</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8.3%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12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1.8%</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Total</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1396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196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14.0%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65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Age 36-49</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BFBFB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Chest pain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668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16.5%</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39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0.6%</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Dyspnea</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301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31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1.7%</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Syncope</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150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6.7%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5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0.7%</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Hemoptysis</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4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36.4%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18.2%</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Multiple of above</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12.8%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9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11.5%</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2.6%</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Other</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377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29</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28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1.9%</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911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Total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1585</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189</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11.9%</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116 </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7.3%</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21</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dirty="0">
                          <a:solidFill>
                            <a:srgbClr val="000000"/>
                          </a:solidFill>
                          <a:effectLst/>
                          <a:latin typeface="Calibri" charset="0"/>
                          <a:ea typeface="Times New Roman" charset="0"/>
                          <a:cs typeface="Times New Roman" charset="0"/>
                        </a:rPr>
                        <a:t>1.3%</a:t>
                      </a:r>
                      <a:endParaRPr lang="en-US" sz="500" dirty="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bl>
          </a:graphicData>
        </a:graphic>
      </p:graphicFrame>
      <p:graphicFrame>
        <p:nvGraphicFramePr>
          <p:cNvPr id="23" name="Picture Placeholder 22"/>
          <p:cNvGraphicFramePr>
            <a:graphicFrameLocks noGrp="1"/>
          </p:cNvGraphicFramePr>
          <p:nvPr>
            <p:ph type="pic" sz="quarter" idx="128"/>
          </p:nvPr>
        </p:nvGraphicFramePr>
        <p:xfrm>
          <a:off x="-4702176" y="13813609"/>
          <a:ext cx="2644777" cy="1544682"/>
        </p:xfrm>
        <a:graphic>
          <a:graphicData uri="http://schemas.openxmlformats.org/drawingml/2006/table">
            <a:tbl>
              <a:tblPr firstRow="1" firstCol="1" bandRow="1"/>
              <a:tblGrid>
                <a:gridCol w="530095"/>
                <a:gridCol w="454856"/>
                <a:gridCol w="218878"/>
                <a:gridCol w="346557"/>
                <a:gridCol w="248803"/>
                <a:gridCol w="346557"/>
                <a:gridCol w="152474"/>
                <a:gridCol w="346557"/>
              </a:tblGrid>
              <a:tr h="85499">
                <a:tc>
                  <a:txBody>
                    <a:bodyPr/>
                    <a:lstStyle/>
                    <a:p>
                      <a:endParaRPr lang="en-US" sz="500">
                        <a:effectLst/>
                        <a:latin typeface="Calibri" charset="0"/>
                      </a:endParaRPr>
                    </a:p>
                  </a:txBody>
                  <a:tcPr marL="30780" marR="30780" marT="0" marB="0" anchor="b">
                    <a:lnL>
                      <a:noFill/>
                    </a:lnL>
                    <a:lnR>
                      <a:noFill/>
                    </a:lnR>
                    <a:lnT>
                      <a:noFill/>
                    </a:lnT>
                    <a:lnB>
                      <a:noFill/>
                    </a:lnB>
                    <a:solidFill>
                      <a:srgbClr val="FFFFFF"/>
                    </a:solidFill>
                  </a:tcPr>
                </a:tc>
                <a:tc gridSpan="7">
                  <a:txBody>
                    <a:bodyPr/>
                    <a:lstStyle/>
                    <a:p>
                      <a:pPr marL="0" marR="0" algn="ctr">
                        <a:spcBef>
                          <a:spcPts val="0"/>
                        </a:spcBef>
                        <a:spcAft>
                          <a:spcPts val="0"/>
                        </a:spcAft>
                      </a:pPr>
                      <a:r>
                        <a:rPr lang="en-US" sz="500">
                          <a:solidFill>
                            <a:srgbClr val="000000"/>
                          </a:solidFill>
                          <a:effectLst/>
                          <a:latin typeface="Calibri" charset="0"/>
                          <a:ea typeface="Times New Roman" charset="0"/>
                          <a:cs typeface="Times New Roman" charset="0"/>
                        </a:rPr>
                        <a:t>Female</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5499">
                <a:tc>
                  <a:txBody>
                    <a:bodyPr/>
                    <a:lstStyle/>
                    <a:p>
                      <a:endParaRPr lang="en-US" sz="500">
                        <a:effectLst/>
                        <a:latin typeface="Calibri" charset="0"/>
                      </a:endParaRPr>
                    </a:p>
                  </a:txBody>
                  <a:tcPr marL="30780" marR="30780" marT="0" marB="0" anchor="b">
                    <a:lnL>
                      <a:noFill/>
                    </a:lnL>
                    <a:lnR>
                      <a:noFill/>
                    </a:lnR>
                    <a:lnT>
                      <a:noFill/>
                    </a:lnT>
                    <a:lnB>
                      <a:noFill/>
                    </a:lnB>
                    <a:solidFill>
                      <a:srgbClr val="FFFFF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Patients</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gridSpan="2">
                  <a:txBody>
                    <a:bodyPr/>
                    <a:lstStyle/>
                    <a:p>
                      <a:pPr marL="0" marR="0" algn="ctr">
                        <a:spcBef>
                          <a:spcPts val="0"/>
                        </a:spcBef>
                        <a:spcAft>
                          <a:spcPts val="0"/>
                        </a:spcAft>
                      </a:pPr>
                      <a:r>
                        <a:rPr lang="en-US" sz="500">
                          <a:solidFill>
                            <a:srgbClr val="000000"/>
                          </a:solidFill>
                          <a:effectLst/>
                          <a:latin typeface="Calibri" charset="0"/>
                          <a:ea typeface="Times New Roman" charset="0"/>
                          <a:cs typeface="Times New Roman" charset="0"/>
                        </a:rPr>
                        <a:t>Dimer</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hMerge="1">
                  <a:txBody>
                    <a:bodyPr/>
                    <a:lstStyle/>
                    <a:p>
                      <a:endParaRPr lang="en-US"/>
                    </a:p>
                  </a:txBody>
                  <a:tcPr/>
                </a:tc>
                <a:tc gridSpan="2">
                  <a:txBody>
                    <a:bodyPr/>
                    <a:lstStyle/>
                    <a:p>
                      <a:pPr marL="0" marR="0" algn="ctr">
                        <a:spcBef>
                          <a:spcPts val="0"/>
                        </a:spcBef>
                        <a:spcAft>
                          <a:spcPts val="0"/>
                        </a:spcAft>
                      </a:pPr>
                      <a:r>
                        <a:rPr lang="en-US" sz="500">
                          <a:solidFill>
                            <a:srgbClr val="000000"/>
                          </a:solidFill>
                          <a:effectLst/>
                          <a:latin typeface="Calibri" charset="0"/>
                          <a:ea typeface="Times New Roman" charset="0"/>
                          <a:cs typeface="Times New Roman" charset="0"/>
                        </a:rPr>
                        <a:t> Imaging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hMerge="1">
                  <a:txBody>
                    <a:bodyPr/>
                    <a:lstStyle/>
                    <a:p>
                      <a:endParaRPr lang="en-US"/>
                    </a:p>
                  </a:txBody>
                  <a:tcPr/>
                </a:tc>
                <a:tc gridSpan="2">
                  <a:txBody>
                    <a:bodyPr/>
                    <a:lstStyle/>
                    <a:p>
                      <a:pPr marL="0" marR="0" algn="ctr">
                        <a:spcBef>
                          <a:spcPts val="0"/>
                        </a:spcBef>
                        <a:spcAft>
                          <a:spcPts val="0"/>
                        </a:spcAft>
                      </a:pPr>
                      <a:r>
                        <a:rPr lang="en-US" sz="500">
                          <a:solidFill>
                            <a:srgbClr val="000000"/>
                          </a:solidFill>
                          <a:effectLst/>
                          <a:latin typeface="Calibri" charset="0"/>
                          <a:ea typeface="Times New Roman" charset="0"/>
                          <a:cs typeface="Times New Roman" charset="0"/>
                        </a:rPr>
                        <a:t>Diagnosed PE</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endParaRPr lang="en-US"/>
                    </a:p>
                  </a:txBody>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Age 18-35</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N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BFBFB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Chest pain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581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97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16.7%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28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0.7%</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Dyspnea</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294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11.2%</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16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1.4%</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Syncope</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42.3%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Hemoptysis</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19</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1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Multiple of above</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22</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28.6%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8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1.3%</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Other</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399</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8.3%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12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1.8%</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Total</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1396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196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14.0%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65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16</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Age 36-49</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 </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BFBFB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Chest pain</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668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16.5%</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39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0.6%</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Dyspnea</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301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31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5</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1.7%</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Syncope</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150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6.7%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5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3.3%</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0.7%</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Hemoptysis</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0.0%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4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36.4%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18.2%</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Multiple of above</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10</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12.8%</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9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11.5%</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2.6%</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854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Other</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377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29</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28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7.4%</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1.9%</a:t>
                      </a:r>
                      <a:endParaRPr lang="en-US" sz="5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91199">
                <a:tc>
                  <a:txBody>
                    <a:bodyPr/>
                    <a:lstStyle/>
                    <a:p>
                      <a:pPr marL="0" marR="0">
                        <a:spcBef>
                          <a:spcPts val="0"/>
                        </a:spcBef>
                        <a:spcAft>
                          <a:spcPts val="0"/>
                        </a:spcAft>
                      </a:pPr>
                      <a:r>
                        <a:rPr lang="en-US" sz="500">
                          <a:solidFill>
                            <a:srgbClr val="000000"/>
                          </a:solidFill>
                          <a:effectLst/>
                          <a:latin typeface="Calibri" charset="0"/>
                          <a:ea typeface="Times New Roman" charset="0"/>
                          <a:cs typeface="Times New Roman" charset="0"/>
                        </a:rPr>
                        <a:t>Total </a:t>
                      </a:r>
                      <a:endParaRPr lang="en-US" sz="5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1585</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189</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11.9%</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 116 </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7.3%</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a:solidFill>
                            <a:srgbClr val="000000"/>
                          </a:solidFill>
                          <a:effectLst/>
                          <a:latin typeface="Calibri" charset="0"/>
                          <a:ea typeface="Times New Roman" charset="0"/>
                          <a:cs typeface="Times New Roman" charset="0"/>
                        </a:rPr>
                        <a:t>21</a:t>
                      </a:r>
                      <a:endParaRPr lang="en-US" sz="5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500" dirty="0">
                          <a:solidFill>
                            <a:srgbClr val="000000"/>
                          </a:solidFill>
                          <a:effectLst/>
                          <a:latin typeface="Calibri" charset="0"/>
                          <a:ea typeface="Times New Roman" charset="0"/>
                          <a:cs typeface="Times New Roman" charset="0"/>
                        </a:rPr>
                        <a:t>1.3%</a:t>
                      </a:r>
                      <a:endParaRPr lang="en-US" sz="500" dirty="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202" name="Picture Placeholder 201"/>
          <p:cNvSpPr>
            <a:spLocks noGrp="1"/>
          </p:cNvSpPr>
          <p:nvPr>
            <p:ph type="pic" sz="quarter" idx="129"/>
          </p:nvPr>
        </p:nvSpPr>
        <p:spPr/>
      </p:sp>
      <p:sp>
        <p:nvSpPr>
          <p:cNvPr id="203" name="Picture Placeholder 202"/>
          <p:cNvSpPr>
            <a:spLocks noGrp="1"/>
          </p:cNvSpPr>
          <p:nvPr>
            <p:ph type="pic" sz="quarter" idx="130"/>
          </p:nvPr>
        </p:nvSpPr>
        <p:spPr/>
      </p:sp>
      <p:sp>
        <p:nvSpPr>
          <p:cNvPr id="204" name="Picture Placeholder 203"/>
          <p:cNvSpPr>
            <a:spLocks noGrp="1"/>
          </p:cNvSpPr>
          <p:nvPr>
            <p:ph type="pic" sz="quarter" idx="131"/>
          </p:nvPr>
        </p:nvSpPr>
        <p:spPr/>
      </p:sp>
      <p:pic>
        <p:nvPicPr>
          <p:cNvPr id="26" name="Picture Placeholder 25"/>
          <p:cNvPicPr>
            <a:picLocks noGrp="1" noChangeAspect="1"/>
          </p:cNvPicPr>
          <p:nvPr>
            <p:ph type="pic" sz="quarter" idx="133"/>
          </p:nvPr>
        </p:nvPicPr>
        <p:blipFill>
          <a:blip r:embed="rId3" cstate="print">
            <a:extLst>
              <a:ext uri="{28A0092B-C50C-407E-A947-70E740481C1C}">
                <a14:useLocalDpi xmlns:a14="http://schemas.microsoft.com/office/drawing/2010/main" val="0"/>
              </a:ext>
            </a:extLst>
          </a:blip>
          <a:srcRect t="2803" b="2803"/>
          <a:stretch>
            <a:fillRect/>
          </a:stretch>
        </p:blipFill>
        <p:spPr>
          <a:xfrm>
            <a:off x="8396318" y="10565467"/>
            <a:ext cx="3971864" cy="2548572"/>
          </a:xfrm>
        </p:spPr>
      </p:pic>
      <p:graphicFrame>
        <p:nvGraphicFramePr>
          <p:cNvPr id="24" name="Picture Placeholder 23"/>
          <p:cNvGraphicFramePr>
            <a:graphicFrameLocks noGrp="1"/>
          </p:cNvGraphicFramePr>
          <p:nvPr>
            <p:ph type="pic" sz="quarter" idx="134"/>
            <p:extLst>
              <p:ext uri="{D42A27DB-BD31-4B8C-83A1-F6EECF244321}">
                <p14:modId xmlns:p14="http://schemas.microsoft.com/office/powerpoint/2010/main" val="777532289"/>
              </p:ext>
            </p:extLst>
          </p:nvPr>
        </p:nvGraphicFramePr>
        <p:xfrm>
          <a:off x="14345971" y="11192014"/>
          <a:ext cx="5448301" cy="4596768"/>
        </p:xfrm>
        <a:graphic>
          <a:graphicData uri="http://schemas.openxmlformats.org/drawingml/2006/table">
            <a:tbl>
              <a:tblPr firstRow="1" firstCol="1" bandRow="1"/>
              <a:tblGrid>
                <a:gridCol w="1092008"/>
                <a:gridCol w="937014"/>
                <a:gridCol w="450894"/>
                <a:gridCol w="713915"/>
                <a:gridCol w="512540"/>
                <a:gridCol w="713915"/>
                <a:gridCol w="314100"/>
                <a:gridCol w="713915"/>
              </a:tblGrid>
              <a:tr h="0">
                <a:tc>
                  <a:txBody>
                    <a:bodyPr/>
                    <a:lstStyle/>
                    <a:p>
                      <a:endParaRPr lang="en-US" sz="1400">
                        <a:effectLst/>
                        <a:latin typeface="Calibri" charset="0"/>
                      </a:endParaRPr>
                    </a:p>
                  </a:txBody>
                  <a:tcPr marL="30780" marR="30780" marT="0" marB="0" anchor="b">
                    <a:lnL>
                      <a:noFill/>
                    </a:lnL>
                    <a:lnR>
                      <a:noFill/>
                    </a:lnR>
                    <a:lnT>
                      <a:noFill/>
                    </a:lnT>
                    <a:lnB>
                      <a:noFill/>
                    </a:lnB>
                    <a:solidFill>
                      <a:srgbClr val="FFFFFF"/>
                    </a:solidFill>
                  </a:tcPr>
                </a:tc>
                <a:tc gridSpan="7">
                  <a:txBody>
                    <a:bodyPr/>
                    <a:lstStyle/>
                    <a:p>
                      <a:pPr marL="0" marR="0" algn="ctr">
                        <a:spcBef>
                          <a:spcPts val="0"/>
                        </a:spcBef>
                        <a:spcAft>
                          <a:spcPts val="0"/>
                        </a:spcAft>
                      </a:pPr>
                      <a:r>
                        <a:rPr lang="en-US" sz="1400">
                          <a:solidFill>
                            <a:srgbClr val="000000"/>
                          </a:solidFill>
                          <a:effectLst/>
                          <a:latin typeface="Calibri" charset="0"/>
                          <a:ea typeface="Times New Roman" charset="0"/>
                          <a:cs typeface="Times New Roman" charset="0"/>
                        </a:rPr>
                        <a:t>Female</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20610">
                <a:tc>
                  <a:txBody>
                    <a:bodyPr/>
                    <a:lstStyle/>
                    <a:p>
                      <a:endParaRPr lang="en-US" sz="1400">
                        <a:effectLst/>
                        <a:latin typeface="Calibri" charset="0"/>
                      </a:endParaRPr>
                    </a:p>
                  </a:txBody>
                  <a:tcPr marL="30780" marR="30780" marT="0" marB="0" anchor="b">
                    <a:lnL>
                      <a:noFill/>
                    </a:lnL>
                    <a:lnR>
                      <a:noFill/>
                    </a:lnR>
                    <a:lnT>
                      <a:noFill/>
                    </a:lnT>
                    <a:lnB>
                      <a:noFill/>
                    </a:lnB>
                    <a:solidFill>
                      <a:srgbClr val="FFFFF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Patients</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gridSpan="2">
                  <a:txBody>
                    <a:bodyPr/>
                    <a:lstStyle/>
                    <a:p>
                      <a:pPr marL="0" marR="0" algn="ctr">
                        <a:spcBef>
                          <a:spcPts val="0"/>
                        </a:spcBef>
                        <a:spcAft>
                          <a:spcPts val="0"/>
                        </a:spcAft>
                      </a:pPr>
                      <a:r>
                        <a:rPr lang="en-US" sz="1400" dirty="0">
                          <a:solidFill>
                            <a:srgbClr val="000000"/>
                          </a:solidFill>
                          <a:effectLst/>
                          <a:latin typeface="Calibri" charset="0"/>
                          <a:ea typeface="Times New Roman" charset="0"/>
                          <a:cs typeface="Times New Roman" charset="0"/>
                        </a:rPr>
                        <a:t>Dimer</a:t>
                      </a:r>
                      <a:endParaRPr lang="en-US" sz="1400" dirty="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hMerge="1">
                  <a:txBody>
                    <a:bodyPr/>
                    <a:lstStyle/>
                    <a:p>
                      <a:endParaRPr lang="en-US"/>
                    </a:p>
                  </a:txBody>
                  <a:tcPr/>
                </a:tc>
                <a:tc gridSpan="2">
                  <a:txBody>
                    <a:bodyPr/>
                    <a:lstStyle/>
                    <a:p>
                      <a:pPr marL="0" marR="0" algn="ctr">
                        <a:spcBef>
                          <a:spcPts val="0"/>
                        </a:spcBef>
                        <a:spcAft>
                          <a:spcPts val="0"/>
                        </a:spcAft>
                      </a:pPr>
                      <a:r>
                        <a:rPr lang="en-US" sz="1400">
                          <a:solidFill>
                            <a:srgbClr val="000000"/>
                          </a:solidFill>
                          <a:effectLst/>
                          <a:latin typeface="Calibri" charset="0"/>
                          <a:ea typeface="Times New Roman" charset="0"/>
                          <a:cs typeface="Times New Roman" charset="0"/>
                        </a:rPr>
                        <a:t> Imaging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hMerge="1">
                  <a:txBody>
                    <a:bodyPr/>
                    <a:lstStyle/>
                    <a:p>
                      <a:endParaRPr lang="en-US"/>
                    </a:p>
                  </a:txBody>
                  <a:tcPr/>
                </a:tc>
                <a:tc gridSpan="2">
                  <a:txBody>
                    <a:bodyPr/>
                    <a:lstStyle/>
                    <a:p>
                      <a:pPr marL="0" marR="0" algn="ctr">
                        <a:spcBef>
                          <a:spcPts val="0"/>
                        </a:spcBef>
                        <a:spcAft>
                          <a:spcPts val="0"/>
                        </a:spcAft>
                      </a:pPr>
                      <a:r>
                        <a:rPr lang="en-US" sz="1400">
                          <a:solidFill>
                            <a:srgbClr val="000000"/>
                          </a:solidFill>
                          <a:effectLst/>
                          <a:latin typeface="Calibri" charset="0"/>
                          <a:ea typeface="Times New Roman" charset="0"/>
                          <a:cs typeface="Times New Roman" charset="0"/>
                        </a:rPr>
                        <a:t>Diagnosed PE</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endParaRPr lang="en-US"/>
                    </a:p>
                  </a:txBody>
                  <a:tcPr/>
                </a:tc>
              </a:tr>
              <a:tr h="220610">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Age 18-35</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N</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N</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N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N</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BFBFBF"/>
                    </a:solidFill>
                  </a:tcPr>
                </a:tc>
              </a:tr>
              <a:tr h="220610">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Chest pain</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581</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97</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16.7%</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28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4.8%</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4</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0.7%</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20610">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Dyspnea</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294</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33</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11.2%</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16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5.4%</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4</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1.4%</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20610">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Syncope</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26</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11</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42.3%</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0.0%</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0.0%</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20610">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Hemoptysis</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19</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0.0%</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1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5.3%</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0.0%</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20610">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Multiple of above</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77</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22</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28.6%</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8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10.4%</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1.3%</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20610">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Other</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399</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33</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8.3%</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12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3.0%</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7</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1.8%</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20610">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Total</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1396</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196</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14.0%</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65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4.7%</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16</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1.1%</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20610">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Age 36-49</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 </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BFBFBF"/>
                    </a:solidFill>
                  </a:tcPr>
                </a:tc>
              </a:tr>
              <a:tr h="220610">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Chest pain</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668</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110</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16.5%</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39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5.8%</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4</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0.6%</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20610">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Dyspnea</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301</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30</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10.0%</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31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10.3%</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5</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1.7%</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20610">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Syncope</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150</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10</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6.7%</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5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3.3%</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0.7%</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20610">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Hemoptysis</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11</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0.0%</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4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36.4%</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2</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18.2%</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20610">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Multiple of above</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78</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10</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12.8%</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9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11.5%</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2</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2.6%</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20610">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Other</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377</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29</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7.7%</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28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7.4%</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7</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1.9%</a:t>
                      </a:r>
                      <a:endParaRPr lang="en-US" sz="140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35318">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Total </a:t>
                      </a:r>
                      <a:endParaRPr lang="en-US" sz="1400">
                        <a:effectLst/>
                        <a:latin typeface="Calibri" charset="0"/>
                        <a:ea typeface="Calibri" charset="0"/>
                        <a:cs typeface="Times New Roman" charset="0"/>
                      </a:endParaRPr>
                    </a:p>
                  </a:txBody>
                  <a:tcPr marL="30780" marR="30780"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1585</a:t>
                      </a:r>
                      <a:endParaRPr lang="en-US" sz="14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189</a:t>
                      </a:r>
                      <a:endParaRPr lang="en-US" sz="14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11.9%</a:t>
                      </a:r>
                      <a:endParaRPr lang="en-US" sz="14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116 </a:t>
                      </a:r>
                      <a:endParaRPr lang="en-US" sz="14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7.3%</a:t>
                      </a:r>
                      <a:endParaRPr lang="en-US" sz="14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21</a:t>
                      </a:r>
                      <a:endParaRPr lang="en-US" sz="1400">
                        <a:effectLst/>
                        <a:latin typeface="Calibri" charset="0"/>
                        <a:ea typeface="Calibri" charset="0"/>
                        <a:cs typeface="Times New Roman" charset="0"/>
                      </a:endParaRPr>
                    </a:p>
                  </a:txBody>
                  <a:tcPr marL="30780" marR="307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1400" dirty="0">
                          <a:solidFill>
                            <a:srgbClr val="000000"/>
                          </a:solidFill>
                          <a:effectLst/>
                          <a:latin typeface="Calibri" charset="0"/>
                          <a:ea typeface="Times New Roman" charset="0"/>
                          <a:cs typeface="Times New Roman" charset="0"/>
                        </a:rPr>
                        <a:t>1.3%</a:t>
                      </a:r>
                      <a:endParaRPr lang="en-US" sz="1400" dirty="0">
                        <a:effectLst/>
                        <a:latin typeface="Calibri" charset="0"/>
                        <a:ea typeface="Calibri" charset="0"/>
                        <a:cs typeface="Times New Roman" charset="0"/>
                      </a:endParaRPr>
                    </a:p>
                  </a:txBody>
                  <a:tcPr marL="30780" marR="307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209" name="Text Placeholder 208"/>
          <p:cNvSpPr>
            <a:spLocks noGrp="1"/>
          </p:cNvSpPr>
          <p:nvPr>
            <p:ph type="body" sz="quarter" idx="136"/>
          </p:nvPr>
        </p:nvSpPr>
        <p:spPr/>
        <p:txBody>
          <a:bodyPr/>
          <a:lstStyle/>
          <a:p>
            <a:endParaRPr lang="en-US"/>
          </a:p>
        </p:txBody>
      </p:sp>
      <p:sp>
        <p:nvSpPr>
          <p:cNvPr id="210" name="Text Placeholder 209"/>
          <p:cNvSpPr>
            <a:spLocks noGrp="1"/>
          </p:cNvSpPr>
          <p:nvPr>
            <p:ph type="body" sz="quarter" idx="137"/>
          </p:nvPr>
        </p:nvSpPr>
        <p:spPr/>
        <p:txBody>
          <a:bodyPr/>
          <a:lstStyle/>
          <a:p>
            <a:endParaRPr lang="en-US"/>
          </a:p>
        </p:txBody>
      </p:sp>
      <p:sp>
        <p:nvSpPr>
          <p:cNvPr id="211" name="Text Placeholder 210"/>
          <p:cNvSpPr>
            <a:spLocks noGrp="1"/>
          </p:cNvSpPr>
          <p:nvPr>
            <p:ph type="body" sz="quarter" idx="138"/>
          </p:nvPr>
        </p:nvSpPr>
        <p:spPr/>
        <p:txBody>
          <a:bodyPr/>
          <a:lstStyle/>
          <a:p>
            <a:endParaRPr lang="en-US"/>
          </a:p>
        </p:txBody>
      </p:sp>
      <p:sp>
        <p:nvSpPr>
          <p:cNvPr id="212" name="Text Placeholder 211"/>
          <p:cNvSpPr>
            <a:spLocks noGrp="1"/>
          </p:cNvSpPr>
          <p:nvPr>
            <p:ph type="body" sz="quarter" idx="139"/>
          </p:nvPr>
        </p:nvSpPr>
        <p:spPr/>
        <p:txBody>
          <a:bodyPr/>
          <a:lstStyle/>
          <a:p>
            <a:endParaRPr lang="en-US"/>
          </a:p>
        </p:txBody>
      </p:sp>
      <p:sp>
        <p:nvSpPr>
          <p:cNvPr id="213" name="Text Placeholder 212"/>
          <p:cNvSpPr>
            <a:spLocks noGrp="1"/>
          </p:cNvSpPr>
          <p:nvPr>
            <p:ph type="body" sz="quarter" idx="140"/>
          </p:nvPr>
        </p:nvSpPr>
        <p:spPr/>
        <p:txBody>
          <a:bodyPr/>
          <a:lstStyle/>
          <a:p>
            <a:endParaRPr lang="en-US"/>
          </a:p>
        </p:txBody>
      </p:sp>
      <p:sp>
        <p:nvSpPr>
          <p:cNvPr id="214" name="Text Placeholder 213"/>
          <p:cNvSpPr>
            <a:spLocks noGrp="1"/>
          </p:cNvSpPr>
          <p:nvPr>
            <p:ph type="body" sz="quarter" idx="141"/>
          </p:nvPr>
        </p:nvSpPr>
        <p:spPr/>
        <p:txBody>
          <a:bodyPr/>
          <a:lstStyle/>
          <a:p>
            <a:endParaRPr lang="en-US"/>
          </a:p>
        </p:txBody>
      </p:sp>
      <p:sp>
        <p:nvSpPr>
          <p:cNvPr id="215" name="Text Placeholder 214"/>
          <p:cNvSpPr>
            <a:spLocks noGrp="1"/>
          </p:cNvSpPr>
          <p:nvPr>
            <p:ph type="body" sz="quarter" idx="142"/>
          </p:nvPr>
        </p:nvSpPr>
        <p:spPr/>
        <p:txBody>
          <a:bodyPr/>
          <a:lstStyle/>
          <a:p>
            <a:endParaRPr lang="en-US"/>
          </a:p>
        </p:txBody>
      </p:sp>
      <p:sp>
        <p:nvSpPr>
          <p:cNvPr id="216" name="Text Placeholder 215"/>
          <p:cNvSpPr>
            <a:spLocks noGrp="1"/>
          </p:cNvSpPr>
          <p:nvPr>
            <p:ph type="body" sz="quarter" idx="143"/>
          </p:nvPr>
        </p:nvSpPr>
        <p:spPr/>
        <p:txBody>
          <a:bodyPr/>
          <a:lstStyle/>
          <a:p>
            <a:endParaRPr lang="en-US"/>
          </a:p>
        </p:txBody>
      </p:sp>
      <p:sp>
        <p:nvSpPr>
          <p:cNvPr id="217" name="Text Placeholder 216"/>
          <p:cNvSpPr>
            <a:spLocks noGrp="1"/>
          </p:cNvSpPr>
          <p:nvPr>
            <p:ph type="body" sz="quarter" idx="144"/>
          </p:nvPr>
        </p:nvSpPr>
        <p:spPr/>
        <p:txBody>
          <a:bodyPr/>
          <a:lstStyle/>
          <a:p>
            <a:endParaRPr lang="en-US"/>
          </a:p>
        </p:txBody>
      </p:sp>
      <p:sp>
        <p:nvSpPr>
          <p:cNvPr id="218" name="Text Placeholder 217"/>
          <p:cNvSpPr>
            <a:spLocks noGrp="1"/>
          </p:cNvSpPr>
          <p:nvPr>
            <p:ph type="body" sz="quarter" idx="145"/>
          </p:nvPr>
        </p:nvSpPr>
        <p:spPr/>
        <p:txBody>
          <a:bodyPr/>
          <a:lstStyle/>
          <a:p>
            <a:endParaRPr lang="en-US"/>
          </a:p>
        </p:txBody>
      </p:sp>
      <p:sp>
        <p:nvSpPr>
          <p:cNvPr id="219" name="Text Placeholder 218"/>
          <p:cNvSpPr>
            <a:spLocks noGrp="1"/>
          </p:cNvSpPr>
          <p:nvPr>
            <p:ph type="body" sz="quarter" idx="146"/>
          </p:nvPr>
        </p:nvSpPr>
        <p:spPr/>
        <p:txBody>
          <a:bodyPr/>
          <a:lstStyle/>
          <a:p>
            <a:endParaRPr lang="en-US"/>
          </a:p>
        </p:txBody>
      </p:sp>
      <p:sp>
        <p:nvSpPr>
          <p:cNvPr id="220" name="Text Placeholder 219"/>
          <p:cNvSpPr>
            <a:spLocks noGrp="1"/>
          </p:cNvSpPr>
          <p:nvPr>
            <p:ph type="body" sz="quarter" idx="147"/>
          </p:nvPr>
        </p:nvSpPr>
        <p:spPr/>
        <p:txBody>
          <a:bodyPr/>
          <a:lstStyle/>
          <a:p>
            <a:endParaRPr lang="en-US"/>
          </a:p>
        </p:txBody>
      </p:sp>
      <p:sp>
        <p:nvSpPr>
          <p:cNvPr id="221" name="Text Placeholder 220"/>
          <p:cNvSpPr>
            <a:spLocks noGrp="1"/>
          </p:cNvSpPr>
          <p:nvPr>
            <p:ph type="body" sz="quarter" idx="148"/>
          </p:nvPr>
        </p:nvSpPr>
        <p:spPr/>
        <p:txBody>
          <a:bodyPr/>
          <a:lstStyle/>
          <a:p>
            <a:endParaRPr lang="en-US"/>
          </a:p>
        </p:txBody>
      </p:sp>
      <p:sp>
        <p:nvSpPr>
          <p:cNvPr id="222" name="Text Placeholder 221"/>
          <p:cNvSpPr>
            <a:spLocks noGrp="1"/>
          </p:cNvSpPr>
          <p:nvPr>
            <p:ph type="body" sz="quarter" idx="149"/>
          </p:nvPr>
        </p:nvSpPr>
        <p:spPr/>
        <p:txBody>
          <a:bodyPr/>
          <a:lstStyle/>
          <a:p>
            <a:endParaRPr lang="en-US" dirty="0"/>
          </a:p>
        </p:txBody>
      </p:sp>
      <p:sp>
        <p:nvSpPr>
          <p:cNvPr id="223" name="Text Placeholder 222"/>
          <p:cNvSpPr>
            <a:spLocks noGrp="1"/>
          </p:cNvSpPr>
          <p:nvPr>
            <p:ph type="body" sz="quarter" idx="150"/>
          </p:nvPr>
        </p:nvSpPr>
        <p:spPr>
          <a:xfrm>
            <a:off x="3662362" y="1225063"/>
            <a:ext cx="20107276" cy="598230"/>
          </a:xfrm>
        </p:spPr>
        <p:txBody>
          <a:bodyPr>
            <a:normAutofit/>
          </a:bodyPr>
          <a:lstStyle/>
          <a:p>
            <a:r>
              <a:rPr lang="en-US" sz="3200" dirty="0" smtClean="0"/>
              <a:t>Angela F. </a:t>
            </a:r>
            <a:r>
              <a:rPr lang="en-US" sz="3200" dirty="0" err="1" smtClean="0"/>
              <a:t>Jarman</a:t>
            </a:r>
            <a:r>
              <a:rPr lang="en-US" sz="3200" dirty="0" smtClean="0"/>
              <a:t>, MD, MPH</a:t>
            </a:r>
            <a:r>
              <a:rPr lang="en-US" sz="3200" baseline="30000" dirty="0" smtClean="0"/>
              <a:t>1</a:t>
            </a:r>
            <a:r>
              <a:rPr lang="en-US" sz="3200" dirty="0" smtClean="0"/>
              <a:t>, </a:t>
            </a:r>
            <a:r>
              <a:rPr lang="en-US" sz="3200" dirty="0" err="1" smtClean="0"/>
              <a:t>Kajol</a:t>
            </a:r>
            <a:r>
              <a:rPr lang="en-US" sz="3200" dirty="0" smtClean="0"/>
              <a:t> Singh, BS</a:t>
            </a:r>
            <a:r>
              <a:rPr lang="en-US" sz="3200" baseline="30000" dirty="0"/>
              <a:t>2</a:t>
            </a:r>
            <a:endParaRPr lang="en-US" sz="3200" dirty="0"/>
          </a:p>
        </p:txBody>
      </p:sp>
      <p:sp>
        <p:nvSpPr>
          <p:cNvPr id="224" name="Text Placeholder 223"/>
          <p:cNvSpPr>
            <a:spLocks noGrp="1"/>
          </p:cNvSpPr>
          <p:nvPr>
            <p:ph type="body" sz="quarter" idx="184"/>
          </p:nvPr>
        </p:nvSpPr>
        <p:spPr>
          <a:xfrm>
            <a:off x="3707870" y="1852195"/>
            <a:ext cx="20107276" cy="634555"/>
          </a:xfrm>
        </p:spPr>
        <p:txBody>
          <a:bodyPr>
            <a:normAutofit fontScale="62500" lnSpcReduction="20000"/>
          </a:bodyPr>
          <a:lstStyle/>
          <a:p>
            <a:r>
              <a:rPr lang="en-US" dirty="0" smtClean="0"/>
              <a:t>1 </a:t>
            </a:r>
            <a:r>
              <a:rPr lang="en-US" dirty="0"/>
              <a:t>Department of Emergency Medicine, University of California, Davis School of </a:t>
            </a:r>
            <a:r>
              <a:rPr lang="en-US" dirty="0" smtClean="0"/>
              <a:t>Medicine</a:t>
            </a:r>
          </a:p>
          <a:p>
            <a:r>
              <a:rPr lang="en-US" dirty="0"/>
              <a:t>2 University of California, Davis School of Medicine</a:t>
            </a:r>
            <a:endParaRPr lang="en-US" dirty="0"/>
          </a:p>
        </p:txBody>
      </p:sp>
      <p:sp>
        <p:nvSpPr>
          <p:cNvPr id="225" name="Text Placeholder 224"/>
          <p:cNvSpPr>
            <a:spLocks noGrp="1"/>
          </p:cNvSpPr>
          <p:nvPr>
            <p:ph type="body" sz="quarter" idx="185"/>
          </p:nvPr>
        </p:nvSpPr>
        <p:spPr>
          <a:xfrm>
            <a:off x="3468886" y="-61632"/>
            <a:ext cx="20300752" cy="1232298"/>
          </a:xfrm>
        </p:spPr>
        <p:txBody>
          <a:bodyPr>
            <a:noAutofit/>
          </a:bodyPr>
          <a:lstStyle/>
          <a:p>
            <a:r>
              <a:rPr lang="en-US" sz="4000" dirty="0"/>
              <a:t>Sex Differences in Evaluation for Acute Pulmonary Embolism </a:t>
            </a:r>
            <a:endParaRPr lang="en-US" sz="4000" dirty="0" smtClean="0"/>
          </a:p>
          <a:p>
            <a:r>
              <a:rPr lang="en-US" sz="4000" dirty="0" smtClean="0"/>
              <a:t>Among </a:t>
            </a:r>
            <a:r>
              <a:rPr lang="en-US" sz="4000" dirty="0"/>
              <a:t>Emergency Department Patients Aged 18-49</a:t>
            </a:r>
            <a:endParaRPr lang="en-US" sz="4000" dirty="0"/>
          </a:p>
        </p:txBody>
      </p:sp>
      <p:pic>
        <p:nvPicPr>
          <p:cNvPr id="10" name="Picture Placeholder 9"/>
          <p:cNvPicPr>
            <a:picLocks noGrp="1" noChangeAspect="1"/>
          </p:cNvPicPr>
          <p:nvPr>
            <p:ph type="pic" sz="quarter" idx="15"/>
          </p:nvPr>
        </p:nvPicPr>
        <p:blipFill>
          <a:blip r:embed="rId4">
            <a:extLst>
              <a:ext uri="{28A0092B-C50C-407E-A947-70E740481C1C}">
                <a14:useLocalDpi xmlns:a14="http://schemas.microsoft.com/office/drawing/2010/main" val="0"/>
              </a:ext>
            </a:extLst>
          </a:blip>
          <a:stretch>
            <a:fillRect/>
          </a:stretch>
        </p:blipFill>
        <p:spPr>
          <a:xfrm>
            <a:off x="1652587" y="232386"/>
            <a:ext cx="2009775" cy="2009775"/>
          </a:xfrm>
        </p:spPr>
      </p:pic>
      <p:graphicFrame>
        <p:nvGraphicFramePr>
          <p:cNvPr id="18" name="Picture Placeholder 17"/>
          <p:cNvGraphicFramePr>
            <a:graphicFrameLocks noGrp="1"/>
          </p:cNvGraphicFramePr>
          <p:nvPr>
            <p:ph type="pic" sz="quarter" idx="18"/>
            <p:extLst>
              <p:ext uri="{D42A27DB-BD31-4B8C-83A1-F6EECF244321}">
                <p14:modId xmlns:p14="http://schemas.microsoft.com/office/powerpoint/2010/main" val="1852244051"/>
              </p:ext>
            </p:extLst>
          </p:nvPr>
        </p:nvGraphicFramePr>
        <p:xfrm>
          <a:off x="14345971" y="6831368"/>
          <a:ext cx="5448301" cy="4360646"/>
        </p:xfrm>
        <a:graphic>
          <a:graphicData uri="http://schemas.openxmlformats.org/drawingml/2006/table">
            <a:tbl>
              <a:tblPr firstRow="1" firstCol="1" bandRow="1"/>
              <a:tblGrid>
                <a:gridCol w="1092009"/>
                <a:gridCol w="999834"/>
                <a:gridCol w="481423"/>
                <a:gridCol w="762645"/>
                <a:gridCol w="399815"/>
                <a:gridCol w="762645"/>
                <a:gridCol w="335234"/>
                <a:gridCol w="614696"/>
              </a:tblGrid>
              <a:tr h="0">
                <a:tc>
                  <a:txBody>
                    <a:bodyPr/>
                    <a:lstStyle/>
                    <a:p>
                      <a:endParaRPr lang="en-US" sz="1400">
                        <a:effectLst/>
                        <a:latin typeface="Calibri"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gridSpan="7">
                  <a:txBody>
                    <a:bodyPr/>
                    <a:lstStyle/>
                    <a:p>
                      <a:pPr marL="0" marR="0" algn="ctr">
                        <a:spcBef>
                          <a:spcPts val="0"/>
                        </a:spcBef>
                        <a:spcAft>
                          <a:spcPts val="0"/>
                        </a:spcAft>
                      </a:pPr>
                      <a:r>
                        <a:rPr lang="en-US" sz="1400" dirty="0">
                          <a:solidFill>
                            <a:srgbClr val="000000"/>
                          </a:solidFill>
                          <a:effectLst/>
                          <a:latin typeface="Calibri" charset="0"/>
                          <a:ea typeface="Times New Roman" charset="0"/>
                          <a:cs typeface="Times New Roman" charset="0"/>
                        </a:rPr>
                        <a:t>Male</a:t>
                      </a:r>
                      <a:endParaRPr lang="en-US" sz="1400" dirty="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18618">
                <a:tc>
                  <a:txBody>
                    <a:bodyPr/>
                    <a:lstStyle/>
                    <a:p>
                      <a:endParaRPr lang="en-US" sz="1400">
                        <a:effectLst/>
                        <a:latin typeface="Calibri"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Patients</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gridSpan="2">
                  <a:txBody>
                    <a:bodyPr/>
                    <a:lstStyle/>
                    <a:p>
                      <a:pPr marL="0" marR="0" algn="ctr">
                        <a:spcBef>
                          <a:spcPts val="0"/>
                        </a:spcBef>
                        <a:spcAft>
                          <a:spcPts val="0"/>
                        </a:spcAft>
                      </a:pPr>
                      <a:r>
                        <a:rPr lang="en-US" sz="1400">
                          <a:solidFill>
                            <a:srgbClr val="000000"/>
                          </a:solidFill>
                          <a:effectLst/>
                          <a:latin typeface="Calibri" charset="0"/>
                          <a:ea typeface="Times New Roman" charset="0"/>
                          <a:cs typeface="Times New Roman" charset="0"/>
                        </a:rPr>
                        <a:t>Dimer</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hMerge="1">
                  <a:txBody>
                    <a:bodyPr/>
                    <a:lstStyle/>
                    <a:p>
                      <a:endParaRPr lang="en-US"/>
                    </a:p>
                  </a:txBody>
                  <a:tcPr/>
                </a:tc>
                <a:tc gridSpan="2">
                  <a:txBody>
                    <a:bodyPr/>
                    <a:lstStyle/>
                    <a:p>
                      <a:pPr marL="0" marR="0" algn="ctr">
                        <a:spcBef>
                          <a:spcPts val="0"/>
                        </a:spcBef>
                        <a:spcAft>
                          <a:spcPts val="0"/>
                        </a:spcAft>
                      </a:pPr>
                      <a:r>
                        <a:rPr lang="en-US" sz="1400">
                          <a:solidFill>
                            <a:srgbClr val="000000"/>
                          </a:solidFill>
                          <a:effectLst/>
                          <a:latin typeface="Calibri" charset="0"/>
                          <a:ea typeface="Times New Roman" charset="0"/>
                          <a:cs typeface="Times New Roman" charset="0"/>
                        </a:rPr>
                        <a:t> Imaging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hMerge="1">
                  <a:txBody>
                    <a:bodyPr/>
                    <a:lstStyle/>
                    <a:p>
                      <a:endParaRPr lang="en-US"/>
                    </a:p>
                  </a:txBody>
                  <a:tcPr/>
                </a:tc>
                <a:tc gridSpan="2">
                  <a:txBody>
                    <a:bodyPr/>
                    <a:lstStyle/>
                    <a:p>
                      <a:pPr marL="0" marR="0" algn="ctr">
                        <a:spcBef>
                          <a:spcPts val="0"/>
                        </a:spcBef>
                        <a:spcAft>
                          <a:spcPts val="0"/>
                        </a:spcAft>
                      </a:pPr>
                      <a:r>
                        <a:rPr lang="en-US" sz="1400">
                          <a:solidFill>
                            <a:srgbClr val="000000"/>
                          </a:solidFill>
                          <a:effectLst/>
                          <a:latin typeface="Calibri" charset="0"/>
                          <a:ea typeface="Times New Roman" charset="0"/>
                          <a:cs typeface="Times New Roman" charset="0"/>
                        </a:rPr>
                        <a:t>Dx_PE</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endParaRPr lang="en-US"/>
                    </a:p>
                  </a:txBody>
                  <a:tcPr/>
                </a:tc>
              </a:tr>
              <a:tr h="218618">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Age 18-35</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N</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N</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BFBFB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N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N</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BFBFBF"/>
                    </a:solidFill>
                  </a:tcPr>
                </a:tc>
              </a:tr>
              <a:tr h="218618">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Chest pain</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531</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45</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8.5%</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24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4.5%</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5</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0.9%</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18618">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Dyspnea</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224</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15</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6.7%</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12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dirty="0">
                          <a:solidFill>
                            <a:srgbClr val="000000"/>
                          </a:solidFill>
                          <a:effectLst/>
                          <a:latin typeface="Calibri" charset="0"/>
                          <a:ea typeface="Times New Roman" charset="0"/>
                          <a:cs typeface="Times New Roman" charset="0"/>
                        </a:rPr>
                        <a:t>5.4%</a:t>
                      </a:r>
                      <a:endParaRPr lang="en-US" sz="1400" dirty="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4</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1.8%</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18618">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Syncope</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118</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4</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3.4%</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2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1.7%</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0.0%</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18618">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Hemoptysis</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20</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3</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15.0%</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3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15.0%</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0.0%</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18618">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Multiple of above</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39</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2</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5.1%</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2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5.1%</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0.0%</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18618">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Other</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375</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15</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4.0%</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11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2.9%</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6</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1.6%</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18618">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Total</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1307</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84</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6.4%</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54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4.1%</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15</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1.1%</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18618">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Age 36-49</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 </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BFBFBF"/>
                    </a:solidFill>
                  </a:tcPr>
                </a:tc>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 </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BFBFBF"/>
                    </a:solidFill>
                  </a:tcPr>
                </a:tc>
              </a:tr>
              <a:tr h="218618">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Chest pain</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659</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57</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8.6%</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23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3.5%</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6</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0.9%</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18618">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Dyspnea</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266</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17</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6.4%</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29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10.9%</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5</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1.9%</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18618">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Syncope</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120</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3</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2.5%</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0.0%</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0.8%</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18618">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Hemoptysis</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11</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9.1%</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0.0%</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0.0%</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18618">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Multiple of above</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63</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8</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12.7%</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3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4.8%</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1.6%</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18618">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Other</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382</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23</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6.0%</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21 </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5.5%</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17</a:t>
                      </a:r>
                      <a:endParaRPr lang="en-US" sz="1400">
                        <a:effectLst/>
                        <a:latin typeface="Calibri" charset="0"/>
                        <a:ea typeface="Calibri" charset="0"/>
                        <a:cs typeface="Times New Roman" charset="0"/>
                      </a:endParaRPr>
                    </a:p>
                  </a:txBody>
                  <a:tcPr marL="25053" marR="25053" marT="0" marB="0" anchor="b">
                    <a:lnL>
                      <a:noFill/>
                    </a:lnL>
                    <a:lnR>
                      <a:noFill/>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4.5%</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33194">
                <a:tc>
                  <a:txBody>
                    <a:bodyPr/>
                    <a:lstStyle/>
                    <a:p>
                      <a:pPr marL="0" marR="0">
                        <a:spcBef>
                          <a:spcPts val="0"/>
                        </a:spcBef>
                        <a:spcAft>
                          <a:spcPts val="0"/>
                        </a:spcAft>
                      </a:pPr>
                      <a:r>
                        <a:rPr lang="en-US" sz="1400">
                          <a:solidFill>
                            <a:srgbClr val="000000"/>
                          </a:solidFill>
                          <a:effectLst/>
                          <a:latin typeface="Calibri" charset="0"/>
                          <a:ea typeface="Times New Roman" charset="0"/>
                          <a:cs typeface="Times New Roman" charset="0"/>
                        </a:rPr>
                        <a:t>Total </a:t>
                      </a:r>
                      <a:endParaRPr lang="en-US" sz="140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1501</a:t>
                      </a:r>
                      <a:endParaRPr lang="en-US" sz="1400">
                        <a:effectLst/>
                        <a:latin typeface="Calibri" charset="0"/>
                        <a:ea typeface="Calibri" charset="0"/>
                        <a:cs typeface="Times New Roman" charset="0"/>
                      </a:endParaRPr>
                    </a:p>
                  </a:txBody>
                  <a:tcPr marL="25053" marR="25053"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1400" dirty="0">
                          <a:solidFill>
                            <a:srgbClr val="000000"/>
                          </a:solidFill>
                          <a:effectLst/>
                          <a:latin typeface="Calibri" charset="0"/>
                          <a:ea typeface="Times New Roman" charset="0"/>
                          <a:cs typeface="Times New Roman" charset="0"/>
                        </a:rPr>
                        <a:t>109</a:t>
                      </a:r>
                      <a:endParaRPr lang="en-US" sz="1400" dirty="0">
                        <a:effectLst/>
                        <a:latin typeface="Calibri" charset="0"/>
                        <a:ea typeface="Calibri" charset="0"/>
                        <a:cs typeface="Times New Roman" charset="0"/>
                      </a:endParaRPr>
                    </a:p>
                  </a:txBody>
                  <a:tcPr marL="25053" marR="25053"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1400" dirty="0">
                          <a:solidFill>
                            <a:srgbClr val="000000"/>
                          </a:solidFill>
                          <a:effectLst/>
                          <a:latin typeface="Calibri" charset="0"/>
                          <a:ea typeface="Times New Roman" charset="0"/>
                          <a:cs typeface="Times New Roman" charset="0"/>
                        </a:rPr>
                        <a:t>7.3%</a:t>
                      </a:r>
                      <a:endParaRPr lang="en-US" sz="1400" dirty="0">
                        <a:effectLst/>
                        <a:latin typeface="Calibri" charset="0"/>
                        <a:ea typeface="Calibri" charset="0"/>
                        <a:cs typeface="Times New Roman" charset="0"/>
                      </a:endParaRPr>
                    </a:p>
                  </a:txBody>
                  <a:tcPr marL="25053" marR="25053"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 76 </a:t>
                      </a:r>
                      <a:endParaRPr lang="en-US" sz="1400">
                        <a:effectLst/>
                        <a:latin typeface="Calibri" charset="0"/>
                        <a:ea typeface="Calibri" charset="0"/>
                        <a:cs typeface="Times New Roman" charset="0"/>
                      </a:endParaRPr>
                    </a:p>
                  </a:txBody>
                  <a:tcPr marL="25053" marR="25053"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1400">
                          <a:solidFill>
                            <a:srgbClr val="000000"/>
                          </a:solidFill>
                          <a:effectLst/>
                          <a:latin typeface="Calibri" charset="0"/>
                          <a:ea typeface="Times New Roman" charset="0"/>
                          <a:cs typeface="Times New Roman" charset="0"/>
                        </a:rPr>
                        <a:t>5.1%</a:t>
                      </a:r>
                      <a:endParaRPr lang="en-US" sz="1400">
                        <a:effectLst/>
                        <a:latin typeface="Calibri" charset="0"/>
                        <a:ea typeface="Calibri" charset="0"/>
                        <a:cs typeface="Times New Roman" charset="0"/>
                      </a:endParaRPr>
                    </a:p>
                  </a:txBody>
                  <a:tcPr marL="25053" marR="25053"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1400" dirty="0">
                          <a:solidFill>
                            <a:srgbClr val="000000"/>
                          </a:solidFill>
                          <a:effectLst/>
                          <a:latin typeface="Calibri" charset="0"/>
                          <a:ea typeface="Times New Roman" charset="0"/>
                          <a:cs typeface="Times New Roman" charset="0"/>
                        </a:rPr>
                        <a:t>30</a:t>
                      </a:r>
                      <a:endParaRPr lang="en-US" sz="1400" dirty="0">
                        <a:effectLst/>
                        <a:latin typeface="Calibri" charset="0"/>
                        <a:ea typeface="Calibri" charset="0"/>
                        <a:cs typeface="Times New Roman" charset="0"/>
                      </a:endParaRPr>
                    </a:p>
                  </a:txBody>
                  <a:tcPr marL="25053" marR="25053"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1400" dirty="0">
                          <a:solidFill>
                            <a:srgbClr val="000000"/>
                          </a:solidFill>
                          <a:effectLst/>
                          <a:latin typeface="Calibri" charset="0"/>
                          <a:ea typeface="Times New Roman" charset="0"/>
                          <a:cs typeface="Times New Roman" charset="0"/>
                        </a:rPr>
                        <a:t>2.0%</a:t>
                      </a:r>
                      <a:endParaRPr lang="en-US" sz="1400" dirty="0">
                        <a:effectLst/>
                        <a:latin typeface="Calibri" charset="0"/>
                        <a:ea typeface="Calibri" charset="0"/>
                        <a:cs typeface="Times New Roman" charset="0"/>
                      </a:endParaRPr>
                    </a:p>
                  </a:txBody>
                  <a:tcPr marL="25053" marR="25053"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82" name="Text Placeholder 197"/>
          <p:cNvSpPr>
            <a:spLocks noGrp="1"/>
          </p:cNvSpPr>
          <p:nvPr>
            <p:ph type="body" sz="quarter" idx="125"/>
          </p:nvPr>
        </p:nvSpPr>
        <p:spPr>
          <a:xfrm>
            <a:off x="20569862" y="13430944"/>
            <a:ext cx="6285508" cy="996303"/>
          </a:xfrm>
        </p:spPr>
        <p:txBody>
          <a:bodyPr/>
          <a:lstStyle/>
          <a:p>
            <a:r>
              <a:rPr lang="en-US" dirty="0" err="1" smtClean="0"/>
              <a:t>Kajol</a:t>
            </a:r>
            <a:r>
              <a:rPr lang="en-US" dirty="0" smtClean="0"/>
              <a:t> (Kay) Singh </a:t>
            </a:r>
            <a:r>
              <a:rPr lang="mr-IN" dirty="0" smtClean="0"/>
              <a:t>–</a:t>
            </a:r>
            <a:r>
              <a:rPr lang="en-US" dirty="0" smtClean="0"/>
              <a:t> </a:t>
            </a:r>
            <a:r>
              <a:rPr lang="en-US" dirty="0" smtClean="0">
                <a:hlinkClick r:id="rId5"/>
              </a:rPr>
              <a:t>kaysingh@ucdavis.edu</a:t>
            </a:r>
            <a:endParaRPr lang="en-US" dirty="0" smtClean="0"/>
          </a:p>
          <a:p>
            <a:endParaRPr lang="en-US" dirty="0"/>
          </a:p>
          <a:p>
            <a:r>
              <a:rPr lang="en-US" dirty="0" smtClean="0"/>
              <a:t>Dr. Angela </a:t>
            </a:r>
            <a:r>
              <a:rPr lang="en-US" dirty="0" err="1" smtClean="0"/>
              <a:t>Jarman</a:t>
            </a:r>
            <a:r>
              <a:rPr lang="en-US" dirty="0" smtClean="0"/>
              <a:t> </a:t>
            </a:r>
            <a:r>
              <a:rPr lang="mr-IN" dirty="0" smtClean="0"/>
              <a:t>–</a:t>
            </a:r>
            <a:r>
              <a:rPr lang="en-US" dirty="0" smtClean="0"/>
              <a:t> </a:t>
            </a:r>
            <a:r>
              <a:rPr lang="en-US" dirty="0" smtClean="0">
                <a:hlinkClick r:id="rId6"/>
              </a:rPr>
              <a:t>afjarman@ucdavis.edu</a:t>
            </a:r>
            <a:r>
              <a:rPr lang="en-US" dirty="0" smtClean="0"/>
              <a:t> </a:t>
            </a:r>
            <a:endParaRPr lang="en-US" dirty="0"/>
          </a:p>
        </p:txBody>
      </p:sp>
      <p:pic>
        <p:nvPicPr>
          <p:cNvPr id="31" name="Picture Placeholder 30"/>
          <p:cNvPicPr>
            <a:picLocks noGrp="1" noChangeAspect="1"/>
          </p:cNvPicPr>
          <p:nvPr>
            <p:ph type="pic" sz="quarter" idx="132"/>
          </p:nvPr>
        </p:nvPicPr>
        <p:blipFill>
          <a:blip r:embed="rId7">
            <a:extLst>
              <a:ext uri="{28A0092B-C50C-407E-A947-70E740481C1C}">
                <a14:useLocalDpi xmlns:a14="http://schemas.microsoft.com/office/drawing/2010/main" val="0"/>
              </a:ext>
            </a:extLst>
          </a:blip>
          <a:srcRect t="19991" b="19991"/>
          <a:stretch>
            <a:fillRect/>
          </a:stretch>
        </p:blipFill>
        <p:spPr>
          <a:xfrm>
            <a:off x="1833316" y="6831368"/>
            <a:ext cx="3766836" cy="2417015"/>
          </a:xfrm>
        </p:spPr>
      </p:pic>
      <p:sp>
        <p:nvSpPr>
          <p:cNvPr id="89" name="Text Placeholder 196"/>
          <p:cNvSpPr>
            <a:spLocks noGrp="1"/>
          </p:cNvSpPr>
          <p:nvPr>
            <p:ph type="body" sz="quarter" idx="124"/>
          </p:nvPr>
        </p:nvSpPr>
        <p:spPr>
          <a:xfrm>
            <a:off x="1652587" y="9144629"/>
            <a:ext cx="6285508" cy="417683"/>
          </a:xfrm>
        </p:spPr>
        <p:txBody>
          <a:bodyPr/>
          <a:lstStyle/>
          <a:p>
            <a:r>
              <a:rPr lang="en-US" sz="1000" dirty="0" err="1" smtClean="0"/>
              <a:t>radiopaedia.org</a:t>
            </a:r>
            <a:endParaRPr lang="en-US" sz="1000" dirty="0"/>
          </a:p>
        </p:txBody>
      </p:sp>
    </p:spTree>
    <p:extLst>
      <p:ext uri="{BB962C8B-B14F-4D97-AF65-F5344CB8AC3E}">
        <p14:creationId xmlns:p14="http://schemas.microsoft.com/office/powerpoint/2010/main" val="3417310049"/>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509</TotalTime>
  <Words>1738</Words>
  <Application>Microsoft Macintosh PowerPoint</Application>
  <PresentationFormat>Custom</PresentationFormat>
  <Paragraphs>838</Paragraphs>
  <Slides>1</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vt:i4>
      </vt:variant>
    </vt:vector>
  </HeadingPairs>
  <TitlesOfParts>
    <vt:vector size="9" baseType="lpstr">
      <vt:lpstr>Calibri</vt:lpstr>
      <vt:lpstr>Mangal</vt:lpstr>
      <vt:lpstr>Times New Roman</vt:lpstr>
      <vt:lpstr>Trebuchet MS</vt:lpstr>
      <vt:lpstr>Arial</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Microsoft Office User</cp:lastModifiedBy>
  <cp:revision>26</cp:revision>
  <dcterms:created xsi:type="dcterms:W3CDTF">2012-02-06T18:46:22Z</dcterms:created>
  <dcterms:modified xsi:type="dcterms:W3CDTF">2020-02-15T02:12:42Z</dcterms:modified>
</cp:coreProperties>
</file>