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56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3507" autoAdjust="0"/>
  </p:normalViewPr>
  <p:slideViewPr>
    <p:cSldViewPr snapToGrid="0" snapToObjects="1" showGuides="1">
      <p:cViewPr>
        <p:scale>
          <a:sx n="20" d="100"/>
          <a:sy n="20" d="100"/>
        </p:scale>
        <p:origin x="1656" y="380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063161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649220"/>
            <a:ext cx="6280547" cy="428684"/>
          </a:xfrm>
          <a:prstGeom prst="rect">
            <a:avLst/>
          </a:prstGeom>
          <a:noFill/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268816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063161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649220"/>
            <a:ext cx="6280547" cy="428684"/>
          </a:xfrm>
          <a:prstGeom prst="rect">
            <a:avLst/>
          </a:prstGeom>
          <a:noFill/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11462" y="3063161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649220"/>
            <a:ext cx="6286500" cy="428684"/>
          </a:xfrm>
          <a:prstGeom prst="rect">
            <a:avLst/>
          </a:prstGeom>
          <a:noFill/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649220"/>
            <a:ext cx="6279386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5984" y="3063161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5984" y="7298928"/>
            <a:ext cx="6279386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74412" y="774954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3002260"/>
            <a:ext cx="6279386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74412" y="1343255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65116" y="769929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063161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632869"/>
            <a:ext cx="8483204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21486"/>
            <a:ext cx="8483203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286703"/>
            <a:ext cx="848220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087450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632869"/>
            <a:ext cx="8487172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632869"/>
            <a:ext cx="8485018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063161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05432"/>
            <a:ext cx="8485018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39700"/>
            <a:ext cx="8485018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063161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2632869"/>
            <a:ext cx="6280547" cy="428684"/>
          </a:xfrm>
          <a:prstGeom prst="rect">
            <a:avLst/>
          </a:prstGeom>
          <a:noFill/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06256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079512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632869"/>
            <a:ext cx="12950031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37372"/>
            <a:ext cx="12950031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2632869"/>
            <a:ext cx="6279386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083481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36368"/>
            <a:ext cx="6279386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39700"/>
            <a:ext cx="6279386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198548"/>
            <a:ext cx="6281539" cy="428684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2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7616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402681"/>
            <a:ext cx="27432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7616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7616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7616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402681"/>
            <a:ext cx="27432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4941"/>
              </a:avLst>
            </a:prstGeom>
            <a:gradFill>
              <a:gsLst>
                <a:gs pos="0">
                  <a:srgbClr val="CDD2DE"/>
                </a:gs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3F5FA"/>
                </a:gs>
              </a:gsLst>
              <a:lin ang="162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4941"/>
              </a:avLst>
            </a:prstGeom>
            <a:gradFill>
              <a:gsLst>
                <a:gs pos="0">
                  <a:srgbClr val="CDD2DE"/>
                </a:gs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3F5FA"/>
                </a:gs>
              </a:gsLst>
              <a:lin ang="162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4941"/>
              </a:avLst>
            </a:prstGeom>
            <a:gradFill>
              <a:gsLst>
                <a:gs pos="0">
                  <a:srgbClr val="CDD2DE"/>
                </a:gs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3F5FA"/>
                </a:gs>
              </a:gsLst>
              <a:lin ang="162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 userDrawn="1"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 userDrawn="1"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7616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402681"/>
            <a:ext cx="27432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 userDrawn="1"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3868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 userDrawn="1"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7616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 userDrawn="1"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 userDrawn="1"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jp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169"/>
          <p:cNvSpPr>
            <a:spLocks noGrp="1"/>
          </p:cNvSpPr>
          <p:nvPr>
            <p:ph type="body" sz="quarter" idx="10"/>
          </p:nvPr>
        </p:nvSpPr>
        <p:spPr>
          <a:xfrm>
            <a:off x="615853" y="3128475"/>
            <a:ext cx="6260137" cy="641317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Walking ability is an important marker of overall health</a:t>
            </a:r>
            <a:r>
              <a:rPr lang="en-US" sz="1800" baseline="30000" dirty="0"/>
              <a:t>1</a:t>
            </a:r>
            <a:r>
              <a:rPr lang="en-US" sz="18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Speed is the most frequently used metric of walking function</a:t>
            </a:r>
            <a:r>
              <a:rPr lang="en-US" sz="1800" baseline="30000" dirty="0"/>
              <a:t>2-3</a:t>
            </a:r>
            <a:r>
              <a:rPr lang="en-US" sz="1800" dirty="0"/>
              <a:t>. However, walking speed is a non-specific metric as it is influenced by multiple factors</a:t>
            </a:r>
            <a:r>
              <a:rPr lang="en-US" sz="1800" baseline="30000" dirty="0"/>
              <a:t>1</a:t>
            </a:r>
            <a:r>
              <a:rPr lang="en-US" sz="1800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Previous work</a:t>
            </a:r>
            <a:r>
              <a:rPr lang="en-US" sz="1800" baseline="30000" dirty="0"/>
              <a:t>4</a:t>
            </a:r>
            <a:r>
              <a:rPr lang="en-US" sz="1800" dirty="0"/>
              <a:t> has identified key components of bipedal locomotion to develop a Comprehensive Locomotor Index</a:t>
            </a:r>
            <a:r>
              <a:rPr lang="en-US" sz="1800" baseline="30000" dirty="0"/>
              <a:t>5</a:t>
            </a:r>
            <a:r>
              <a:rPr lang="en-US" sz="1800" dirty="0"/>
              <a:t> (CLI) for objective assessment of walking function in stroke survivors.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Notably, many presumed healthy controls received sub-maximal scores on the CLI</a:t>
            </a:r>
            <a:r>
              <a:rPr lang="en-US" sz="1800" baseline="30000" dirty="0"/>
              <a:t>4-5</a:t>
            </a:r>
            <a:r>
              <a:rPr lang="en-US" sz="1800" dirty="0"/>
              <a:t>. On further examination, we found these individuals revealed presence of subclinical pathology across multiple systems.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Further investigation is needed to determine which elements of the CLI are most affected by specific pathologies.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Data contributing to development of the CLI were obtained in a dedicated laboratory setting. For a diagnostic tool to become broadly used it needs to become more accessible for patients and providers.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1" name="Text Placeholder 170"/>
          <p:cNvSpPr>
            <a:spLocks noGrp="1"/>
          </p:cNvSpPr>
          <p:nvPr>
            <p:ph type="body" sz="quarter" idx="11"/>
          </p:nvPr>
        </p:nvSpPr>
        <p:spPr>
          <a:xfrm>
            <a:off x="576461" y="2660673"/>
            <a:ext cx="6280547" cy="536406"/>
          </a:xfrm>
        </p:spPr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sz="quarter" idx="20"/>
          </p:nvPr>
        </p:nvSpPr>
        <p:spPr>
          <a:xfrm>
            <a:off x="590486" y="8976598"/>
            <a:ext cx="6281539" cy="536406"/>
          </a:xfrm>
        </p:spPr>
        <p:txBody>
          <a:bodyPr/>
          <a:lstStyle/>
          <a:p>
            <a:r>
              <a:rPr lang="en-US" sz="2800" dirty="0"/>
              <a:t>OBJECTIVES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sz="quarter" idx="21"/>
          </p:nvPr>
        </p:nvSpPr>
        <p:spPr>
          <a:xfrm>
            <a:off x="7268340" y="3128475"/>
            <a:ext cx="6280546" cy="7576566"/>
          </a:xfrm>
        </p:spPr>
        <p:txBody>
          <a:bodyPr/>
          <a:lstStyle/>
          <a:p>
            <a:r>
              <a:rPr lang="en-US" sz="1800" b="1" dirty="0"/>
              <a:t>Participants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14 adults (6 male, 8 female) ages 19-61 (median age 24) were recruited from the University of California Davis academic campus public space.</a:t>
            </a:r>
          </a:p>
          <a:p>
            <a:pPr lvl="1"/>
            <a:r>
              <a:rPr lang="en-US" sz="1800" dirty="0"/>
              <a:t>8 healthy</a:t>
            </a:r>
          </a:p>
          <a:p>
            <a:pPr lvl="1"/>
            <a:r>
              <a:rPr lang="en-US" sz="1800" dirty="0"/>
              <a:t>6 with prior history of musculoskeletal (MSK) injury including: (torn </a:t>
            </a:r>
            <a:r>
              <a:rPr lang="en-US" sz="1800" dirty="0" err="1"/>
              <a:t>achilles</a:t>
            </a:r>
            <a:r>
              <a:rPr lang="en-US" sz="1800" dirty="0"/>
              <a:t> tendon, hip fracture, meniscus tear, ACL injury, MCL injury, or ankle sprain)</a:t>
            </a:r>
          </a:p>
          <a:p>
            <a:pPr marL="522488" lvl="1" indent="0">
              <a:buNone/>
            </a:pPr>
            <a:endParaRPr lang="en-US" sz="1800" dirty="0"/>
          </a:p>
          <a:p>
            <a:r>
              <a:rPr lang="en-US" sz="1800" b="1" dirty="0"/>
              <a:t>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Health history and demographic information were provided by all participants using </a:t>
            </a:r>
            <a:r>
              <a:rPr lang="en-US" sz="1800" dirty="0" err="1"/>
              <a:t>RedCap</a:t>
            </a:r>
            <a:r>
              <a:rPr lang="en-US" sz="1800" dirty="0"/>
              <a:t>, a mobile-equipped secure database.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All participants walked across a </a:t>
            </a:r>
            <a:r>
              <a:rPr lang="en-US" sz="1800" dirty="0" err="1"/>
              <a:t>StepScan</a:t>
            </a:r>
            <a:r>
              <a:rPr lang="en-US" sz="1800" dirty="0"/>
              <a:t> pressure sensitive walkway at their self-selected walking speed (SSWS) and fastest comfortable walking speed (FCWS).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Four gait parameters were examined:</a:t>
            </a:r>
          </a:p>
          <a:p>
            <a:pPr lvl="1"/>
            <a:r>
              <a:rPr lang="en-US" sz="1800" dirty="0"/>
              <a:t>SSWS</a:t>
            </a:r>
          </a:p>
          <a:p>
            <a:pPr lvl="1"/>
            <a:r>
              <a:rPr lang="en-US" sz="1800" dirty="0"/>
              <a:t>Velocity change between SSWS and FCWS </a:t>
            </a:r>
          </a:p>
          <a:p>
            <a:pPr lvl="1"/>
            <a:r>
              <a:rPr lang="en-US" sz="1800" dirty="0"/>
              <a:t>Change in swing limb step length between SSWS and FCWS</a:t>
            </a:r>
          </a:p>
          <a:p>
            <a:pPr lvl="1"/>
            <a:r>
              <a:rPr lang="en-US" sz="1800" dirty="0"/>
              <a:t>Dynamic force production during late stance phase (i.e., “push off”)</a:t>
            </a:r>
          </a:p>
        </p:txBody>
      </p:sp>
      <p:sp>
        <p:nvSpPr>
          <p:cNvPr id="176" name="Text Placeholder 175"/>
          <p:cNvSpPr>
            <a:spLocks noGrp="1"/>
          </p:cNvSpPr>
          <p:nvPr>
            <p:ph type="body" sz="quarter" idx="22"/>
          </p:nvPr>
        </p:nvSpPr>
        <p:spPr>
          <a:xfrm>
            <a:off x="7246939" y="2666896"/>
            <a:ext cx="6280547" cy="536406"/>
          </a:xfrm>
        </p:spPr>
        <p:txBody>
          <a:bodyPr/>
          <a:lstStyle/>
          <a:p>
            <a:r>
              <a:rPr lang="en-US" sz="2800" dirty="0"/>
              <a:t>METHODS</a:t>
            </a:r>
          </a:p>
        </p:txBody>
      </p:sp>
      <p:sp>
        <p:nvSpPr>
          <p:cNvPr id="177" name="Text Placeholder 176"/>
          <p:cNvSpPr>
            <a:spLocks noGrp="1"/>
          </p:cNvSpPr>
          <p:nvPr>
            <p:ph type="body" sz="quarter" idx="23"/>
          </p:nvPr>
        </p:nvSpPr>
        <p:spPr>
          <a:xfrm>
            <a:off x="14101738" y="11342346"/>
            <a:ext cx="6280546" cy="756238"/>
          </a:xfrm>
        </p:spPr>
        <p:txBody>
          <a:bodyPr/>
          <a:lstStyle/>
          <a:p>
            <a:pPr lvl="0"/>
            <a:r>
              <a:rPr lang="en-US" sz="1600" b="1" dirty="0"/>
              <a:t>Figure 5. </a:t>
            </a:r>
            <a:r>
              <a:rPr lang="en-US" sz="1600" dirty="0"/>
              <a:t>Both SSWS and dynamic force production clearly differentiate between individuals with prior MSK injury. </a:t>
            </a:r>
          </a:p>
        </p:txBody>
      </p:sp>
      <p:sp>
        <p:nvSpPr>
          <p:cNvPr id="178" name="Text Placeholder 177"/>
          <p:cNvSpPr>
            <a:spLocks noGrp="1"/>
          </p:cNvSpPr>
          <p:nvPr>
            <p:ph type="body" sz="quarter" idx="24"/>
          </p:nvPr>
        </p:nvSpPr>
        <p:spPr>
          <a:xfrm>
            <a:off x="13695556" y="8406171"/>
            <a:ext cx="6286500" cy="536406"/>
          </a:xfrm>
        </p:spPr>
        <p:txBody>
          <a:bodyPr/>
          <a:lstStyle/>
          <a:p>
            <a:r>
              <a:rPr lang="en-US" sz="2800" dirty="0"/>
              <a:t>RESULTS</a:t>
            </a:r>
          </a:p>
        </p:txBody>
      </p:sp>
      <p:sp>
        <p:nvSpPr>
          <p:cNvPr id="179" name="Text Placeholder 178"/>
          <p:cNvSpPr>
            <a:spLocks noGrp="1"/>
          </p:cNvSpPr>
          <p:nvPr>
            <p:ph type="body" sz="quarter" idx="25"/>
          </p:nvPr>
        </p:nvSpPr>
        <p:spPr>
          <a:xfrm>
            <a:off x="20564904" y="2941232"/>
            <a:ext cx="6279386" cy="536406"/>
          </a:xfrm>
        </p:spPr>
        <p:txBody>
          <a:bodyPr/>
          <a:lstStyle/>
          <a:p>
            <a:r>
              <a:rPr lang="en-US" sz="2800" dirty="0"/>
              <a:t>CONCLUSIONS</a:t>
            </a:r>
          </a:p>
        </p:txBody>
      </p:sp>
      <p:sp>
        <p:nvSpPr>
          <p:cNvPr id="180" name="Text Placeholder 179"/>
          <p:cNvSpPr>
            <a:spLocks noGrp="1"/>
          </p:cNvSpPr>
          <p:nvPr>
            <p:ph type="body" sz="quarter" idx="26"/>
          </p:nvPr>
        </p:nvSpPr>
        <p:spPr>
          <a:xfrm>
            <a:off x="20577557" y="3627508"/>
            <a:ext cx="6279386" cy="5692974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This project represents proof-of-concept for collecting relevant gait parameters outside of the dedicated motion analysis laboratory. Use of a novel pressure sensitive walkway enables acquisition of both spatiotemporal parameters and dynamic force production, a key component of the CLI.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Preliminary results show differences in the targeted gait parameters, indicating the ability to identify individuals with history of prior MSK injury from the pressure profiles.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It appears possible to differentiate individuals with prior MSK injury even without instrumented motion capture data including force plates.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Given ability to identify and differentiate gait characteristics of ostensibly healthy individuals with prior MSK injury supports the potential for detection of sub-clinical pathology through non-invasive measurement of walking over a pressure-sensitive walkway.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sz="quarter" idx="27"/>
          </p:nvPr>
        </p:nvSpPr>
        <p:spPr>
          <a:xfrm>
            <a:off x="20669785" y="10353595"/>
            <a:ext cx="6279386" cy="536406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sz="quarter" idx="28"/>
          </p:nvPr>
        </p:nvSpPr>
        <p:spPr>
          <a:xfrm>
            <a:off x="20668213" y="10858068"/>
            <a:ext cx="6282531" cy="3021473"/>
          </a:xfrm>
        </p:spPr>
        <p:txBody>
          <a:bodyPr/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dirty="0"/>
              <a:t>Gage JR. An Overview of Normal Walking. Instructional Course Lectures. 1990(39):291-303.</a:t>
            </a:r>
          </a:p>
          <a:p>
            <a:pPr marL="342900" indent="-342900">
              <a:buAutoNum type="arabicPeriod"/>
            </a:pPr>
            <a:r>
              <a:rPr lang="en-US" dirty="0"/>
              <a:t>Fritz S, Lusardi M. White paper: "walking speed: the sixth vital sign". J </a:t>
            </a:r>
            <a:r>
              <a:rPr lang="en-US" dirty="0" err="1"/>
              <a:t>Geriatr</a:t>
            </a:r>
            <a:r>
              <a:rPr lang="en-US" dirty="0"/>
              <a:t> Phys </a:t>
            </a:r>
            <a:r>
              <a:rPr lang="en-US" dirty="0" err="1"/>
              <a:t>Ther</a:t>
            </a:r>
            <a:r>
              <a:rPr lang="en-US" dirty="0"/>
              <a:t>. 2009;32(2):46-9.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dirty="0"/>
              <a:t>Middleton A, Fritz SL, Lusardi M. Walking speed: the functional vital sign. Journal of aging and physical activity. 2015;23(2):314-22.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dirty="0"/>
              <a:t>Patten C, Little VL, Banks CL, </a:t>
            </a:r>
            <a:r>
              <a:rPr lang="en-US" dirty="0" err="1"/>
              <a:t>McGuirk</a:t>
            </a:r>
            <a:r>
              <a:rPr lang="en-US" dirty="0"/>
              <a:t> TE. Corticospinal Efficacy to the Medial Gastrocnemius Predicts Gait Function Following Stroke. Society for Neuroscience; 2017; Washington, D.C.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dirty="0"/>
              <a:t>Banks CL, Patten C. Validation of a Comprehensive Locomotor Index for Individuals with Chronic Stroke. International Society of Biomechanics; 2019; Calgary, AB. CANADA.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sz="quarter" idx="29"/>
          </p:nvPr>
        </p:nvSpPr>
        <p:spPr>
          <a:xfrm>
            <a:off x="20627693" y="14062131"/>
            <a:ext cx="6279386" cy="536406"/>
          </a:xfrm>
        </p:spPr>
        <p:txBody>
          <a:bodyPr/>
          <a:lstStyle/>
          <a:p>
            <a:r>
              <a:rPr lang="en-US" sz="2800" dirty="0"/>
              <a:t>ACKNOWLEDGMENTS</a:t>
            </a:r>
          </a:p>
        </p:txBody>
      </p:sp>
      <p:sp>
        <p:nvSpPr>
          <p:cNvPr id="184" name="Text Placeholder 183"/>
          <p:cNvSpPr>
            <a:spLocks noGrp="1"/>
          </p:cNvSpPr>
          <p:nvPr>
            <p:ph type="body" sz="quarter" idx="30"/>
          </p:nvPr>
        </p:nvSpPr>
        <p:spPr>
          <a:xfrm>
            <a:off x="20626121" y="14558577"/>
            <a:ext cx="6282531" cy="1384102"/>
          </a:xfrm>
        </p:spPr>
        <p:txBody>
          <a:bodyPr/>
          <a:lstStyle/>
          <a:p>
            <a:r>
              <a:rPr lang="en-US" dirty="0"/>
              <a:t>The project described was supported by the National Center for Advancing Translational Sciences (NCATS), National Institutes of Health (NIH), through grant UL1 TR001860. </a:t>
            </a:r>
          </a:p>
          <a:p>
            <a:r>
              <a:rPr lang="en-US" dirty="0"/>
              <a:t>Thank you to the Medical Student Research Fellowship for providing additional student funding.</a:t>
            </a:r>
          </a:p>
        </p:txBody>
      </p:sp>
      <p:sp>
        <p:nvSpPr>
          <p:cNvPr id="185" name="Text Placeholder 184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6" name="Text Placeholder 185"/>
          <p:cNvSpPr>
            <a:spLocks noGrp="1"/>
          </p:cNvSpPr>
          <p:nvPr>
            <p:ph type="body" sz="quarter" idx="96"/>
          </p:nvPr>
        </p:nvSpPr>
        <p:spPr>
          <a:xfrm>
            <a:off x="615853" y="9434027"/>
            <a:ext cx="6285508" cy="1981188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Deploy novel technology requiring little participant burden (buy-in) and little technical expertise to determine feasibility of testing in clinical type settings.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 a scoring rubric with this new technology that allows for objective assessment of the key functions of bilateral locomotion.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9" name="Text Placeholder 188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0" name="Text Placeholder 189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" name="Text Placeholder 190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" name="Text Placeholder 191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3" name="Text Placeholder 192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" name="Text Placeholder 193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5" name="Text Placeholder 194"/>
          <p:cNvSpPr>
            <a:spLocks noGrp="1"/>
          </p:cNvSpPr>
          <p:nvPr>
            <p:ph type="body" sz="quarter" idx="122"/>
          </p:nvPr>
        </p:nvSpPr>
        <p:spPr>
          <a:xfrm>
            <a:off x="14054274" y="14940220"/>
            <a:ext cx="6285508" cy="1002459"/>
          </a:xfrm>
        </p:spPr>
        <p:txBody>
          <a:bodyPr/>
          <a:lstStyle/>
          <a:p>
            <a:r>
              <a:rPr lang="en-US" sz="1600" b="1" dirty="0"/>
              <a:t>Figure 6. </a:t>
            </a:r>
            <a:r>
              <a:rPr lang="en-US" sz="1600" dirty="0"/>
              <a:t>Changes in speed and non-injured limb step length reveal great variability in previously injured individuals which may belie compensatory strategies for gait adaptations.</a:t>
            </a:r>
            <a:endParaRPr lang="en-US" sz="1600" b="1" dirty="0"/>
          </a:p>
        </p:txBody>
      </p:sp>
      <p:sp>
        <p:nvSpPr>
          <p:cNvPr id="196" name="Text Placeholder 195"/>
          <p:cNvSpPr>
            <a:spLocks noGrp="1"/>
          </p:cNvSpPr>
          <p:nvPr>
            <p:ph type="body" sz="quarter" idx="123"/>
          </p:nvPr>
        </p:nvSpPr>
        <p:spPr>
          <a:xfrm>
            <a:off x="783886" y="15460920"/>
            <a:ext cx="6285508" cy="540794"/>
          </a:xfrm>
        </p:spPr>
        <p:txBody>
          <a:bodyPr/>
          <a:lstStyle/>
          <a:p>
            <a:r>
              <a:rPr lang="en-US" sz="1800" b="1" dirty="0"/>
              <a:t>Figure 1. </a:t>
            </a:r>
            <a:r>
              <a:rPr lang="en-US" sz="1800" dirty="0" err="1"/>
              <a:t>StepScan</a:t>
            </a:r>
            <a:r>
              <a:rPr lang="en-US" sz="1800" dirty="0"/>
              <a:t> pressure-sensitive walkway.</a:t>
            </a:r>
            <a:endParaRPr lang="en-US" sz="1800" b="1" dirty="0"/>
          </a:p>
        </p:txBody>
      </p:sp>
      <p:sp>
        <p:nvSpPr>
          <p:cNvPr id="197" name="Text Placeholder 196"/>
          <p:cNvSpPr>
            <a:spLocks noGrp="1"/>
          </p:cNvSpPr>
          <p:nvPr>
            <p:ph type="body" sz="quarter" idx="124"/>
          </p:nvPr>
        </p:nvSpPr>
        <p:spPr>
          <a:xfrm>
            <a:off x="11096987" y="11255285"/>
            <a:ext cx="2201894" cy="1297924"/>
          </a:xfrm>
        </p:spPr>
        <p:txBody>
          <a:bodyPr/>
          <a:lstStyle/>
          <a:p>
            <a:r>
              <a:rPr lang="en-US" sz="1600" b="1" dirty="0"/>
              <a:t>Figure 2. </a:t>
            </a:r>
          </a:p>
          <a:p>
            <a:r>
              <a:rPr lang="en-US" sz="1600" dirty="0"/>
              <a:t>Example of one trial recorded by </a:t>
            </a:r>
            <a:r>
              <a:rPr lang="en-US" sz="1600" dirty="0" err="1"/>
              <a:t>StepScan</a:t>
            </a:r>
            <a:r>
              <a:rPr lang="en-US" sz="1600" dirty="0"/>
              <a:t>. </a:t>
            </a:r>
            <a:endParaRPr lang="en-US" sz="1600" b="1" dirty="0"/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25"/>
          </p:nvPr>
        </p:nvSpPr>
        <p:spPr>
          <a:xfrm>
            <a:off x="7476310" y="13737770"/>
            <a:ext cx="2193246" cy="1002459"/>
          </a:xfrm>
        </p:spPr>
        <p:txBody>
          <a:bodyPr/>
          <a:lstStyle/>
          <a:p>
            <a:r>
              <a:rPr lang="en-US" sz="1600" b="1" dirty="0"/>
              <a:t>Figure 3. </a:t>
            </a:r>
            <a:r>
              <a:rPr lang="en-US" sz="1600" dirty="0"/>
              <a:t>Overview of gait parameter definitions.</a:t>
            </a:r>
            <a:endParaRPr lang="en-US" sz="1600" b="1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8EBC81C-F5ED-B743-8306-8D886BD3B61D}"/>
              </a:ext>
            </a:extLst>
          </p:cNvPr>
          <p:cNvPicPr>
            <a:picLocks noGrp="1" noChangeAspect="1"/>
          </p:cNvPicPr>
          <p:nvPr>
            <p:ph type="pic" sz="quarter" idx="1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 b="7263"/>
          <a:stretch>
            <a:fillRect/>
          </a:stretch>
        </p:blipFill>
        <p:spPr>
          <a:xfrm>
            <a:off x="-4847258" y="13814991"/>
            <a:ext cx="2645230" cy="1696247"/>
          </a:xfrm>
        </p:spPr>
      </p:pic>
      <p:sp>
        <p:nvSpPr>
          <p:cNvPr id="199" name="Picture Placeholder 198"/>
          <p:cNvSpPr>
            <a:spLocks noGrp="1"/>
          </p:cNvSpPr>
          <p:nvPr>
            <p:ph type="pic" sz="quarter" idx="126"/>
          </p:nvPr>
        </p:nvSpPr>
        <p:spPr/>
      </p:sp>
      <p:pic>
        <p:nvPicPr>
          <p:cNvPr id="14" name="Picture Placeholder 13" descr="A large room&#10;&#10;Description automatically generated">
            <a:extLst>
              <a:ext uri="{FF2B5EF4-FFF2-40B4-BE49-F238E27FC236}">
                <a16:creationId xmlns:a16="http://schemas.microsoft.com/office/drawing/2014/main" id="{4CD2142F-1515-4BB8-92B6-4A4BA62C7D1C}"/>
              </a:ext>
            </a:extLst>
          </p:cNvPr>
          <p:cNvPicPr>
            <a:picLocks noGrp="1" noChangeAspect="1"/>
          </p:cNvPicPr>
          <p:nvPr>
            <p:ph type="pic" sz="quarter" idx="1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r="3721"/>
          <a:stretch>
            <a:fillRect/>
          </a:stretch>
        </p:blipFill>
        <p:spPr>
          <a:xfrm rot="5400000">
            <a:off x="1622034" y="11759804"/>
            <a:ext cx="4076535" cy="3303262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BEB6D7-0A7C-4249-B4EA-0B2ED4009A26}"/>
              </a:ext>
            </a:extLst>
          </p:cNvPr>
          <p:cNvPicPr>
            <a:picLocks noGrp="1" noChangeAspect="1"/>
          </p:cNvPicPr>
          <p:nvPr>
            <p:ph type="pic" sz="quarter" idx="132"/>
          </p:nvPr>
        </p:nvPicPr>
        <p:blipFill>
          <a:blip r:embed="rId5"/>
          <a:srcRect t="1049" b="1049"/>
          <a:stretch>
            <a:fillRect/>
          </a:stretch>
        </p:blipFill>
        <p:spPr>
          <a:xfrm>
            <a:off x="7476310" y="11248296"/>
            <a:ext cx="3420391" cy="2066163"/>
          </a:xfrm>
          <a:prstGeom prst="rect">
            <a:avLst/>
          </a:prstGeom>
        </p:spPr>
      </p:pic>
      <p:pic>
        <p:nvPicPr>
          <p:cNvPr id="3" name="Picture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1E2D0213-E877-44F0-807A-6E5A71121EFF}"/>
              </a:ext>
            </a:extLst>
          </p:cNvPr>
          <p:cNvPicPr>
            <a:picLocks noGrp="1" noChangeAspect="1"/>
          </p:cNvPicPr>
          <p:nvPr>
            <p:ph type="pic" sz="quarter" idx="13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669"/>
          <a:stretch>
            <a:fillRect/>
          </a:stretch>
        </p:blipFill>
        <p:spPr>
          <a:xfrm>
            <a:off x="9955895" y="13634828"/>
            <a:ext cx="3316404" cy="2127993"/>
          </a:xfrm>
        </p:spPr>
      </p:pic>
      <p:sp>
        <p:nvSpPr>
          <p:cNvPr id="209" name="Text Placeholder 208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0" name="Text Placeholder 209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1" name="Text Placeholder 210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2" name="Text Placeholder 211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" name="Text Placeholder 212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" name="Text Placeholder 213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" name="Text Placeholder 214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" name="Text Placeholder 215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7" name="Text Placeholder 216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8" name="Text Placeholder 217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9" name="Text Placeholder 218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0" name="Text Placeholder 219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1" name="Text Placeholder 220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2" name="Text Placeholder 221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" name="Text Placeholder 222"/>
          <p:cNvSpPr>
            <a:spLocks noGrp="1"/>
          </p:cNvSpPr>
          <p:nvPr>
            <p:ph type="body" sz="quarter" idx="150"/>
          </p:nvPr>
        </p:nvSpPr>
        <p:spPr>
          <a:xfrm>
            <a:off x="3662362" y="1487902"/>
            <a:ext cx="20107276" cy="5982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Lydia Henderson, MD Candidate; Theresa E. </a:t>
            </a:r>
            <a:r>
              <a:rPr lang="en-US" dirty="0" err="1"/>
              <a:t>McGuirk</a:t>
            </a:r>
            <a:r>
              <a:rPr lang="en-US" dirty="0"/>
              <a:t>, MS; Caitlin L Banks, MS; Cherie </a:t>
            </a:r>
            <a:r>
              <a:rPr lang="en-US" dirty="0" err="1"/>
              <a:t>Kuo</a:t>
            </a:r>
            <a:r>
              <a:rPr lang="en-US" dirty="0"/>
              <a:t> PT, PhD; Elliott S. Perry; Carolynn Patten PhD, PT, FAPTA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sz="quarter" idx="184"/>
          </p:nvPr>
        </p:nvSpPr>
        <p:spPr>
          <a:xfrm>
            <a:off x="3662362" y="1908956"/>
            <a:ext cx="20107276" cy="634555"/>
          </a:xfrm>
        </p:spPr>
        <p:txBody>
          <a:bodyPr/>
          <a:lstStyle/>
          <a:p>
            <a:r>
              <a:rPr lang="en-US" dirty="0"/>
              <a:t>Department of Physical Medicine and Rehabilitation, University of California, Davis School of Medicine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sz="quarter" idx="185"/>
          </p:nvPr>
        </p:nvSpPr>
        <p:spPr>
          <a:xfrm>
            <a:off x="3662362" y="17593"/>
            <a:ext cx="20107276" cy="8344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/>
              <a:t>Walking Parameters Affected by Prior Musculoskeletal Injury Using </a:t>
            </a:r>
          </a:p>
          <a:p>
            <a:pPr marL="757599">
              <a:spcBef>
                <a:spcPts val="0"/>
              </a:spcBef>
            </a:pPr>
            <a:r>
              <a:rPr lang="en-US" sz="4400" dirty="0"/>
              <a:t>Community-Accessible Measurement Technique</a:t>
            </a:r>
          </a:p>
        </p:txBody>
      </p:sp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3351691C-4453-4F70-BD32-80CF8255B9B4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" b="1016"/>
          <a:stretch>
            <a:fillRect/>
          </a:stretch>
        </p:blipFill>
        <p:spPr bwMode="auto">
          <a:xfrm>
            <a:off x="288129" y="222061"/>
            <a:ext cx="1587500" cy="2012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EE62870-2767-4EF3-9589-BB047A1A26BD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906"/>
          <a:stretch>
            <a:fillRect/>
          </a:stretch>
        </p:blipFill>
        <p:spPr bwMode="auto">
          <a:xfrm>
            <a:off x="23809478" y="808174"/>
            <a:ext cx="3370217" cy="840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B4001-3EF1-E74C-AD05-69D18B2A6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15865" y="8880483"/>
            <a:ext cx="6328274" cy="2690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AAFFAF-FB26-1441-BA3E-9519A1B44F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8191" y="12288377"/>
            <a:ext cx="6195158" cy="2651843"/>
          </a:xfrm>
          <a:prstGeom prst="rect">
            <a:avLst/>
          </a:prstGeom>
        </p:spPr>
      </p:pic>
      <p:sp>
        <p:nvSpPr>
          <p:cNvPr id="72" name="Text Placeholder 176">
            <a:extLst>
              <a:ext uri="{FF2B5EF4-FFF2-40B4-BE49-F238E27FC236}">
                <a16:creationId xmlns:a16="http://schemas.microsoft.com/office/drawing/2014/main" id="{F53B1E48-09C9-8649-8A03-1F98C4FDC1A8}"/>
              </a:ext>
            </a:extLst>
          </p:cNvPr>
          <p:cNvSpPr txBox="1">
            <a:spLocks/>
          </p:cNvSpPr>
          <p:nvPr/>
        </p:nvSpPr>
        <p:spPr>
          <a:xfrm>
            <a:off x="14101738" y="6960917"/>
            <a:ext cx="5880318" cy="1494901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 algn="l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49043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Figure 4.</a:t>
            </a:r>
            <a:r>
              <a:rPr lang="en-US" sz="1600" dirty="0"/>
              <a:t> Force profiles obtained from the pressure sensitive walkway are similar to data obtained from a force plate. Here we calculated dynamic force production in the late stance phase to explore its use as a substitute for ankle power, used in the CLI.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F951CCF-0BEB-46ED-AA45-CCA49FD6702D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/>
      </p:sp>
      <p:pic>
        <p:nvPicPr>
          <p:cNvPr id="16" name="Picture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D601931A-83EC-4C53-A318-2A9EB0DAE4EA}"/>
              </a:ext>
            </a:extLst>
          </p:cNvPr>
          <p:cNvPicPr>
            <a:picLocks noGrp="1" noChangeAspect="1"/>
          </p:cNvPicPr>
          <p:nvPr>
            <p:ph type="pic" sz="quarter" idx="134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14491658" y="2874964"/>
            <a:ext cx="5130475" cy="4117990"/>
          </a:xfrm>
        </p:spPr>
      </p:pic>
      <p:pic>
        <p:nvPicPr>
          <p:cNvPr id="58" name="Picture 131" descr="VA_Seal_Color_Vector.pdf">
            <a:extLst>
              <a:ext uri="{FF2B5EF4-FFF2-40B4-BE49-F238E27FC236}">
                <a16:creationId xmlns:a16="http://schemas.microsoft.com/office/drawing/2014/main" id="{51088184-FCC9-4F7C-954C-5264A82E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58" y="462006"/>
            <a:ext cx="1530972" cy="1532768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FE33D1-0B5F-41B8-BBD1-AFA7D910A25F}"/>
              </a:ext>
            </a:extLst>
          </p:cNvPr>
          <p:cNvSpPr>
            <a:spLocks noGrp="1"/>
          </p:cNvSpPr>
          <p:nvPr>
            <p:ph type="pic" sz="quarter" idx="130"/>
          </p:nvPr>
        </p:nvSpPr>
        <p:spPr/>
      </p:sp>
    </p:spTree>
    <p:extLst>
      <p:ext uri="{BB962C8B-B14F-4D97-AF65-F5344CB8AC3E}">
        <p14:creationId xmlns:p14="http://schemas.microsoft.com/office/powerpoint/2010/main" val="3417310049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880</TotalTime>
  <Words>836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Lydia Henderson</cp:lastModifiedBy>
  <cp:revision>86</cp:revision>
  <dcterms:created xsi:type="dcterms:W3CDTF">2012-02-06T18:46:22Z</dcterms:created>
  <dcterms:modified xsi:type="dcterms:W3CDTF">2020-02-15T01:51:46Z</dcterms:modified>
</cp:coreProperties>
</file>