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9144000" cy="6858000"/>
  <p:defaultTextStyle>
    <a:defPPr>
      <a:defRPr lang="en-US"/>
    </a:defPPr>
    <a:lvl1pPr marL="0" algn="l" defTabSz="2507668" rtl="0" eaLnBrk="1" latinLnBrk="0" hangingPunct="1">
      <a:defRPr sz="4900" kern="1200">
        <a:solidFill>
          <a:schemeClr val="tx1"/>
        </a:solidFill>
        <a:latin typeface="+mn-lt"/>
        <a:ea typeface="+mn-ea"/>
        <a:cs typeface="+mn-cs"/>
      </a:defRPr>
    </a:lvl1pPr>
    <a:lvl2pPr marL="1253834" algn="l" defTabSz="2507668" rtl="0" eaLnBrk="1" latinLnBrk="0" hangingPunct="1">
      <a:defRPr sz="4900" kern="1200">
        <a:solidFill>
          <a:schemeClr val="tx1"/>
        </a:solidFill>
        <a:latin typeface="+mn-lt"/>
        <a:ea typeface="+mn-ea"/>
        <a:cs typeface="+mn-cs"/>
      </a:defRPr>
    </a:lvl2pPr>
    <a:lvl3pPr marL="2507668" algn="l" defTabSz="2507668" rtl="0" eaLnBrk="1" latinLnBrk="0" hangingPunct="1">
      <a:defRPr sz="4900" kern="1200">
        <a:solidFill>
          <a:schemeClr val="tx1"/>
        </a:solidFill>
        <a:latin typeface="+mn-lt"/>
        <a:ea typeface="+mn-ea"/>
        <a:cs typeface="+mn-cs"/>
      </a:defRPr>
    </a:lvl3pPr>
    <a:lvl4pPr marL="3761502" algn="l" defTabSz="2507668" rtl="0" eaLnBrk="1" latinLnBrk="0" hangingPunct="1">
      <a:defRPr sz="4900" kern="1200">
        <a:solidFill>
          <a:schemeClr val="tx1"/>
        </a:solidFill>
        <a:latin typeface="+mn-lt"/>
        <a:ea typeface="+mn-ea"/>
        <a:cs typeface="+mn-cs"/>
      </a:defRPr>
    </a:lvl4pPr>
    <a:lvl5pPr marL="5015335" algn="l" defTabSz="2507668" rtl="0" eaLnBrk="1" latinLnBrk="0" hangingPunct="1">
      <a:defRPr sz="4900" kern="1200">
        <a:solidFill>
          <a:schemeClr val="tx1"/>
        </a:solidFill>
        <a:latin typeface="+mn-lt"/>
        <a:ea typeface="+mn-ea"/>
        <a:cs typeface="+mn-cs"/>
      </a:defRPr>
    </a:lvl5pPr>
    <a:lvl6pPr marL="6269170" algn="l" defTabSz="2507668" rtl="0" eaLnBrk="1" latinLnBrk="0" hangingPunct="1">
      <a:defRPr sz="4900" kern="1200">
        <a:solidFill>
          <a:schemeClr val="tx1"/>
        </a:solidFill>
        <a:latin typeface="+mn-lt"/>
        <a:ea typeface="+mn-ea"/>
        <a:cs typeface="+mn-cs"/>
      </a:defRPr>
    </a:lvl6pPr>
    <a:lvl7pPr marL="7523004" algn="l" defTabSz="2507668" rtl="0" eaLnBrk="1" latinLnBrk="0" hangingPunct="1">
      <a:defRPr sz="4900" kern="1200">
        <a:solidFill>
          <a:schemeClr val="tx1"/>
        </a:solidFill>
        <a:latin typeface="+mn-lt"/>
        <a:ea typeface="+mn-ea"/>
        <a:cs typeface="+mn-cs"/>
      </a:defRPr>
    </a:lvl7pPr>
    <a:lvl8pPr marL="8776837" algn="l" defTabSz="2507668" rtl="0" eaLnBrk="1" latinLnBrk="0" hangingPunct="1">
      <a:defRPr sz="4900" kern="1200">
        <a:solidFill>
          <a:schemeClr val="tx1"/>
        </a:solidFill>
        <a:latin typeface="+mn-lt"/>
        <a:ea typeface="+mn-ea"/>
        <a:cs typeface="+mn-cs"/>
      </a:defRPr>
    </a:lvl8pPr>
    <a:lvl9pPr marL="10030672" algn="l" defTabSz="2507668"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392" autoAdjust="0"/>
    <p:restoredTop sz="94044" autoAdjust="0"/>
  </p:normalViewPr>
  <p:slideViewPr>
    <p:cSldViewPr snapToGrid="0" snapToObjects="1" showGuides="1">
      <p:cViewPr varScale="1">
        <p:scale>
          <a:sx n="41" d="100"/>
          <a:sy n="41" d="100"/>
        </p:scale>
        <p:origin x="-2072" y="-160"/>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commentAuthors" Target="commentAuthor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htabd:Desktop:Food%20Security/Diet%20Study:FSS%20Data%20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Total: Services Used</a:t>
            </a:r>
          </a:p>
        </c:rich>
      </c:tx>
      <c:layout>
        <c:manualLayout>
          <c:xMode val="edge"/>
          <c:yMode val="edge"/>
          <c:x val="0.188904259894188"/>
          <c:y val="0.0811688548982955"/>
        </c:manualLayout>
      </c:layout>
      <c:overlay val="0"/>
    </c:title>
    <c:autoTitleDeleted val="0"/>
    <c:plotArea>
      <c:layout/>
      <c:pieChart>
        <c:varyColors val="1"/>
        <c:dLbls>
          <c:showLegendKey val="0"/>
          <c:showVal val="0"/>
          <c:showCatName val="0"/>
          <c:showSerName val="0"/>
          <c:showPercent val="1"/>
          <c:showBubbleSize val="0"/>
          <c:showLeaderLines val="0"/>
        </c:dLbls>
        <c:firstSliceAng val="0"/>
      </c:pieChart>
    </c:plotArea>
    <c:legend>
      <c:legendPos val="r"/>
      <c:layout>
        <c:manualLayout>
          <c:xMode val="edge"/>
          <c:yMode val="edge"/>
          <c:x val="0.663860544217687"/>
          <c:y val="0.0326130275842293"/>
          <c:w val="0.310209439984097"/>
          <c:h val="0.967386972415771"/>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2/14/20</a:t>
            </a:fld>
            <a:endParaRPr lang="en-US" dirty="0"/>
          </a:p>
        </p:txBody>
      </p:sp>
      <p:sp>
        <p:nvSpPr>
          <p:cNvPr id="4" name="Slide Image Placeholder 3"/>
          <p:cNvSpPr>
            <a:spLocks noGrp="1" noRot="1" noChangeAspect="1"/>
          </p:cNvSpPr>
          <p:nvPr>
            <p:ph type="sldImg" idx="2"/>
          </p:nvPr>
        </p:nvSpPr>
        <p:spPr>
          <a:xfrm>
            <a:off x="2428875" y="514350"/>
            <a:ext cx="4286250" cy="25717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668" rtl="0" eaLnBrk="1" latinLnBrk="0" hangingPunct="1">
      <a:defRPr sz="3300" kern="1200">
        <a:solidFill>
          <a:schemeClr val="tx1"/>
        </a:solidFill>
        <a:latin typeface="+mn-lt"/>
        <a:ea typeface="+mn-ea"/>
        <a:cs typeface="+mn-cs"/>
      </a:defRPr>
    </a:lvl1pPr>
    <a:lvl2pPr marL="1253834" algn="l" defTabSz="2507668" rtl="0" eaLnBrk="1" latinLnBrk="0" hangingPunct="1">
      <a:defRPr sz="3300" kern="1200">
        <a:solidFill>
          <a:schemeClr val="tx1"/>
        </a:solidFill>
        <a:latin typeface="+mn-lt"/>
        <a:ea typeface="+mn-ea"/>
        <a:cs typeface="+mn-cs"/>
      </a:defRPr>
    </a:lvl2pPr>
    <a:lvl3pPr marL="2507668" algn="l" defTabSz="2507668" rtl="0" eaLnBrk="1" latinLnBrk="0" hangingPunct="1">
      <a:defRPr sz="3300" kern="1200">
        <a:solidFill>
          <a:schemeClr val="tx1"/>
        </a:solidFill>
        <a:latin typeface="+mn-lt"/>
        <a:ea typeface="+mn-ea"/>
        <a:cs typeface="+mn-cs"/>
      </a:defRPr>
    </a:lvl3pPr>
    <a:lvl4pPr marL="3761502" algn="l" defTabSz="2507668" rtl="0" eaLnBrk="1" latinLnBrk="0" hangingPunct="1">
      <a:defRPr sz="3300" kern="1200">
        <a:solidFill>
          <a:schemeClr val="tx1"/>
        </a:solidFill>
        <a:latin typeface="+mn-lt"/>
        <a:ea typeface="+mn-ea"/>
        <a:cs typeface="+mn-cs"/>
      </a:defRPr>
    </a:lvl4pPr>
    <a:lvl5pPr marL="5015335" algn="l" defTabSz="2507668" rtl="0" eaLnBrk="1" latinLnBrk="0" hangingPunct="1">
      <a:defRPr sz="3300" kern="1200">
        <a:solidFill>
          <a:schemeClr val="tx1"/>
        </a:solidFill>
        <a:latin typeface="+mn-lt"/>
        <a:ea typeface="+mn-ea"/>
        <a:cs typeface="+mn-cs"/>
      </a:defRPr>
    </a:lvl5pPr>
    <a:lvl6pPr marL="6269170" algn="l" defTabSz="2507668" rtl="0" eaLnBrk="1" latinLnBrk="0" hangingPunct="1">
      <a:defRPr sz="3300" kern="1200">
        <a:solidFill>
          <a:schemeClr val="tx1"/>
        </a:solidFill>
        <a:latin typeface="+mn-lt"/>
        <a:ea typeface="+mn-ea"/>
        <a:cs typeface="+mn-cs"/>
      </a:defRPr>
    </a:lvl6pPr>
    <a:lvl7pPr marL="7523004" algn="l" defTabSz="2507668" rtl="0" eaLnBrk="1" latinLnBrk="0" hangingPunct="1">
      <a:defRPr sz="3300" kern="1200">
        <a:solidFill>
          <a:schemeClr val="tx1"/>
        </a:solidFill>
        <a:latin typeface="+mn-lt"/>
        <a:ea typeface="+mn-ea"/>
        <a:cs typeface="+mn-cs"/>
      </a:defRPr>
    </a:lvl7pPr>
    <a:lvl8pPr marL="8776837" algn="l" defTabSz="2507668" rtl="0" eaLnBrk="1" latinLnBrk="0" hangingPunct="1">
      <a:defRPr sz="3300" kern="1200">
        <a:solidFill>
          <a:schemeClr val="tx1"/>
        </a:solidFill>
        <a:latin typeface="+mn-lt"/>
        <a:ea typeface="+mn-ea"/>
        <a:cs typeface="+mn-cs"/>
      </a:defRPr>
    </a:lvl8pPr>
    <a:lvl9pPr marL="10030672" algn="l" defTabSz="2507668"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28875" y="514350"/>
            <a:ext cx="4286250" cy="25717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385798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2" y="3341571"/>
            <a:ext cx="6274921"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marL="0" marR="0" lvl="0" indent="0" algn="l" defTabSz="2507668"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6" name="Text Placeholder 5"/>
          <p:cNvSpPr>
            <a:spLocks noGrp="1"/>
          </p:cNvSpPr>
          <p:nvPr>
            <p:ph type="body" sz="quarter" idx="11" hasCustomPrompt="1"/>
          </p:nvPr>
        </p:nvSpPr>
        <p:spPr>
          <a:xfrm>
            <a:off x="576462" y="2948678"/>
            <a:ext cx="6280547" cy="382505"/>
          </a:xfrm>
          <a:prstGeom prst="rect">
            <a:avLst/>
          </a:prstGeom>
          <a:solidFill>
            <a:srgbClr val="002855"/>
          </a:solidFill>
        </p:spPr>
        <p:txBody>
          <a:bodyPr lIns="52243" tIns="52243" rIns="52243" bIns="52243" anchor="ctr" anchorCtr="0">
            <a:spAutoFit/>
          </a:bodyPr>
          <a:lstStyle>
            <a:lvl1pPr algn="ctr">
              <a:buNone/>
              <a:defRPr sz="1800" b="1" u="none" baseline="0">
                <a:solidFill>
                  <a:schemeClr val="bg1"/>
                </a:solidFill>
              </a:defRPr>
            </a:lvl1pPr>
          </a:lstStyle>
          <a:p>
            <a:pPr lvl="0"/>
            <a:r>
              <a:rPr lang="en-US" dirty="0"/>
              <a:t>(click to edit) INTRODUCTION or ABSTRACT</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3" tIns="26121" rIns="52243" bIns="26121" anchor="ctr"/>
          <a:lstStyle>
            <a:lvl1pPr algn="ctr">
              <a:buNone/>
              <a:defRPr sz="2300">
                <a:solidFill>
                  <a:schemeClr val="bg1"/>
                </a:solidFill>
              </a:defRPr>
            </a:lvl1pPr>
          </a:lstStyle>
          <a:p>
            <a:r>
              <a:rPr lang="en-US" dirty="0"/>
              <a:t>LOO</a:t>
            </a:r>
          </a:p>
        </p:txBody>
      </p:sp>
      <p:sp>
        <p:nvSpPr>
          <p:cNvPr id="20" name="Text Placeholder 5"/>
          <p:cNvSpPr>
            <a:spLocks noGrp="1"/>
          </p:cNvSpPr>
          <p:nvPr>
            <p:ph type="body" sz="quarter" idx="20" hasCustomPrompt="1"/>
          </p:nvPr>
        </p:nvSpPr>
        <p:spPr>
          <a:xfrm>
            <a:off x="576463" y="7674428"/>
            <a:ext cx="6281539"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mn-lt"/>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9" y="3341571"/>
            <a:ext cx="6280546"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Tx/>
              <a:buNone/>
              <a:tabLst/>
              <a:defRPr sz="1400" baseline="0">
                <a:latin typeface="+mn-lt"/>
              </a:defRPr>
            </a:lvl1pPr>
            <a:lvl2pPr marL="1304782" indent="0">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8" y="2948678"/>
            <a:ext cx="6280547" cy="382505"/>
          </a:xfrm>
          <a:prstGeom prst="rect">
            <a:avLst/>
          </a:prstGeom>
          <a:solidFill>
            <a:srgbClr val="002855"/>
          </a:solidFill>
        </p:spPr>
        <p:txBody>
          <a:bodyPr lIns="52243" tIns="52243" rIns="52243" bIns="52243" anchor="ctr" anchorCtr="0">
            <a:spAutoFit/>
          </a:bodyPr>
          <a:lstStyle>
            <a:lvl1pPr algn="ctr">
              <a:buNone/>
              <a:defRPr sz="1800" b="1" u="none" baseline="0">
                <a:solidFill>
                  <a:schemeClr val="bg1"/>
                </a:solidFill>
                <a:latin typeface="+mn-lt"/>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06500" y="3341571"/>
            <a:ext cx="6286500"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31" marR="0" indent="-342862" algn="l" defTabSz="2507668"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marL="0" marR="0" lvl="0" indent="0" algn="l" defTabSz="2507668"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4" name="Text Placeholder 5"/>
          <p:cNvSpPr>
            <a:spLocks noGrp="1"/>
          </p:cNvSpPr>
          <p:nvPr>
            <p:ph type="body" sz="quarter" idx="24" hasCustomPrompt="1"/>
          </p:nvPr>
        </p:nvSpPr>
        <p:spPr>
          <a:xfrm>
            <a:off x="13906500" y="2948678"/>
            <a:ext cx="6286500" cy="382505"/>
          </a:xfrm>
          <a:prstGeom prst="rect">
            <a:avLst/>
          </a:prstGeom>
          <a:solidFill>
            <a:srgbClr val="002855"/>
          </a:solidFill>
        </p:spPr>
        <p:txBody>
          <a:bodyPr lIns="52243" tIns="52243" rIns="52243" bIns="52243" anchor="ctr" anchorCtr="0">
            <a:spAutoFit/>
          </a:bodyPr>
          <a:lstStyle>
            <a:lvl1pPr algn="ctr">
              <a:buNone/>
              <a:defRPr sz="1800" b="1" u="none" baseline="0">
                <a:solidFill>
                  <a:schemeClr val="bg1"/>
                </a:solidFill>
                <a:latin typeface="+mn-lt"/>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5" y="2948678"/>
            <a:ext cx="6279386"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mn-lt"/>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2840" y="7709376"/>
            <a:ext cx="6279386"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marL="0" marR="0" lvl="0" indent="0" algn="l" defTabSz="2507668"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7" name="Text Placeholder 5"/>
          <p:cNvSpPr>
            <a:spLocks noGrp="1"/>
          </p:cNvSpPr>
          <p:nvPr>
            <p:ph type="body" sz="quarter" idx="27" hasCustomPrompt="1"/>
          </p:nvPr>
        </p:nvSpPr>
        <p:spPr>
          <a:xfrm>
            <a:off x="20572841" y="7322021"/>
            <a:ext cx="6287661"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mn-lt"/>
              </a:defRPr>
            </a:lvl1pPr>
          </a:lstStyle>
          <a:p>
            <a:pPr lvl="0"/>
            <a:r>
              <a:rPr lang="en-US" dirty="0"/>
              <a:t>(click to edit)  REFERENCES</a:t>
            </a:r>
          </a:p>
        </p:txBody>
      </p:sp>
      <p:sp>
        <p:nvSpPr>
          <p:cNvPr id="29" name="Text Placeholder 5"/>
          <p:cNvSpPr>
            <a:spLocks noGrp="1"/>
          </p:cNvSpPr>
          <p:nvPr>
            <p:ph type="body" sz="quarter" idx="29" hasCustomPrompt="1"/>
          </p:nvPr>
        </p:nvSpPr>
        <p:spPr>
          <a:xfrm>
            <a:off x="20575985" y="12921443"/>
            <a:ext cx="6279386"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mn-lt"/>
              </a:defRPr>
            </a:lvl1pPr>
          </a:lstStyle>
          <a:p>
            <a:pPr lvl="0"/>
            <a:r>
              <a:rPr lang="en-US" dirty="0"/>
              <a:t>(click to edit)  ACKNOWLEDGEMENTS  or  CONTACT</a:t>
            </a:r>
          </a:p>
        </p:txBody>
      </p:sp>
      <p:sp>
        <p:nvSpPr>
          <p:cNvPr id="60" name="Text Placeholder 3"/>
          <p:cNvSpPr>
            <a:spLocks noGrp="1"/>
          </p:cNvSpPr>
          <p:nvPr>
            <p:ph type="body" sz="quarter" idx="96" hasCustomPrompt="1"/>
          </p:nvPr>
        </p:nvSpPr>
        <p:spPr>
          <a:xfrm>
            <a:off x="576461" y="8094156"/>
            <a:ext cx="6274921"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037" indent="0">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marL="0" marR="0" lvl="0" indent="0" algn="l" defTabSz="2507668"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103" name="Text Placeholder 3"/>
          <p:cNvSpPr>
            <a:spLocks noGrp="1"/>
          </p:cNvSpPr>
          <p:nvPr>
            <p:ph type="body" sz="quarter" idx="107"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7" y="10221641"/>
            <a:ext cx="6281539" cy="382505"/>
          </a:xfrm>
          <a:prstGeom prst="rect">
            <a:avLst/>
          </a:prstGeom>
          <a:noFill/>
        </p:spPr>
        <p:txBody>
          <a:bodyPr wrap="square" lIns="52243" tIns="52243" rIns="52243" bIns="52243" anchor="ctr" anchorCtr="0">
            <a:spAutoFit/>
          </a:bodyPr>
          <a:lstStyle>
            <a:lvl1pPr algn="ctr">
              <a:buNone/>
              <a:defRPr sz="1800" b="1" u="sng" baseline="0">
                <a:solidFill>
                  <a:schemeClr val="bg1"/>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3" y="1078170"/>
            <a:ext cx="20107276" cy="598230"/>
          </a:xfrm>
          <a:prstGeom prst="rect">
            <a:avLst/>
          </a:prstGeom>
        </p:spPr>
        <p:txBody>
          <a:bodyPr lIns="91430" tIns="45715" rIns="91430" bIns="45715">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3" y="1676400"/>
            <a:ext cx="20107276" cy="634554"/>
          </a:xfrm>
          <a:prstGeom prst="rect">
            <a:avLst/>
          </a:prstGeom>
        </p:spPr>
        <p:txBody>
          <a:bodyPr lIns="91430" tIns="45715" rIns="91430" bIns="45715">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3" y="232386"/>
            <a:ext cx="20107276" cy="834414"/>
          </a:xfrm>
          <a:prstGeom prst="rect">
            <a:avLst/>
          </a:prstGeom>
        </p:spPr>
        <p:txBody>
          <a:bodyPr lIns="91430" tIns="45715" rIns="91430" bIns="45715">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9" name="Text Placeholder 3"/>
          <p:cNvSpPr>
            <a:spLocks noGrp="1"/>
          </p:cNvSpPr>
          <p:nvPr>
            <p:ph type="body" sz="quarter" idx="186" hasCustomPrompt="1"/>
          </p:nvPr>
        </p:nvSpPr>
        <p:spPr>
          <a:xfrm>
            <a:off x="20572840" y="3341571"/>
            <a:ext cx="6282530"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marL="0" marR="0" lvl="0" indent="0" algn="l" defTabSz="2507668"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0" name="Text Placeholder 3"/>
          <p:cNvSpPr>
            <a:spLocks noGrp="1"/>
          </p:cNvSpPr>
          <p:nvPr>
            <p:ph type="body" sz="quarter" idx="187" hasCustomPrompt="1"/>
          </p:nvPr>
        </p:nvSpPr>
        <p:spPr>
          <a:xfrm>
            <a:off x="20572840" y="13303953"/>
            <a:ext cx="6279386" cy="479211"/>
          </a:xfrm>
          <a:prstGeom prst="rect">
            <a:avLst/>
          </a:prstGeom>
        </p:spPr>
        <p:txBody>
          <a:bodyPr wrap="square" lIns="130608" tIns="130608" rIns="130608" bIns="130608">
            <a:spAutoFit/>
          </a:bodyPr>
          <a:lstStyle>
            <a:lvl1pPr marL="0" marR="0" indent="0" algn="l" defTabSz="2507668"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marL="0" marR="0" lvl="0" indent="0" algn="l" defTabSz="2507668"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1" name="Text Box 14"/>
          <p:cNvSpPr txBox="1">
            <a:spLocks noChangeArrowheads="1"/>
          </p:cNvSpPr>
          <p:nvPr userDrawn="1"/>
        </p:nvSpPr>
        <p:spPr bwMode="auto">
          <a:xfrm>
            <a:off x="918371" y="16156941"/>
            <a:ext cx="1571625" cy="194220"/>
          </a:xfrm>
          <a:prstGeom prst="rect">
            <a:avLst/>
          </a:prstGeom>
          <a:noFill/>
          <a:ln w="9525">
            <a:noFill/>
            <a:miter lim="800000"/>
            <a:headEnd/>
            <a:tailEnd/>
          </a:ln>
          <a:effectLst/>
        </p:spPr>
        <p:txBody>
          <a:bodyPr lIns="52144" tIns="26067" rIns="52144" bIns="26067">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14"/>
            <a:ext cx="8494548"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946911"/>
            <a:ext cx="8483204"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7"/>
            <a:ext cx="8495540"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800" y="8644580"/>
            <a:ext cx="8483203"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4" y="10733349"/>
            <a:ext cx="8482209"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4" y="10309796"/>
            <a:ext cx="8482209"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6" y="3378402"/>
            <a:ext cx="8482209"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946911"/>
            <a:ext cx="8487172"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946911"/>
            <a:ext cx="8485018"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354114"/>
            <a:ext cx="8485018"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28527"/>
            <a:ext cx="8485018"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4" y="9056049"/>
            <a:ext cx="8488163"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62793"/>
            <a:ext cx="8485018"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9" y="13290315"/>
            <a:ext cx="8488163"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3" tIns="26121" rIns="52243" bIns="26121"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3" tIns="26121" rIns="52243" bIns="26121"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3" y="1078170"/>
            <a:ext cx="20107276" cy="598230"/>
          </a:xfrm>
          <a:prstGeom prst="rect">
            <a:avLst/>
          </a:prstGeom>
        </p:spPr>
        <p:txBody>
          <a:bodyPr lIns="91430" tIns="45715" rIns="91430" bIns="45715">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3" y="1676400"/>
            <a:ext cx="20107276" cy="634554"/>
          </a:xfrm>
          <a:prstGeom prst="rect">
            <a:avLst/>
          </a:prstGeom>
        </p:spPr>
        <p:txBody>
          <a:bodyPr lIns="91430" tIns="45715" rIns="91430" bIns="45715">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3" y="232386"/>
            <a:ext cx="20107276" cy="834414"/>
          </a:xfrm>
          <a:prstGeom prst="rect">
            <a:avLst/>
          </a:prstGeom>
        </p:spPr>
        <p:txBody>
          <a:bodyPr lIns="91430" tIns="45715" rIns="91430" bIns="45715">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60"/>
            <a:ext cx="6285508"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0790" y="3009257"/>
            <a:ext cx="6280547" cy="382505"/>
          </a:xfrm>
          <a:prstGeom prst="rect">
            <a:avLst/>
          </a:prstGeom>
          <a:solidFill>
            <a:srgbClr val="002855"/>
          </a:solidFill>
        </p:spPr>
        <p:txBody>
          <a:bodyPr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8"/>
            <a:ext cx="6286500"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70295" y="7129349"/>
            <a:ext cx="6281539"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432809"/>
            <a:ext cx="12950030"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9" y="3009257"/>
            <a:ext cx="12950031"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9" y="10987989"/>
            <a:ext cx="12950031"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7241979" y="10560467"/>
            <a:ext cx="12950031"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4" y="3009257"/>
            <a:ext cx="6279386"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4" y="3436779"/>
            <a:ext cx="6279386"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600584" y="7159463"/>
            <a:ext cx="6279386"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3" y="7586985"/>
            <a:ext cx="6282531"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600584" y="12862796"/>
            <a:ext cx="6279386" cy="382505"/>
          </a:xfrm>
          <a:prstGeom prst="rect">
            <a:avLst/>
          </a:prstGeom>
          <a:solidFill>
            <a:srgbClr val="002855"/>
          </a:solidFill>
        </p:spPr>
        <p:txBody>
          <a:bodyPr wrap="square" lIns="52243" tIns="52243" rIns="52243" bIns="52243"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3" y="13290315"/>
            <a:ext cx="6282531" cy="479211"/>
          </a:xfrm>
          <a:prstGeom prst="rect">
            <a:avLst/>
          </a:prstGeom>
        </p:spPr>
        <p:txBody>
          <a:bodyPr wrap="square" lIns="130608" tIns="130608" rIns="130608" bIns="130608">
            <a:spAutoFit/>
          </a:bodyPr>
          <a:lstStyle>
            <a:lvl1pPr marL="195911" indent="-195911">
              <a:buNone/>
              <a:defRPr sz="1400">
                <a:latin typeface="Trebuchet MS"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Type in or paste your text here</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3" tIns="26121" rIns="52243" bIns="26121"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3" y="1078170"/>
            <a:ext cx="20107276" cy="598230"/>
          </a:xfrm>
          <a:prstGeom prst="rect">
            <a:avLst/>
          </a:prstGeom>
        </p:spPr>
        <p:txBody>
          <a:bodyPr lIns="91430" tIns="45715" rIns="91430" bIns="45715">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3" y="1676400"/>
            <a:ext cx="20107276" cy="634554"/>
          </a:xfrm>
          <a:prstGeom prst="rect">
            <a:avLst/>
          </a:prstGeom>
        </p:spPr>
        <p:txBody>
          <a:bodyPr lIns="91430" tIns="45715" rIns="91430" bIns="45715">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3" y="232386"/>
            <a:ext cx="20107276" cy="834414"/>
          </a:xfrm>
          <a:prstGeom prst="rect">
            <a:avLst/>
          </a:prstGeom>
        </p:spPr>
        <p:txBody>
          <a:bodyPr lIns="91430" tIns="45715" rIns="91430" bIns="45715">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44"/>
            <a:ext cx="6285508" cy="479211"/>
          </a:xfrm>
          <a:prstGeom prst="rect">
            <a:avLst/>
          </a:prstGeom>
          <a:solidFill>
            <a:srgbClr val="002855"/>
          </a:solidFill>
        </p:spPr>
        <p:txBody>
          <a:bodyPr wrap="square" lIns="130608" tIns="130608" rIns="130608" bIns="130608">
            <a:spAutoFit/>
          </a:bodyPr>
          <a:lstStyle>
            <a:lvl1pPr marL="0" indent="0">
              <a:buNone/>
              <a:defRPr sz="1400" baseline="0">
                <a:solidFill>
                  <a:schemeClr val="bg1"/>
                </a:solidFill>
                <a:latin typeface="Arial" pitchFamily="34" charset="0"/>
                <a:cs typeface="Arial" pitchFamily="34" charset="0"/>
              </a:defRPr>
            </a:lvl1pPr>
            <a:lvl2pPr marL="848950" indent="-326519">
              <a:defRPr sz="1400">
                <a:latin typeface="Trebuchet MS" pitchFamily="34" charset="0"/>
              </a:defRPr>
            </a:lvl2pPr>
            <a:lvl3pPr marL="1175469" indent="-326519">
              <a:defRPr sz="1400">
                <a:latin typeface="Trebuchet MS" pitchFamily="34" charset="0"/>
              </a:defRPr>
            </a:lvl3pPr>
            <a:lvl4pPr marL="1534641" indent="-359172">
              <a:defRPr sz="1400">
                <a:latin typeface="Trebuchet MS" pitchFamily="34" charset="0"/>
              </a:defRPr>
            </a:lvl4pPr>
            <a:lvl5pPr marL="1795856" indent="-261215">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8"/>
          </a:xfrm>
          <a:prstGeom prst="rect">
            <a:avLst/>
          </a:prstGeom>
          <a:solidFill>
            <a:schemeClr val="bg2"/>
          </a:solidFill>
          <a:ln>
            <a:solidFill>
              <a:schemeClr val="tx2"/>
            </a:solidFill>
          </a:ln>
          <a:effectLst/>
        </p:spPr>
        <p:txBody>
          <a:bodyPr lIns="52243" tIns="26121" rIns="52243" bIns="26121"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7" y="10221641"/>
            <a:ext cx="6281539" cy="382505"/>
          </a:xfrm>
          <a:prstGeom prst="rect">
            <a:avLst/>
          </a:prstGeom>
          <a:solidFill>
            <a:srgbClr val="002855"/>
          </a:solidFill>
        </p:spPr>
        <p:txBody>
          <a:bodyPr wrap="square" lIns="52243" tIns="52243" rIns="52243" bIns="52243"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1"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87" tIns="208972" rIns="104487" bIns="104487"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226"/>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8737"/>
            <a:endParaRPr lang="en-US" sz="1800" dirty="0">
              <a:latin typeface="Trebuchet MS" pitchFamily="34" charset="0"/>
            </a:endParaRPr>
          </a:p>
          <a:p>
            <a:pPr defTabSz="4388737"/>
            <a:r>
              <a:rPr lang="en-US" sz="1800" dirty="0">
                <a:latin typeface="Trebuchet MS" pitchFamily="34" charset="0"/>
              </a:rPr>
              <a:t>We provide a series of online tutorials that will guide you through the poster design process and answer your poster production questions. </a:t>
            </a:r>
          </a:p>
          <a:p>
            <a:pPr defTabSz="4388737"/>
            <a:endParaRPr lang="en-US" sz="1800" dirty="0">
              <a:latin typeface="Trebuchet MS" pitchFamily="34" charset="0"/>
            </a:endParaRPr>
          </a:p>
          <a:p>
            <a:pPr defTabSz="4388737"/>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8737"/>
            <a:endParaRPr lang="en-US" sz="1800" dirty="0">
              <a:latin typeface="Trebuchet MS" pitchFamily="34" charset="0"/>
            </a:endParaRPr>
          </a:p>
          <a:p>
            <a:pPr defTabSz="4388737"/>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r>
              <a:rPr lang="en-US" sz="1800" dirty="0">
                <a:latin typeface="Trebuchet MS" pitchFamily="34" charset="0"/>
              </a:rPr>
              <a:t/>
            </a:r>
            <a:br>
              <a:rPr lang="en-US" sz="1800" dirty="0">
                <a:latin typeface="Trebuchet MS" pitchFamily="34" charset="0"/>
              </a:rPr>
            </a:br>
            <a:endParaRPr lang="en-US" sz="1800" dirty="0">
              <a:latin typeface="Trebuchet MS" pitchFamily="34" charset="0"/>
            </a:endParaRPr>
          </a:p>
          <a:p>
            <a:pPr algn="l" defTabSz="3765226"/>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7849"/>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226"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226"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226"/>
            <a:endParaRPr lang="en-US" sz="1800" dirty="0">
              <a:latin typeface="Trebuchet MS" pitchFamily="34" charset="0"/>
            </a:endParaRPr>
          </a:p>
          <a:p>
            <a:pPr defTabSz="3765226"/>
            <a:r>
              <a:rPr lang="en-US" sz="1800" b="1" dirty="0">
                <a:solidFill>
                  <a:srgbClr val="FFFF00"/>
                </a:solidFill>
                <a:latin typeface="Trebuchet MS" pitchFamily="34" charset="0"/>
              </a:rPr>
              <a:t>Section Header placeholder</a:t>
            </a:r>
          </a:p>
          <a:p>
            <a:pPr defTabSz="3765226"/>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8737"/>
            <a:endParaRPr lang="en-US" sz="1800" baseline="0" dirty="0">
              <a:latin typeface="Trebuchet MS" pitchFamily="34" charset="0"/>
            </a:endParaRPr>
          </a:p>
          <a:p>
            <a:pPr defTabSz="4388737"/>
            <a:endParaRPr lang="en-US" sz="1800" dirty="0">
              <a:latin typeface="Trebuchet MS" pitchFamily="34" charset="0"/>
            </a:endParaRPr>
          </a:p>
          <a:p>
            <a:pPr defTabSz="4388737"/>
            <a:endParaRPr lang="en-US" sz="1800" b="1" dirty="0">
              <a:solidFill>
                <a:srgbClr val="FFFF00"/>
              </a:solidFill>
              <a:latin typeface="Trebuchet MS" pitchFamily="34" charset="0"/>
            </a:endParaRPr>
          </a:p>
          <a:p>
            <a:pPr defTabSz="4388737"/>
            <a:r>
              <a:rPr lang="en-US" sz="1800" b="1" dirty="0">
                <a:solidFill>
                  <a:srgbClr val="FFFF00"/>
                </a:solidFill>
                <a:latin typeface="Trebuchet MS" pitchFamily="34" charset="0"/>
              </a:rPr>
              <a:t>Text placeholder</a:t>
            </a:r>
          </a:p>
          <a:p>
            <a:pPr defTabSz="4388737"/>
            <a:r>
              <a:rPr lang="en-US" sz="1800" baseline="0" dirty="0">
                <a:latin typeface="Trebuchet MS" pitchFamily="34" charset="0"/>
              </a:rPr>
              <a:t>Move this preformatted text placeholder to the poster to add a new body of text.</a:t>
            </a: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defTabSz="4388737"/>
            <a:endParaRPr lang="en-US" sz="1800" b="1" baseline="0" dirty="0">
              <a:solidFill>
                <a:srgbClr val="FFFF00"/>
              </a:solidFill>
              <a:latin typeface="Trebuchet MS" pitchFamily="34" charset="0"/>
            </a:endParaRPr>
          </a:p>
          <a:p>
            <a:pPr defTabSz="4388737"/>
            <a:r>
              <a:rPr lang="en-US" sz="1800" b="1" baseline="0" dirty="0">
                <a:solidFill>
                  <a:srgbClr val="FFFF00"/>
                </a:solidFill>
                <a:latin typeface="Trebuchet MS" pitchFamily="34" charset="0"/>
              </a:rPr>
              <a:t>Picture placeholder</a:t>
            </a:r>
          </a:p>
          <a:p>
            <a:pPr defTabSz="4388737"/>
            <a:r>
              <a:rPr lang="en-US" sz="1800" baseline="0" dirty="0">
                <a:latin typeface="Trebuchet MS" pitchFamily="34" charset="0"/>
              </a:rPr>
              <a:t>Move this graphic placeholder onto your poster, size it first, and then click it to add a picture to the poster.</a:t>
            </a: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7849"/>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7849"/>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3" tIns="26121" rIns="52243" bIns="26121" anchor="ctr"/>
          <a:lstStyle/>
          <a:p>
            <a:pPr lvl="0"/>
            <a:endParaRPr lang="en-US" dirty="0"/>
          </a:p>
        </p:txBody>
      </p:sp>
      <p:sp>
        <p:nvSpPr>
          <p:cNvPr id="10" name="Text Box 14"/>
          <p:cNvSpPr txBox="1">
            <a:spLocks noChangeArrowheads="1"/>
          </p:cNvSpPr>
          <p:nvPr/>
        </p:nvSpPr>
        <p:spPr bwMode="auto">
          <a:xfrm>
            <a:off x="918371" y="16156941"/>
            <a:ext cx="1571625" cy="194220"/>
          </a:xfrm>
          <a:prstGeom prst="rect">
            <a:avLst/>
          </a:prstGeom>
          <a:noFill/>
          <a:ln w="9525">
            <a:noFill/>
            <a:miter lim="800000"/>
            <a:headEnd/>
            <a:tailEnd/>
          </a:ln>
          <a:effectLst/>
        </p:spPr>
        <p:txBody>
          <a:bodyPr lIns="52144" tIns="26067" rIns="52144" bIns="26067">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19"/>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3" tIns="26121" rIns="52243" bIns="26121" anchor="ctr"/>
          <a:lstStyle/>
          <a:p>
            <a:pPr>
              <a:defRPr/>
            </a:pPr>
            <a:endParaRPr lang="en-US" dirty="0"/>
          </a:p>
        </p:txBody>
      </p:sp>
      <p:sp>
        <p:nvSpPr>
          <p:cNvPr id="20" name="Rectangle 19"/>
          <p:cNvSpPr/>
          <p:nvPr/>
        </p:nvSpPr>
        <p:spPr>
          <a:xfrm>
            <a:off x="27638830"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87" tIns="208972" rIns="104487" bIns="104487"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436">
              <a:lnSpc>
                <a:spcPts val="2100"/>
              </a:lnSpc>
            </a:pPr>
            <a:endParaRPr lang="en-US" sz="1800" dirty="0">
              <a:latin typeface="Trebuchet MS" pitchFamily="34" charset="0"/>
            </a:endParaRPr>
          </a:p>
          <a:p>
            <a:pPr defTabSz="3134436">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436">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125"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125"/>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125"/>
            <a:endParaRPr lang="en-US" sz="1800" b="1" baseline="0" dirty="0">
              <a:solidFill>
                <a:srgbClr val="FFFF00"/>
              </a:solidFill>
              <a:latin typeface="Trebuchet MS" pitchFamily="34" charset="0"/>
            </a:endParaRPr>
          </a:p>
          <a:p>
            <a:pPr defTabSz="2689125"/>
            <a:r>
              <a:rPr lang="en-US" sz="1800" b="1" baseline="0" dirty="0">
                <a:solidFill>
                  <a:srgbClr val="FFFF00"/>
                </a:solidFill>
                <a:latin typeface="Trebuchet MS" pitchFamily="34" charset="0"/>
              </a:rPr>
              <a:t>Modifying the layout</a:t>
            </a:r>
          </a:p>
          <a:p>
            <a:pPr defTabSz="2689125"/>
            <a:r>
              <a:rPr lang="en-US" sz="1800" dirty="0">
                <a:latin typeface="Trebuchet MS" pitchFamily="34" charset="0"/>
              </a:rPr>
              <a:t>This template has four </a:t>
            </a:r>
            <a:r>
              <a:rPr lang="en-US" sz="1800" baseline="0" dirty="0">
                <a:latin typeface="Trebuchet MS" pitchFamily="34" charset="0"/>
              </a:rPr>
              <a:t>different </a:t>
            </a:r>
          </a:p>
          <a:p>
            <a:pPr defTabSz="2689125"/>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125"/>
            <a:r>
              <a:rPr lang="en-US" sz="1800" baseline="0" dirty="0">
                <a:latin typeface="Trebuchet MS" pitchFamily="34" charset="0"/>
              </a:rPr>
              <a:t>your mouse on the background </a:t>
            </a:r>
          </a:p>
          <a:p>
            <a:pPr defTabSz="2689125"/>
            <a:r>
              <a:rPr lang="en-US" sz="1800" baseline="0" dirty="0">
                <a:latin typeface="Trebuchet MS" pitchFamily="34" charset="0"/>
              </a:rPr>
              <a:t>and click on LAYOUT to see the</a:t>
            </a:r>
          </a:p>
          <a:p>
            <a:pPr defTabSz="2689125"/>
            <a:r>
              <a:rPr lang="en-US" sz="1800" baseline="0" dirty="0">
                <a:latin typeface="Trebuchet MS" pitchFamily="34" charset="0"/>
              </a:rPr>
              <a:t> layout options.  The columns in </a:t>
            </a:r>
          </a:p>
          <a:p>
            <a:pPr defTabSz="2689125"/>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125"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125"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125"/>
            <a:r>
              <a:rPr lang="en-US" sz="1800" b="1" baseline="0" dirty="0">
                <a:solidFill>
                  <a:srgbClr val="FFFF00"/>
                </a:solidFill>
                <a:latin typeface="Trebuchet MS" pitchFamily="34" charset="0"/>
              </a:rPr>
              <a:t>Importing text and graphics from external sources</a:t>
            </a:r>
          </a:p>
          <a:p>
            <a:pPr defTabSz="2689125"/>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125"/>
            <a:endParaRPr lang="en-US" sz="1800" baseline="0" dirty="0">
              <a:latin typeface="Trebuchet MS" pitchFamily="34" charset="0"/>
            </a:endParaRPr>
          </a:p>
          <a:p>
            <a:pPr defTabSz="2689125"/>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125"/>
            <a:endParaRPr lang="en-US" sz="1800" baseline="0" dirty="0">
              <a:latin typeface="Trebuchet MS" pitchFamily="34" charset="0"/>
            </a:endParaRPr>
          </a:p>
          <a:p>
            <a:pPr defTabSz="2689125"/>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125"/>
            <a:endParaRPr lang="en-US" sz="1800" baseline="0" dirty="0">
              <a:latin typeface="Trebuchet MS" pitchFamily="34" charset="0"/>
            </a:endParaRPr>
          </a:p>
          <a:p>
            <a:pPr defTabSz="2689125"/>
            <a:endParaRPr lang="en-US" sz="1800" baseline="0" dirty="0">
              <a:latin typeface="Trebuchet MS" pitchFamily="34" charset="0"/>
            </a:endParaRPr>
          </a:p>
          <a:p>
            <a:pPr defTabSz="2689125"/>
            <a:r>
              <a:rPr lang="en-US" sz="1800" b="1" baseline="0" dirty="0">
                <a:solidFill>
                  <a:srgbClr val="FFFF00"/>
                </a:solidFill>
                <a:latin typeface="Trebuchet MS" pitchFamily="34" charset="0"/>
              </a:rPr>
              <a:t>Modifying the color scheme</a:t>
            </a:r>
          </a:p>
          <a:p>
            <a:pPr defTabSz="2689125"/>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436"/>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2507849">
              <a:lnSpc>
                <a:spcPts val="2100"/>
              </a:lnSpc>
            </a:pPr>
            <a:endParaRPr lang="en-US" sz="1200" baseline="0" dirty="0">
              <a:latin typeface="Trebuchet MS" pitchFamily="34" charset="0"/>
            </a:endParaRPr>
          </a:p>
          <a:p>
            <a:pPr defTabSz="2507849">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7849">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6"/>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3" tIns="26121" rIns="52243" bIns="26121"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69"/>
            <a:ext cx="2438880" cy="1258464"/>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5"/>
            <a:ext cx="369094" cy="219075"/>
          </a:xfrm>
          <a:prstGeom prst="rect">
            <a:avLst/>
          </a:prstGeom>
          <a:noFill/>
          <a:ln w="9525">
            <a:solidFill>
              <a:schemeClr val="tx1"/>
            </a:solidFill>
            <a:miter lim="800000"/>
            <a:headEnd/>
            <a:tailEnd/>
          </a:ln>
          <a:effectLst/>
        </p:spPr>
      </p:pic>
      <p:sp>
        <p:nvSpPr>
          <p:cNvPr id="44" name="TextBox 43"/>
          <p:cNvSpPr txBox="1"/>
          <p:nvPr/>
        </p:nvSpPr>
        <p:spPr>
          <a:xfrm>
            <a:off x="27877006" y="15329052"/>
            <a:ext cx="5725179" cy="983776"/>
          </a:xfrm>
          <a:prstGeom prst="rect">
            <a:avLst/>
          </a:prstGeom>
          <a:noFill/>
        </p:spPr>
        <p:txBody>
          <a:bodyPr wrap="square" lIns="52243" tIns="26121" rIns="52243" bIns="26121"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88" y="15575239"/>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7"/>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30" y="2544201"/>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30" y="15144753"/>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6" y="5874675"/>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9"/>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3" tIns="26121" rIns="52243" bIns="26121"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81" y="615975"/>
            <a:ext cx="2761491" cy="1261875"/>
          </a:xfrm>
          <a:prstGeom prst="rect">
            <a:avLst/>
          </a:prstGeom>
        </p:spPr>
      </p:pic>
      <p:sp>
        <p:nvSpPr>
          <p:cNvPr id="37" name="Rectangle 33"/>
          <p:cNvSpPr>
            <a:spLocks noChangeArrowheads="1"/>
          </p:cNvSpPr>
          <p:nvPr userDrawn="1"/>
        </p:nvSpPr>
        <p:spPr bwMode="auto">
          <a:xfrm>
            <a:off x="7241249" y="2649219"/>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3" tIns="26121" rIns="52243" bIns="26121" anchor="ctr"/>
          <a:lstStyle/>
          <a:p>
            <a:pPr>
              <a:defRPr/>
            </a:pPr>
            <a:endParaRPr lang="en-US" dirty="0"/>
          </a:p>
        </p:txBody>
      </p:sp>
      <p:sp>
        <p:nvSpPr>
          <p:cNvPr id="38" name="Rectangle 33"/>
          <p:cNvSpPr>
            <a:spLocks noChangeArrowheads="1"/>
          </p:cNvSpPr>
          <p:nvPr userDrawn="1"/>
        </p:nvSpPr>
        <p:spPr bwMode="auto">
          <a:xfrm>
            <a:off x="13906037" y="2649219"/>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3" tIns="26121" rIns="52243" bIns="26121" anchor="ctr"/>
          <a:lstStyle/>
          <a:p>
            <a:pPr>
              <a:defRPr/>
            </a:pPr>
            <a:endParaRPr lang="en-US" dirty="0"/>
          </a:p>
        </p:txBody>
      </p:sp>
      <p:sp>
        <p:nvSpPr>
          <p:cNvPr id="39" name="Rectangle 33"/>
          <p:cNvSpPr>
            <a:spLocks noChangeArrowheads="1"/>
          </p:cNvSpPr>
          <p:nvPr userDrawn="1"/>
        </p:nvSpPr>
        <p:spPr bwMode="auto">
          <a:xfrm>
            <a:off x="20570825" y="2649219"/>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3" tIns="26121" rIns="52243" bIns="26121"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668"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376" indent="-940376" algn="l" defTabSz="2507668"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480" indent="-783646" algn="l" defTabSz="2507668"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585" indent="-626917" algn="l" defTabSz="2507668"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419"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252"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087"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49920"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3755"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7588"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668" rtl="0" eaLnBrk="1" latinLnBrk="0" hangingPunct="1">
        <a:defRPr sz="4900" kern="1200">
          <a:solidFill>
            <a:schemeClr val="tx1"/>
          </a:solidFill>
          <a:latin typeface="+mn-lt"/>
          <a:ea typeface="+mn-ea"/>
          <a:cs typeface="+mn-cs"/>
        </a:defRPr>
      </a:lvl1pPr>
      <a:lvl2pPr marL="1253834" algn="l" defTabSz="2507668" rtl="0" eaLnBrk="1" latinLnBrk="0" hangingPunct="1">
        <a:defRPr sz="4900" kern="1200">
          <a:solidFill>
            <a:schemeClr val="tx1"/>
          </a:solidFill>
          <a:latin typeface="+mn-lt"/>
          <a:ea typeface="+mn-ea"/>
          <a:cs typeface="+mn-cs"/>
        </a:defRPr>
      </a:lvl2pPr>
      <a:lvl3pPr marL="2507668" algn="l" defTabSz="2507668" rtl="0" eaLnBrk="1" latinLnBrk="0" hangingPunct="1">
        <a:defRPr sz="4900" kern="1200">
          <a:solidFill>
            <a:schemeClr val="tx1"/>
          </a:solidFill>
          <a:latin typeface="+mn-lt"/>
          <a:ea typeface="+mn-ea"/>
          <a:cs typeface="+mn-cs"/>
        </a:defRPr>
      </a:lvl3pPr>
      <a:lvl4pPr marL="3761502" algn="l" defTabSz="2507668" rtl="0" eaLnBrk="1" latinLnBrk="0" hangingPunct="1">
        <a:defRPr sz="4900" kern="1200">
          <a:solidFill>
            <a:schemeClr val="tx1"/>
          </a:solidFill>
          <a:latin typeface="+mn-lt"/>
          <a:ea typeface="+mn-ea"/>
          <a:cs typeface="+mn-cs"/>
        </a:defRPr>
      </a:lvl4pPr>
      <a:lvl5pPr marL="5015335" algn="l" defTabSz="2507668" rtl="0" eaLnBrk="1" latinLnBrk="0" hangingPunct="1">
        <a:defRPr sz="4900" kern="1200">
          <a:solidFill>
            <a:schemeClr val="tx1"/>
          </a:solidFill>
          <a:latin typeface="+mn-lt"/>
          <a:ea typeface="+mn-ea"/>
          <a:cs typeface="+mn-cs"/>
        </a:defRPr>
      </a:lvl5pPr>
      <a:lvl6pPr marL="6269170" algn="l" defTabSz="2507668" rtl="0" eaLnBrk="1" latinLnBrk="0" hangingPunct="1">
        <a:defRPr sz="4900" kern="1200">
          <a:solidFill>
            <a:schemeClr val="tx1"/>
          </a:solidFill>
          <a:latin typeface="+mn-lt"/>
          <a:ea typeface="+mn-ea"/>
          <a:cs typeface="+mn-cs"/>
        </a:defRPr>
      </a:lvl6pPr>
      <a:lvl7pPr marL="7523004" algn="l" defTabSz="2507668" rtl="0" eaLnBrk="1" latinLnBrk="0" hangingPunct="1">
        <a:defRPr sz="4900" kern="1200">
          <a:solidFill>
            <a:schemeClr val="tx1"/>
          </a:solidFill>
          <a:latin typeface="+mn-lt"/>
          <a:ea typeface="+mn-ea"/>
          <a:cs typeface="+mn-cs"/>
        </a:defRPr>
      </a:lvl7pPr>
      <a:lvl8pPr marL="8776837" algn="l" defTabSz="2507668" rtl="0" eaLnBrk="1" latinLnBrk="0" hangingPunct="1">
        <a:defRPr sz="4900" kern="1200">
          <a:solidFill>
            <a:schemeClr val="tx1"/>
          </a:solidFill>
          <a:latin typeface="+mn-lt"/>
          <a:ea typeface="+mn-ea"/>
          <a:cs typeface="+mn-cs"/>
        </a:defRPr>
      </a:lvl8pPr>
      <a:lvl9pPr marL="10030672" algn="l" defTabSz="2507668"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1" y="16116300"/>
            <a:ext cx="1571625" cy="194220"/>
          </a:xfrm>
          <a:prstGeom prst="rect">
            <a:avLst/>
          </a:prstGeom>
          <a:noFill/>
          <a:ln w="9525">
            <a:noFill/>
            <a:miter lim="800000"/>
            <a:headEnd/>
            <a:tailEnd/>
          </a:ln>
          <a:effectLst/>
        </p:spPr>
        <p:txBody>
          <a:bodyPr lIns="52144" tIns="26067" rIns="52144" bIns="26067">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9"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1"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87" tIns="208972" rIns="104487" bIns="104487"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226"/>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8737"/>
            <a:endParaRPr lang="en-US" sz="1800" dirty="0">
              <a:latin typeface="Trebuchet MS" pitchFamily="34" charset="0"/>
            </a:endParaRPr>
          </a:p>
          <a:p>
            <a:pPr defTabSz="4388737"/>
            <a:r>
              <a:rPr lang="en-US" sz="1800" dirty="0">
                <a:latin typeface="Trebuchet MS" pitchFamily="34" charset="0"/>
              </a:rPr>
              <a:t>We provide a series of online tutorials that will guide you through the poster design process and answer your poster production questions. </a:t>
            </a:r>
          </a:p>
          <a:p>
            <a:pPr defTabSz="4388737"/>
            <a:endParaRPr lang="en-US" sz="1800" dirty="0">
              <a:latin typeface="Trebuchet MS" pitchFamily="34" charset="0"/>
            </a:endParaRPr>
          </a:p>
          <a:p>
            <a:pPr defTabSz="4388737"/>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8737"/>
            <a:endParaRPr lang="en-US" sz="1800" dirty="0">
              <a:latin typeface="Trebuchet MS" pitchFamily="34" charset="0"/>
            </a:endParaRPr>
          </a:p>
          <a:p>
            <a:pPr defTabSz="4388737"/>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r>
              <a:rPr lang="en-US" sz="1800" dirty="0">
                <a:latin typeface="Trebuchet MS" pitchFamily="34" charset="0"/>
              </a:rPr>
              <a:t/>
            </a:r>
            <a:br>
              <a:rPr lang="en-US" sz="1800" dirty="0">
                <a:latin typeface="Trebuchet MS" pitchFamily="34" charset="0"/>
              </a:rPr>
            </a:br>
            <a:endParaRPr lang="en-US" sz="1800" dirty="0">
              <a:latin typeface="Trebuchet MS" pitchFamily="34" charset="0"/>
            </a:endParaRPr>
          </a:p>
          <a:p>
            <a:pPr algn="l" defTabSz="3765226"/>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7849"/>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226"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226"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226"/>
            <a:endParaRPr lang="en-US" sz="1800" dirty="0">
              <a:latin typeface="Trebuchet MS" pitchFamily="34" charset="0"/>
            </a:endParaRPr>
          </a:p>
          <a:p>
            <a:pPr defTabSz="3765226"/>
            <a:r>
              <a:rPr lang="en-US" sz="1800" b="1" dirty="0">
                <a:solidFill>
                  <a:srgbClr val="FFFF00"/>
                </a:solidFill>
                <a:latin typeface="Trebuchet MS" pitchFamily="34" charset="0"/>
              </a:rPr>
              <a:t>Section Header placeholder</a:t>
            </a:r>
          </a:p>
          <a:p>
            <a:pPr defTabSz="3765226"/>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8737"/>
            <a:endParaRPr lang="en-US" sz="1800" baseline="0" dirty="0">
              <a:latin typeface="Trebuchet MS" pitchFamily="34" charset="0"/>
            </a:endParaRPr>
          </a:p>
          <a:p>
            <a:pPr defTabSz="4388737"/>
            <a:endParaRPr lang="en-US" sz="1800" dirty="0">
              <a:latin typeface="Trebuchet MS" pitchFamily="34" charset="0"/>
            </a:endParaRPr>
          </a:p>
          <a:p>
            <a:pPr defTabSz="4388737"/>
            <a:endParaRPr lang="en-US" sz="1800" b="1" dirty="0">
              <a:solidFill>
                <a:srgbClr val="FFFF00"/>
              </a:solidFill>
              <a:latin typeface="Trebuchet MS" pitchFamily="34" charset="0"/>
            </a:endParaRPr>
          </a:p>
          <a:p>
            <a:pPr defTabSz="4388737"/>
            <a:r>
              <a:rPr lang="en-US" sz="1800" b="1" dirty="0">
                <a:solidFill>
                  <a:srgbClr val="FFFF00"/>
                </a:solidFill>
                <a:latin typeface="Trebuchet MS" pitchFamily="34" charset="0"/>
              </a:rPr>
              <a:t>Text placeholder</a:t>
            </a:r>
          </a:p>
          <a:p>
            <a:pPr defTabSz="4388737"/>
            <a:r>
              <a:rPr lang="en-US" sz="1800" baseline="0" dirty="0">
                <a:latin typeface="Trebuchet MS" pitchFamily="34" charset="0"/>
              </a:rPr>
              <a:t>Move this preformatted text placeholder to the poster to add a new body of text.</a:t>
            </a: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defTabSz="4388737"/>
            <a:endParaRPr lang="en-US" sz="1800" b="1" baseline="0" dirty="0">
              <a:solidFill>
                <a:srgbClr val="FFFF00"/>
              </a:solidFill>
              <a:latin typeface="Trebuchet MS" pitchFamily="34" charset="0"/>
            </a:endParaRPr>
          </a:p>
          <a:p>
            <a:pPr defTabSz="4388737"/>
            <a:r>
              <a:rPr lang="en-US" sz="1800" b="1" baseline="0" dirty="0">
                <a:solidFill>
                  <a:srgbClr val="FFFF00"/>
                </a:solidFill>
                <a:latin typeface="Trebuchet MS" pitchFamily="34" charset="0"/>
              </a:rPr>
              <a:t>Picture placeholder</a:t>
            </a:r>
          </a:p>
          <a:p>
            <a:pPr defTabSz="4388737"/>
            <a:r>
              <a:rPr lang="en-US" sz="1800" baseline="0" dirty="0">
                <a:latin typeface="Trebuchet MS" pitchFamily="34" charset="0"/>
              </a:rPr>
              <a:t>Move this graphic placeholder onto your poster, size it first, and then click it to add a picture to the poster.</a:t>
            </a: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7849"/>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7849"/>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6"/>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3" tIns="26121" rIns="52243" bIns="26121"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5"/>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88" y="15575239"/>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7"/>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6" y="5874675"/>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9"/>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3" tIns="26121" rIns="52243" bIns="26121" rtlCol="0" anchor="ctr"/>
          <a:lstStyle/>
          <a:p>
            <a:pPr algn="ctr"/>
            <a:endParaRPr lang="en-US"/>
          </a:p>
        </p:txBody>
      </p:sp>
      <p:sp>
        <p:nvSpPr>
          <p:cNvPr id="46" name="Rectangle 45"/>
          <p:cNvSpPr/>
          <p:nvPr/>
        </p:nvSpPr>
        <p:spPr>
          <a:xfrm>
            <a:off x="27638830"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87" tIns="208972" rIns="104487" bIns="104487"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436">
              <a:lnSpc>
                <a:spcPts val="2100"/>
              </a:lnSpc>
            </a:pPr>
            <a:endParaRPr lang="en-US" sz="1800" dirty="0">
              <a:latin typeface="Trebuchet MS" pitchFamily="34" charset="0"/>
            </a:endParaRPr>
          </a:p>
          <a:p>
            <a:pPr defTabSz="3134436">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436">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125"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125"/>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125"/>
            <a:endParaRPr lang="en-US" sz="1800" b="1" baseline="0" dirty="0">
              <a:solidFill>
                <a:srgbClr val="FFFF00"/>
              </a:solidFill>
              <a:latin typeface="Trebuchet MS" pitchFamily="34" charset="0"/>
            </a:endParaRPr>
          </a:p>
          <a:p>
            <a:pPr defTabSz="2689125"/>
            <a:r>
              <a:rPr lang="en-US" sz="1800" b="1" baseline="0" dirty="0">
                <a:solidFill>
                  <a:srgbClr val="FFFF00"/>
                </a:solidFill>
                <a:latin typeface="Trebuchet MS" pitchFamily="34" charset="0"/>
              </a:rPr>
              <a:t>Modifying the layout</a:t>
            </a:r>
          </a:p>
          <a:p>
            <a:pPr defTabSz="2689125"/>
            <a:r>
              <a:rPr lang="en-US" sz="1800" dirty="0">
                <a:latin typeface="Trebuchet MS" pitchFamily="34" charset="0"/>
              </a:rPr>
              <a:t>This template has four </a:t>
            </a:r>
            <a:r>
              <a:rPr lang="en-US" sz="1800" baseline="0" dirty="0">
                <a:latin typeface="Trebuchet MS" pitchFamily="34" charset="0"/>
              </a:rPr>
              <a:t>different </a:t>
            </a:r>
          </a:p>
          <a:p>
            <a:pPr defTabSz="2689125"/>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125"/>
            <a:r>
              <a:rPr lang="en-US" sz="1800" baseline="0" dirty="0">
                <a:latin typeface="Trebuchet MS" pitchFamily="34" charset="0"/>
              </a:rPr>
              <a:t>your mouse on the background </a:t>
            </a:r>
          </a:p>
          <a:p>
            <a:pPr defTabSz="2689125"/>
            <a:r>
              <a:rPr lang="en-US" sz="1800" baseline="0" dirty="0">
                <a:latin typeface="Trebuchet MS" pitchFamily="34" charset="0"/>
              </a:rPr>
              <a:t>and click on LAYOUT to see the</a:t>
            </a:r>
          </a:p>
          <a:p>
            <a:pPr defTabSz="2689125"/>
            <a:r>
              <a:rPr lang="en-US" sz="1800" baseline="0" dirty="0">
                <a:latin typeface="Trebuchet MS" pitchFamily="34" charset="0"/>
              </a:rPr>
              <a:t> layout options.  The columns in </a:t>
            </a:r>
          </a:p>
          <a:p>
            <a:pPr defTabSz="2689125"/>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125"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125"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125"/>
            <a:r>
              <a:rPr lang="en-US" sz="1800" b="1" baseline="0" dirty="0">
                <a:solidFill>
                  <a:srgbClr val="FFFF00"/>
                </a:solidFill>
                <a:latin typeface="Trebuchet MS" pitchFamily="34" charset="0"/>
              </a:rPr>
              <a:t>Importing text and graphics from external sources</a:t>
            </a:r>
          </a:p>
          <a:p>
            <a:pPr defTabSz="2689125"/>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125"/>
            <a:endParaRPr lang="en-US" sz="1800" baseline="0" dirty="0">
              <a:latin typeface="Trebuchet MS" pitchFamily="34" charset="0"/>
            </a:endParaRPr>
          </a:p>
          <a:p>
            <a:pPr defTabSz="2689125"/>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125"/>
            <a:endParaRPr lang="en-US" sz="1800" baseline="0" dirty="0">
              <a:latin typeface="Trebuchet MS" pitchFamily="34" charset="0"/>
            </a:endParaRPr>
          </a:p>
          <a:p>
            <a:pPr defTabSz="2689125"/>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125"/>
            <a:endParaRPr lang="en-US" sz="1800" baseline="0" dirty="0">
              <a:latin typeface="Trebuchet MS" pitchFamily="34" charset="0"/>
            </a:endParaRPr>
          </a:p>
          <a:p>
            <a:pPr defTabSz="2689125"/>
            <a:endParaRPr lang="en-US" sz="1800" baseline="0" dirty="0">
              <a:latin typeface="Trebuchet MS" pitchFamily="34" charset="0"/>
            </a:endParaRPr>
          </a:p>
          <a:p>
            <a:pPr defTabSz="2689125"/>
            <a:r>
              <a:rPr lang="en-US" sz="1800" b="1" baseline="0" dirty="0">
                <a:solidFill>
                  <a:srgbClr val="FFFF00"/>
                </a:solidFill>
                <a:latin typeface="Trebuchet MS" pitchFamily="34" charset="0"/>
              </a:rPr>
              <a:t>Modifying the color scheme</a:t>
            </a:r>
          </a:p>
          <a:p>
            <a:pPr defTabSz="2689125"/>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436"/>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2507849">
              <a:lnSpc>
                <a:spcPts val="2100"/>
              </a:lnSpc>
            </a:pPr>
            <a:endParaRPr lang="en-US" sz="1200" baseline="0" dirty="0">
              <a:latin typeface="Trebuchet MS" pitchFamily="34" charset="0"/>
            </a:endParaRPr>
          </a:p>
          <a:p>
            <a:pPr defTabSz="2507849">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7849">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69"/>
            <a:ext cx="2438880" cy="1258464"/>
          </a:xfrm>
          <a:prstGeom prst="rect">
            <a:avLst/>
          </a:prstGeom>
          <a:noFill/>
          <a:ln w="9525">
            <a:noFill/>
            <a:miter lim="800000"/>
            <a:headEnd/>
            <a:tailEnd/>
          </a:ln>
          <a:effectLst/>
        </p:spPr>
      </p:pic>
      <p:sp>
        <p:nvSpPr>
          <p:cNvPr id="48" name="TextBox 47"/>
          <p:cNvSpPr txBox="1"/>
          <p:nvPr/>
        </p:nvSpPr>
        <p:spPr>
          <a:xfrm>
            <a:off x="27877006" y="15329052"/>
            <a:ext cx="5725179" cy="983776"/>
          </a:xfrm>
          <a:prstGeom prst="rect">
            <a:avLst/>
          </a:prstGeom>
          <a:noFill/>
        </p:spPr>
        <p:txBody>
          <a:bodyPr wrap="square" lIns="52243" tIns="26121" rIns="52243" bIns="26121"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30" y="2544201"/>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30" y="15144753"/>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3" tIns="26121" rIns="52243" bIns="26121"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3" y="615975"/>
            <a:ext cx="2761491" cy="1261875"/>
          </a:xfrm>
          <a:prstGeom prst="rect">
            <a:avLst/>
          </a:prstGeom>
        </p:spPr>
      </p:pic>
      <p:sp>
        <p:nvSpPr>
          <p:cNvPr id="27" name="Text Box 14"/>
          <p:cNvSpPr txBox="1">
            <a:spLocks noChangeArrowheads="1"/>
          </p:cNvSpPr>
          <p:nvPr userDrawn="1"/>
        </p:nvSpPr>
        <p:spPr bwMode="auto">
          <a:xfrm>
            <a:off x="918371" y="16156941"/>
            <a:ext cx="1571625" cy="194220"/>
          </a:xfrm>
          <a:prstGeom prst="rect">
            <a:avLst/>
          </a:prstGeom>
          <a:noFill/>
          <a:ln w="9525">
            <a:noFill/>
            <a:miter lim="800000"/>
            <a:headEnd/>
            <a:tailEnd/>
          </a:ln>
          <a:effectLst/>
        </p:spPr>
        <p:txBody>
          <a:bodyPr lIns="52144" tIns="26067" rIns="52144" bIns="26067">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668"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376" indent="-940376" algn="l" defTabSz="2507668"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480" indent="-783646" algn="l" defTabSz="2507668"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585" indent="-626917" algn="l" defTabSz="2507668"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419"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252"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087"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49920"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3755"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7588"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668" rtl="0" eaLnBrk="1" latinLnBrk="0" hangingPunct="1">
        <a:defRPr sz="4900" kern="1200">
          <a:solidFill>
            <a:schemeClr val="tx1"/>
          </a:solidFill>
          <a:latin typeface="+mn-lt"/>
          <a:ea typeface="+mn-ea"/>
          <a:cs typeface="+mn-cs"/>
        </a:defRPr>
      </a:lvl1pPr>
      <a:lvl2pPr marL="1253834" algn="l" defTabSz="2507668" rtl="0" eaLnBrk="1" latinLnBrk="0" hangingPunct="1">
        <a:defRPr sz="4900" kern="1200">
          <a:solidFill>
            <a:schemeClr val="tx1"/>
          </a:solidFill>
          <a:latin typeface="+mn-lt"/>
          <a:ea typeface="+mn-ea"/>
          <a:cs typeface="+mn-cs"/>
        </a:defRPr>
      </a:lvl2pPr>
      <a:lvl3pPr marL="2507668" algn="l" defTabSz="2507668" rtl="0" eaLnBrk="1" latinLnBrk="0" hangingPunct="1">
        <a:defRPr sz="4900" kern="1200">
          <a:solidFill>
            <a:schemeClr val="tx1"/>
          </a:solidFill>
          <a:latin typeface="+mn-lt"/>
          <a:ea typeface="+mn-ea"/>
          <a:cs typeface="+mn-cs"/>
        </a:defRPr>
      </a:lvl3pPr>
      <a:lvl4pPr marL="3761502" algn="l" defTabSz="2507668" rtl="0" eaLnBrk="1" latinLnBrk="0" hangingPunct="1">
        <a:defRPr sz="4900" kern="1200">
          <a:solidFill>
            <a:schemeClr val="tx1"/>
          </a:solidFill>
          <a:latin typeface="+mn-lt"/>
          <a:ea typeface="+mn-ea"/>
          <a:cs typeface="+mn-cs"/>
        </a:defRPr>
      </a:lvl4pPr>
      <a:lvl5pPr marL="5015335" algn="l" defTabSz="2507668" rtl="0" eaLnBrk="1" latinLnBrk="0" hangingPunct="1">
        <a:defRPr sz="4900" kern="1200">
          <a:solidFill>
            <a:schemeClr val="tx1"/>
          </a:solidFill>
          <a:latin typeface="+mn-lt"/>
          <a:ea typeface="+mn-ea"/>
          <a:cs typeface="+mn-cs"/>
        </a:defRPr>
      </a:lvl5pPr>
      <a:lvl6pPr marL="6269170" algn="l" defTabSz="2507668" rtl="0" eaLnBrk="1" latinLnBrk="0" hangingPunct="1">
        <a:defRPr sz="4900" kern="1200">
          <a:solidFill>
            <a:schemeClr val="tx1"/>
          </a:solidFill>
          <a:latin typeface="+mn-lt"/>
          <a:ea typeface="+mn-ea"/>
          <a:cs typeface="+mn-cs"/>
        </a:defRPr>
      </a:lvl6pPr>
      <a:lvl7pPr marL="7523004" algn="l" defTabSz="2507668" rtl="0" eaLnBrk="1" latinLnBrk="0" hangingPunct="1">
        <a:defRPr sz="4900" kern="1200">
          <a:solidFill>
            <a:schemeClr val="tx1"/>
          </a:solidFill>
          <a:latin typeface="+mn-lt"/>
          <a:ea typeface="+mn-ea"/>
          <a:cs typeface="+mn-cs"/>
        </a:defRPr>
      </a:lvl7pPr>
      <a:lvl8pPr marL="8776837" algn="l" defTabSz="2507668" rtl="0" eaLnBrk="1" latinLnBrk="0" hangingPunct="1">
        <a:defRPr sz="4900" kern="1200">
          <a:solidFill>
            <a:schemeClr val="tx1"/>
          </a:solidFill>
          <a:latin typeface="+mn-lt"/>
          <a:ea typeface="+mn-ea"/>
          <a:cs typeface="+mn-cs"/>
        </a:defRPr>
      </a:lvl8pPr>
      <a:lvl9pPr marL="10030672" algn="l" defTabSz="2507668"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3" tIns="26121" rIns="52243" bIns="26121" anchor="ctr"/>
          <a:lstStyle/>
          <a:p>
            <a:pPr>
              <a:defRPr/>
            </a:pPr>
            <a:endParaRPr lang="en-US" dirty="0"/>
          </a:p>
        </p:txBody>
      </p:sp>
      <p:sp>
        <p:nvSpPr>
          <p:cNvPr id="10" name="Text Box 14"/>
          <p:cNvSpPr txBox="1">
            <a:spLocks noChangeArrowheads="1"/>
          </p:cNvSpPr>
          <p:nvPr/>
        </p:nvSpPr>
        <p:spPr bwMode="auto">
          <a:xfrm>
            <a:off x="898052" y="16116300"/>
            <a:ext cx="1571625" cy="194220"/>
          </a:xfrm>
          <a:prstGeom prst="rect">
            <a:avLst/>
          </a:prstGeom>
          <a:noFill/>
          <a:ln w="9525">
            <a:noFill/>
            <a:miter lim="800000"/>
            <a:headEnd/>
            <a:tailEnd/>
          </a:ln>
          <a:effectLst/>
        </p:spPr>
        <p:txBody>
          <a:bodyPr lIns="52144" tIns="26067" rIns="52144" bIns="26067">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1"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3" tIns="26121" rIns="52243" bIns="26121"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3" tIns="26121" rIns="52243" bIns="26121" anchor="ctr"/>
          <a:lstStyle/>
          <a:p>
            <a:pPr>
              <a:defRPr/>
            </a:pPr>
            <a:endParaRPr lang="en-US" dirty="0"/>
          </a:p>
        </p:txBody>
      </p:sp>
      <p:sp>
        <p:nvSpPr>
          <p:cNvPr id="24" name="Rectangle 23"/>
          <p:cNvSpPr/>
          <p:nvPr/>
        </p:nvSpPr>
        <p:spPr>
          <a:xfrm>
            <a:off x="-6501491"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87" tIns="208972" rIns="104487" bIns="104487"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226"/>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8737"/>
            <a:endParaRPr lang="en-US" sz="1800" dirty="0">
              <a:latin typeface="Trebuchet MS" pitchFamily="34" charset="0"/>
            </a:endParaRPr>
          </a:p>
          <a:p>
            <a:pPr defTabSz="4388737"/>
            <a:r>
              <a:rPr lang="en-US" sz="1800" dirty="0">
                <a:latin typeface="Trebuchet MS" pitchFamily="34" charset="0"/>
              </a:rPr>
              <a:t>We provide a series of online tutorials that will guide you through the poster design process and answer your poster production questions. </a:t>
            </a:r>
          </a:p>
          <a:p>
            <a:pPr defTabSz="4388737"/>
            <a:endParaRPr lang="en-US" sz="1800" dirty="0">
              <a:latin typeface="Trebuchet MS" pitchFamily="34" charset="0"/>
            </a:endParaRPr>
          </a:p>
          <a:p>
            <a:pPr defTabSz="4388737"/>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8737"/>
            <a:endParaRPr lang="en-US" sz="1800" dirty="0">
              <a:latin typeface="Trebuchet MS" pitchFamily="34" charset="0"/>
            </a:endParaRPr>
          </a:p>
          <a:p>
            <a:pPr defTabSz="4388737"/>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r>
              <a:rPr lang="en-US" sz="1800" dirty="0">
                <a:latin typeface="Trebuchet MS" pitchFamily="34" charset="0"/>
              </a:rPr>
              <a:t/>
            </a:r>
            <a:br>
              <a:rPr lang="en-US" sz="1800" dirty="0">
                <a:latin typeface="Trebuchet MS" pitchFamily="34" charset="0"/>
              </a:rPr>
            </a:br>
            <a:endParaRPr lang="en-US" sz="1800" dirty="0">
              <a:latin typeface="Trebuchet MS" pitchFamily="34" charset="0"/>
            </a:endParaRPr>
          </a:p>
          <a:p>
            <a:pPr algn="l" defTabSz="3765226"/>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7849"/>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226"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226"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226"/>
            <a:endParaRPr lang="en-US" sz="1800" dirty="0">
              <a:latin typeface="Trebuchet MS" pitchFamily="34" charset="0"/>
            </a:endParaRPr>
          </a:p>
          <a:p>
            <a:pPr defTabSz="3765226"/>
            <a:r>
              <a:rPr lang="en-US" sz="1800" b="1" dirty="0">
                <a:solidFill>
                  <a:srgbClr val="FFFF00"/>
                </a:solidFill>
                <a:latin typeface="Trebuchet MS" pitchFamily="34" charset="0"/>
              </a:rPr>
              <a:t>Section Header placeholder</a:t>
            </a:r>
          </a:p>
          <a:p>
            <a:pPr defTabSz="3765226"/>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8737"/>
            <a:endParaRPr lang="en-US" sz="1800" baseline="0" dirty="0">
              <a:latin typeface="Trebuchet MS" pitchFamily="34" charset="0"/>
            </a:endParaRPr>
          </a:p>
          <a:p>
            <a:pPr defTabSz="4388737"/>
            <a:endParaRPr lang="en-US" sz="1800" dirty="0">
              <a:latin typeface="Trebuchet MS" pitchFamily="34" charset="0"/>
            </a:endParaRPr>
          </a:p>
          <a:p>
            <a:pPr defTabSz="4388737"/>
            <a:endParaRPr lang="en-US" sz="1800" b="1" dirty="0">
              <a:solidFill>
                <a:srgbClr val="FFFF00"/>
              </a:solidFill>
              <a:latin typeface="Trebuchet MS" pitchFamily="34" charset="0"/>
            </a:endParaRPr>
          </a:p>
          <a:p>
            <a:pPr defTabSz="4388737"/>
            <a:r>
              <a:rPr lang="en-US" sz="1800" b="1" dirty="0">
                <a:solidFill>
                  <a:srgbClr val="FFFF00"/>
                </a:solidFill>
                <a:latin typeface="Trebuchet MS" pitchFamily="34" charset="0"/>
              </a:rPr>
              <a:t>Text placeholder</a:t>
            </a:r>
          </a:p>
          <a:p>
            <a:pPr defTabSz="4388737"/>
            <a:r>
              <a:rPr lang="en-US" sz="1800" baseline="0" dirty="0">
                <a:latin typeface="Trebuchet MS" pitchFamily="34" charset="0"/>
              </a:rPr>
              <a:t>Move this preformatted text placeholder to the poster to add a new body of text.</a:t>
            </a: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defTabSz="4388737"/>
            <a:endParaRPr lang="en-US" sz="1800" b="1" baseline="0" dirty="0">
              <a:solidFill>
                <a:srgbClr val="FFFF00"/>
              </a:solidFill>
              <a:latin typeface="Trebuchet MS" pitchFamily="34" charset="0"/>
            </a:endParaRPr>
          </a:p>
          <a:p>
            <a:pPr defTabSz="4388737"/>
            <a:r>
              <a:rPr lang="en-US" sz="1800" b="1" baseline="0" dirty="0">
                <a:solidFill>
                  <a:srgbClr val="FFFF00"/>
                </a:solidFill>
                <a:latin typeface="Trebuchet MS" pitchFamily="34" charset="0"/>
              </a:rPr>
              <a:t>Picture placeholder</a:t>
            </a:r>
          </a:p>
          <a:p>
            <a:pPr defTabSz="4388737"/>
            <a:r>
              <a:rPr lang="en-US" sz="1800" baseline="0" dirty="0">
                <a:latin typeface="Trebuchet MS" pitchFamily="34" charset="0"/>
              </a:rPr>
              <a:t>Move this graphic placeholder onto your poster, size it first, and then click it to add a picture to the poster.</a:t>
            </a:r>
          </a:p>
          <a:p>
            <a:pPr defTabSz="4388737"/>
            <a:endParaRPr lang="en-US" sz="1800" baseline="0" dirty="0">
              <a:latin typeface="Trebuchet MS" pitchFamily="34" charset="0"/>
            </a:endParaRPr>
          </a:p>
          <a:p>
            <a:pPr defTabSz="4388737"/>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7849"/>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7849"/>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6"/>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3" tIns="26121" rIns="52243" bIns="26121"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5"/>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88" y="15575239"/>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7"/>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6" y="5874675"/>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9"/>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3" tIns="26121" rIns="52243" bIns="26121" rtlCol="0" anchor="ctr"/>
          <a:lstStyle/>
          <a:p>
            <a:pPr algn="ctr"/>
            <a:endParaRPr lang="en-US"/>
          </a:p>
        </p:txBody>
      </p:sp>
      <p:sp>
        <p:nvSpPr>
          <p:cNvPr id="46" name="Rectangle 45"/>
          <p:cNvSpPr/>
          <p:nvPr/>
        </p:nvSpPr>
        <p:spPr>
          <a:xfrm>
            <a:off x="27638830"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87" tIns="208972" rIns="104487" bIns="104487"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436">
              <a:lnSpc>
                <a:spcPts val="2100"/>
              </a:lnSpc>
            </a:pPr>
            <a:endParaRPr lang="en-US" sz="1800" dirty="0">
              <a:latin typeface="Trebuchet MS" pitchFamily="34" charset="0"/>
            </a:endParaRPr>
          </a:p>
          <a:p>
            <a:pPr defTabSz="3134436">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436">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125"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125"/>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125"/>
            <a:endParaRPr lang="en-US" sz="1800" b="1" baseline="0" dirty="0">
              <a:solidFill>
                <a:srgbClr val="FFFF00"/>
              </a:solidFill>
              <a:latin typeface="Trebuchet MS" pitchFamily="34" charset="0"/>
            </a:endParaRPr>
          </a:p>
          <a:p>
            <a:pPr defTabSz="2689125"/>
            <a:r>
              <a:rPr lang="en-US" sz="1800" b="1" baseline="0" dirty="0">
                <a:solidFill>
                  <a:srgbClr val="FFFF00"/>
                </a:solidFill>
                <a:latin typeface="Trebuchet MS" pitchFamily="34" charset="0"/>
              </a:rPr>
              <a:t>Modifying the layout</a:t>
            </a:r>
          </a:p>
          <a:p>
            <a:pPr defTabSz="2689125"/>
            <a:r>
              <a:rPr lang="en-US" sz="1800" dirty="0">
                <a:latin typeface="Trebuchet MS" pitchFamily="34" charset="0"/>
              </a:rPr>
              <a:t>This template has four </a:t>
            </a:r>
            <a:r>
              <a:rPr lang="en-US" sz="1800" baseline="0" dirty="0">
                <a:latin typeface="Trebuchet MS" pitchFamily="34" charset="0"/>
              </a:rPr>
              <a:t>different </a:t>
            </a:r>
          </a:p>
          <a:p>
            <a:pPr defTabSz="2689125"/>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125"/>
            <a:r>
              <a:rPr lang="en-US" sz="1800" baseline="0" dirty="0">
                <a:latin typeface="Trebuchet MS" pitchFamily="34" charset="0"/>
              </a:rPr>
              <a:t>your mouse on the background </a:t>
            </a:r>
          </a:p>
          <a:p>
            <a:pPr defTabSz="2689125"/>
            <a:r>
              <a:rPr lang="en-US" sz="1800" baseline="0" dirty="0">
                <a:latin typeface="Trebuchet MS" pitchFamily="34" charset="0"/>
              </a:rPr>
              <a:t>and click on LAYOUT to see the</a:t>
            </a:r>
          </a:p>
          <a:p>
            <a:pPr defTabSz="2689125"/>
            <a:r>
              <a:rPr lang="en-US" sz="1800" baseline="0" dirty="0">
                <a:latin typeface="Trebuchet MS" pitchFamily="34" charset="0"/>
              </a:rPr>
              <a:t> layout options.  The columns in </a:t>
            </a:r>
          </a:p>
          <a:p>
            <a:pPr defTabSz="2689125"/>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125"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125"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125"/>
            <a:r>
              <a:rPr lang="en-US" sz="1800" b="1" baseline="0" dirty="0">
                <a:solidFill>
                  <a:srgbClr val="FFFF00"/>
                </a:solidFill>
                <a:latin typeface="Trebuchet MS" pitchFamily="34" charset="0"/>
              </a:rPr>
              <a:t>Importing text and graphics from external sources</a:t>
            </a:r>
          </a:p>
          <a:p>
            <a:pPr defTabSz="2689125"/>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125"/>
            <a:endParaRPr lang="en-US" sz="1800" baseline="0" dirty="0">
              <a:latin typeface="Trebuchet MS" pitchFamily="34" charset="0"/>
            </a:endParaRPr>
          </a:p>
          <a:p>
            <a:pPr defTabSz="2689125"/>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125"/>
            <a:endParaRPr lang="en-US" sz="1800" baseline="0" dirty="0">
              <a:latin typeface="Trebuchet MS" pitchFamily="34" charset="0"/>
            </a:endParaRPr>
          </a:p>
          <a:p>
            <a:pPr defTabSz="2689125"/>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125"/>
            <a:endParaRPr lang="en-US" sz="1800" baseline="0" dirty="0">
              <a:latin typeface="Trebuchet MS" pitchFamily="34" charset="0"/>
            </a:endParaRPr>
          </a:p>
          <a:p>
            <a:pPr defTabSz="2689125"/>
            <a:endParaRPr lang="en-US" sz="1800" baseline="0" dirty="0">
              <a:latin typeface="Trebuchet MS" pitchFamily="34" charset="0"/>
            </a:endParaRPr>
          </a:p>
          <a:p>
            <a:pPr defTabSz="2689125"/>
            <a:r>
              <a:rPr lang="en-US" sz="1800" b="1" baseline="0" dirty="0">
                <a:solidFill>
                  <a:srgbClr val="FFFF00"/>
                </a:solidFill>
                <a:latin typeface="Trebuchet MS" pitchFamily="34" charset="0"/>
              </a:rPr>
              <a:t>Modifying the color scheme</a:t>
            </a:r>
          </a:p>
          <a:p>
            <a:pPr defTabSz="2689125"/>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436"/>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3134436">
              <a:lnSpc>
                <a:spcPts val="2100"/>
              </a:lnSpc>
            </a:pPr>
            <a:endParaRPr lang="en-US" sz="1800" baseline="0" dirty="0">
              <a:latin typeface="Trebuchet MS" pitchFamily="34" charset="0"/>
            </a:endParaRPr>
          </a:p>
          <a:p>
            <a:pPr defTabSz="2507849">
              <a:lnSpc>
                <a:spcPts val="2100"/>
              </a:lnSpc>
            </a:pPr>
            <a:endParaRPr lang="en-US" sz="1200" baseline="0" dirty="0">
              <a:latin typeface="Trebuchet MS" pitchFamily="34" charset="0"/>
            </a:endParaRPr>
          </a:p>
          <a:p>
            <a:pPr defTabSz="2507849">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7849">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69"/>
            <a:ext cx="2438880" cy="1258464"/>
          </a:xfrm>
          <a:prstGeom prst="rect">
            <a:avLst/>
          </a:prstGeom>
          <a:noFill/>
          <a:ln w="9525">
            <a:noFill/>
            <a:miter lim="800000"/>
            <a:headEnd/>
            <a:tailEnd/>
          </a:ln>
          <a:effectLst/>
        </p:spPr>
      </p:pic>
      <p:sp>
        <p:nvSpPr>
          <p:cNvPr id="48" name="TextBox 47"/>
          <p:cNvSpPr txBox="1"/>
          <p:nvPr/>
        </p:nvSpPr>
        <p:spPr>
          <a:xfrm>
            <a:off x="27877006" y="15329052"/>
            <a:ext cx="5725179" cy="983776"/>
          </a:xfrm>
          <a:prstGeom prst="rect">
            <a:avLst/>
          </a:prstGeom>
          <a:noFill/>
        </p:spPr>
        <p:txBody>
          <a:bodyPr wrap="square" lIns="52243" tIns="26121" rIns="52243" bIns="26121"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30" y="2544201"/>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30" y="15144753"/>
            <a:ext cx="6281539" cy="158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3" tIns="26121" rIns="52243" bIns="26121"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3" y="612651"/>
            <a:ext cx="2761491" cy="1261875"/>
          </a:xfrm>
          <a:prstGeom prst="rect">
            <a:avLst/>
          </a:prstGeom>
        </p:spPr>
      </p:pic>
      <p:sp>
        <p:nvSpPr>
          <p:cNvPr id="27" name="Text Box 14"/>
          <p:cNvSpPr txBox="1">
            <a:spLocks noChangeArrowheads="1"/>
          </p:cNvSpPr>
          <p:nvPr userDrawn="1"/>
        </p:nvSpPr>
        <p:spPr bwMode="auto">
          <a:xfrm>
            <a:off x="918371" y="16156941"/>
            <a:ext cx="1571625" cy="194220"/>
          </a:xfrm>
          <a:prstGeom prst="rect">
            <a:avLst/>
          </a:prstGeom>
          <a:noFill/>
          <a:ln w="9525">
            <a:noFill/>
            <a:miter lim="800000"/>
            <a:headEnd/>
            <a:tailEnd/>
          </a:ln>
          <a:effectLst/>
        </p:spPr>
        <p:txBody>
          <a:bodyPr lIns="52144" tIns="26067" rIns="52144" bIns="26067">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668"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376" indent="-940376" algn="l" defTabSz="2507668"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480" indent="-783646" algn="l" defTabSz="2507668"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585" indent="-626917" algn="l" defTabSz="2507668"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419"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252"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087"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49920"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3755"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7588" indent="-626917" algn="l" defTabSz="2507668"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668" rtl="0" eaLnBrk="1" latinLnBrk="0" hangingPunct="1">
        <a:defRPr sz="4900" kern="1200">
          <a:solidFill>
            <a:schemeClr val="tx1"/>
          </a:solidFill>
          <a:latin typeface="+mn-lt"/>
          <a:ea typeface="+mn-ea"/>
          <a:cs typeface="+mn-cs"/>
        </a:defRPr>
      </a:lvl1pPr>
      <a:lvl2pPr marL="1253834" algn="l" defTabSz="2507668" rtl="0" eaLnBrk="1" latinLnBrk="0" hangingPunct="1">
        <a:defRPr sz="4900" kern="1200">
          <a:solidFill>
            <a:schemeClr val="tx1"/>
          </a:solidFill>
          <a:latin typeface="+mn-lt"/>
          <a:ea typeface="+mn-ea"/>
          <a:cs typeface="+mn-cs"/>
        </a:defRPr>
      </a:lvl2pPr>
      <a:lvl3pPr marL="2507668" algn="l" defTabSz="2507668" rtl="0" eaLnBrk="1" latinLnBrk="0" hangingPunct="1">
        <a:defRPr sz="4900" kern="1200">
          <a:solidFill>
            <a:schemeClr val="tx1"/>
          </a:solidFill>
          <a:latin typeface="+mn-lt"/>
          <a:ea typeface="+mn-ea"/>
          <a:cs typeface="+mn-cs"/>
        </a:defRPr>
      </a:lvl3pPr>
      <a:lvl4pPr marL="3761502" algn="l" defTabSz="2507668" rtl="0" eaLnBrk="1" latinLnBrk="0" hangingPunct="1">
        <a:defRPr sz="4900" kern="1200">
          <a:solidFill>
            <a:schemeClr val="tx1"/>
          </a:solidFill>
          <a:latin typeface="+mn-lt"/>
          <a:ea typeface="+mn-ea"/>
          <a:cs typeface="+mn-cs"/>
        </a:defRPr>
      </a:lvl4pPr>
      <a:lvl5pPr marL="5015335" algn="l" defTabSz="2507668" rtl="0" eaLnBrk="1" latinLnBrk="0" hangingPunct="1">
        <a:defRPr sz="4900" kern="1200">
          <a:solidFill>
            <a:schemeClr val="tx1"/>
          </a:solidFill>
          <a:latin typeface="+mn-lt"/>
          <a:ea typeface="+mn-ea"/>
          <a:cs typeface="+mn-cs"/>
        </a:defRPr>
      </a:lvl5pPr>
      <a:lvl6pPr marL="6269170" algn="l" defTabSz="2507668" rtl="0" eaLnBrk="1" latinLnBrk="0" hangingPunct="1">
        <a:defRPr sz="4900" kern="1200">
          <a:solidFill>
            <a:schemeClr val="tx1"/>
          </a:solidFill>
          <a:latin typeface="+mn-lt"/>
          <a:ea typeface="+mn-ea"/>
          <a:cs typeface="+mn-cs"/>
        </a:defRPr>
      </a:lvl6pPr>
      <a:lvl7pPr marL="7523004" algn="l" defTabSz="2507668" rtl="0" eaLnBrk="1" latinLnBrk="0" hangingPunct="1">
        <a:defRPr sz="4900" kern="1200">
          <a:solidFill>
            <a:schemeClr val="tx1"/>
          </a:solidFill>
          <a:latin typeface="+mn-lt"/>
          <a:ea typeface="+mn-ea"/>
          <a:cs typeface="+mn-cs"/>
        </a:defRPr>
      </a:lvl7pPr>
      <a:lvl8pPr marL="8776837" algn="l" defTabSz="2507668" rtl="0" eaLnBrk="1" latinLnBrk="0" hangingPunct="1">
        <a:defRPr sz="4900" kern="1200">
          <a:solidFill>
            <a:schemeClr val="tx1"/>
          </a:solidFill>
          <a:latin typeface="+mn-lt"/>
          <a:ea typeface="+mn-ea"/>
          <a:cs typeface="+mn-cs"/>
        </a:defRPr>
      </a:lvl8pPr>
      <a:lvl9pPr marL="10030672" algn="l" defTabSz="2507668"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chart" Target="../charts/chart1.xml"/><Relationship Id="rId12" Type="http://schemas.openxmlformats.org/officeDocument/2006/relationships/image" Target="../media/image13.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gif"/><Relationship Id="rId4" Type="http://schemas.openxmlformats.org/officeDocument/2006/relationships/image" Target="../media/image6.jp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jpeg"/><Relationship Id="rId10"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4" y="3341564"/>
            <a:ext cx="6261263" cy="13412000"/>
          </a:xfrm>
        </p:spPr>
        <p:txBody>
          <a:bodyPr/>
          <a:lstStyle/>
          <a:p>
            <a:pPr algn="just"/>
            <a:r>
              <a:rPr lang="en-US" sz="1800" dirty="0"/>
              <a:t>Multiple studies have shown the link between childhood adversity and various poor health outcomes including suicide risk, substance use disorder, obesity, hypertension, diabetes and others. The effects of childhood trauma are complex and probably multi-factorial and may have physiological links to increased cortisol levels and subsequent blunted hypothalamic pituitary adrenal (HPA) axis reactivity. Although research has identified several risk factors for ACEs, there are few qualitative studies assessing how adolescents perceive their own childhood adversity experiences and how they have coped. </a:t>
            </a:r>
          </a:p>
          <a:p>
            <a:pPr algn="just"/>
            <a:r>
              <a:rPr lang="en-US" dirty="0"/>
              <a:t> </a:t>
            </a:r>
          </a:p>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sz="1800" b="1" dirty="0"/>
          </a:p>
          <a:p>
            <a:r>
              <a:rPr lang="en-US" sz="1800" b="1" dirty="0"/>
              <a:t>Objectives: </a:t>
            </a:r>
          </a:p>
          <a:p>
            <a:pPr marL="285718" indent="-285718" algn="just">
              <a:buFont typeface="Arial"/>
              <a:buChar char="•"/>
            </a:pPr>
            <a:r>
              <a:rPr lang="en-US" sz="1800" dirty="0"/>
              <a:t>Assess the prevalence of ACEs in the Wind Youth Services high-risk teen clinic population</a:t>
            </a:r>
          </a:p>
          <a:p>
            <a:pPr marL="285718" indent="-285718" algn="just">
              <a:buFont typeface="Arial"/>
              <a:buChar char="•"/>
            </a:pPr>
            <a:r>
              <a:rPr lang="en-US" sz="1800" dirty="0"/>
              <a:t>Assess patient awareness of ACEs, whether they feel ACEs have impacted their health, and what factors they felt were protecting (provided resilience)  </a:t>
            </a:r>
          </a:p>
          <a:p>
            <a:pPr marL="285718" indent="-285718" algn="just">
              <a:buFont typeface="Arial"/>
              <a:buChar char="•"/>
            </a:pPr>
            <a:endParaRPr lang="en-US" sz="1800" dirty="0"/>
          </a:p>
          <a:p>
            <a:pPr algn="just"/>
            <a:r>
              <a:rPr lang="en-US" sz="1800" dirty="0"/>
              <a:t>Through this qualitative study, we hope to gain further insight into the psychological impact of ACEs in this high-risk teen population. </a:t>
            </a:r>
          </a:p>
          <a:p>
            <a:endParaRPr lang="en-US" dirty="0"/>
          </a:p>
          <a:p>
            <a:endParaRPr lang="en-US" dirty="0"/>
          </a:p>
          <a:p>
            <a:endParaRPr lang="en-US" dirty="0"/>
          </a:p>
        </p:txBody>
      </p:sp>
      <p:sp>
        <p:nvSpPr>
          <p:cNvPr id="3" name="Text Placeholder 2"/>
          <p:cNvSpPr>
            <a:spLocks noGrp="1"/>
          </p:cNvSpPr>
          <p:nvPr>
            <p:ph type="body" sz="quarter" idx="11"/>
          </p:nvPr>
        </p:nvSpPr>
        <p:spPr/>
        <p:txBody>
          <a:bodyPr/>
          <a:lstStyle/>
          <a:p>
            <a:r>
              <a:rPr lang="en-US" dirty="0"/>
              <a:t>INTRODUCTION</a:t>
            </a:r>
          </a:p>
        </p:txBody>
      </p:sp>
      <p:sp>
        <p:nvSpPr>
          <p:cNvPr id="6" name="Text Placeholder 5"/>
          <p:cNvSpPr>
            <a:spLocks noGrp="1"/>
          </p:cNvSpPr>
          <p:nvPr>
            <p:ph type="body" sz="quarter" idx="21"/>
          </p:nvPr>
        </p:nvSpPr>
        <p:spPr>
          <a:xfrm>
            <a:off x="7236025" y="3399600"/>
            <a:ext cx="6280546" cy="12821087"/>
          </a:xfrm>
        </p:spPr>
        <p:txBody>
          <a:bodyPr/>
          <a:lstStyle/>
          <a:p>
            <a:pPr algn="just"/>
            <a:r>
              <a:rPr lang="en-US" sz="1600" b="1" dirty="0"/>
              <a:t>Study Population: </a:t>
            </a:r>
            <a:r>
              <a:rPr lang="en-US" sz="1600" dirty="0"/>
              <a:t>Wind Youth Services (WYS) Teen Clinic</a:t>
            </a:r>
            <a:endParaRPr lang="en-US" sz="1600" b="1" dirty="0"/>
          </a:p>
          <a:p>
            <a:pPr marL="285718" indent="-285718" algn="just">
              <a:buFont typeface="Arial"/>
              <a:buChar char="•"/>
            </a:pPr>
            <a:r>
              <a:rPr lang="en-US" sz="1600" dirty="0"/>
              <a:t>WYS: Youth homeless services organization located in Sacramento County serving high-risk youth aged 12-24 in Sacramento County. </a:t>
            </a:r>
          </a:p>
          <a:p>
            <a:pPr marL="285718" indent="-285718" algn="just">
              <a:buFont typeface="Arial"/>
              <a:buChar char="•"/>
            </a:pPr>
            <a:r>
              <a:rPr lang="en-US" sz="1600" dirty="0"/>
              <a:t>Teen clinic in partnership with One Community Health. </a:t>
            </a:r>
            <a:endParaRPr lang="en-US" sz="1600" b="1" dirty="0"/>
          </a:p>
          <a:p>
            <a:endParaRPr lang="en-US" sz="1600" b="1" dirty="0"/>
          </a:p>
          <a:p>
            <a:pPr algn="just"/>
            <a:endParaRPr lang="en-US" sz="1600" b="1" dirty="0"/>
          </a:p>
          <a:p>
            <a:pPr algn="just"/>
            <a:endParaRPr lang="en-US" sz="1600" b="1" dirty="0"/>
          </a:p>
          <a:p>
            <a:pPr algn="just"/>
            <a:endParaRPr lang="en-US" sz="1600" b="1" dirty="0"/>
          </a:p>
          <a:p>
            <a:pPr algn="just"/>
            <a:endParaRPr lang="en-US" sz="1600" b="1" dirty="0"/>
          </a:p>
          <a:p>
            <a:pPr algn="just"/>
            <a:r>
              <a:rPr lang="en-US" sz="1600" b="1" dirty="0"/>
              <a:t>Questionnaire: </a:t>
            </a:r>
          </a:p>
          <a:p>
            <a:pPr marL="285718" indent="-285718" algn="just">
              <a:buFont typeface="Arial"/>
              <a:buChar char="•"/>
            </a:pPr>
            <a:r>
              <a:rPr lang="en-US" sz="1600" dirty="0"/>
              <a:t>10-point ACE questionnaire from the 1998 Kaiser ACE Study is given to all patients seen at WYS Teen Clinic at intake.</a:t>
            </a:r>
          </a:p>
          <a:p>
            <a:pPr marL="285718" indent="-285718" algn="just">
              <a:buFont typeface="Arial"/>
              <a:buChar char="•"/>
            </a:pPr>
            <a:r>
              <a:rPr lang="en-US" sz="1600" dirty="0"/>
              <a:t>Participants asked about their responses to the ACE questionnaire during this study in a 15-20 minute interview.</a:t>
            </a:r>
          </a:p>
          <a:p>
            <a:pPr marL="285718" indent="-285718" algn="just">
              <a:buFont typeface="Arial"/>
              <a:buChar char="•"/>
            </a:pPr>
            <a:r>
              <a:rPr lang="en-US" sz="1600" dirty="0"/>
              <a:t>All responses were audiotaped, transcribed, and kept anonymous. </a:t>
            </a:r>
          </a:p>
          <a:p>
            <a:pPr algn="just"/>
            <a:endParaRPr lang="en-US" sz="1600" dirty="0"/>
          </a:p>
          <a:p>
            <a:pPr algn="just"/>
            <a:endParaRPr lang="en-US" sz="1600" dirty="0"/>
          </a:p>
          <a:p>
            <a:pPr algn="just"/>
            <a:endParaRPr lang="en-US" sz="1600" dirty="0"/>
          </a:p>
          <a:p>
            <a:pPr algn="just"/>
            <a:endParaRPr lang="en-US" sz="1600" dirty="0"/>
          </a:p>
          <a:p>
            <a:pPr algn="just"/>
            <a:endParaRPr lang="en-US" sz="1600" dirty="0"/>
          </a:p>
          <a:p>
            <a:pPr algn="just"/>
            <a:endParaRPr lang="en-US" sz="1600" dirty="0"/>
          </a:p>
          <a:p>
            <a:pPr algn="just"/>
            <a:endParaRPr lang="en-US" sz="1600" dirty="0"/>
          </a:p>
          <a:p>
            <a:pPr algn="just"/>
            <a:endParaRPr lang="en-US" sz="1600" dirty="0"/>
          </a:p>
          <a:p>
            <a:pPr algn="just"/>
            <a:endParaRPr lang="en-US" sz="1600" dirty="0"/>
          </a:p>
          <a:p>
            <a:pPr algn="just"/>
            <a:endParaRPr lang="en-US" sz="1600" dirty="0"/>
          </a:p>
          <a:p>
            <a:pPr algn="just"/>
            <a:endParaRPr lang="en-US" sz="1600" b="1" dirty="0"/>
          </a:p>
          <a:p>
            <a:pPr algn="just"/>
            <a:endParaRPr lang="en-US" sz="1600" b="1" dirty="0"/>
          </a:p>
          <a:p>
            <a:pPr algn="just"/>
            <a:endParaRPr lang="en-US" sz="1600" b="1" dirty="0"/>
          </a:p>
          <a:p>
            <a:pPr algn="just"/>
            <a:endParaRPr lang="en-US" sz="1600" b="1" dirty="0"/>
          </a:p>
          <a:p>
            <a:pPr algn="just"/>
            <a:r>
              <a:rPr lang="en-US" sz="1600" b="1" dirty="0"/>
              <a:t>Inclusion Criteria: </a:t>
            </a:r>
            <a:r>
              <a:rPr lang="en-US" sz="1600" dirty="0"/>
              <a:t>Youth patients aged 18-24 seen at the WYS Teen Clinic and able to read and complete the ACE questionnaire given at intake. </a:t>
            </a:r>
            <a:endParaRPr lang="en-US" sz="1600" b="1" dirty="0"/>
          </a:p>
          <a:p>
            <a:pPr algn="just"/>
            <a:endParaRPr lang="en-US" sz="1600" b="1" dirty="0"/>
          </a:p>
          <a:p>
            <a:pPr algn="just"/>
            <a:r>
              <a:rPr lang="en-US" sz="1600" b="1" dirty="0"/>
              <a:t>Exclusion Criteria: </a:t>
            </a:r>
            <a:r>
              <a:rPr lang="en-US" sz="1600" dirty="0"/>
              <a:t>Patients who require emergent medical care, do not have capacity to complete questionnaire and/or interview, are non-English speaking, and/or are unable or unwilling to read questionnaire.</a:t>
            </a:r>
          </a:p>
          <a:p>
            <a:pPr algn="just"/>
            <a:endParaRPr lang="en-US" sz="1600" dirty="0"/>
          </a:p>
          <a:p>
            <a:pPr algn="just"/>
            <a:r>
              <a:rPr lang="en-US" sz="1600" b="1" dirty="0"/>
              <a:t>Consent: </a:t>
            </a:r>
            <a:r>
              <a:rPr lang="en-US" sz="1600" dirty="0"/>
              <a:t>Written consent was exempt as the study was minimal risk. Subjects were verbally consented prior to being interviewed and informed that questions could be difficult and emotional to answer. Subjects were informed that they could stop the interview at any time and also offered counseling services through WYS. </a:t>
            </a:r>
          </a:p>
        </p:txBody>
      </p:sp>
      <p:sp>
        <p:nvSpPr>
          <p:cNvPr id="10" name="Text Placeholder 9"/>
          <p:cNvSpPr>
            <a:spLocks noGrp="1"/>
          </p:cNvSpPr>
          <p:nvPr>
            <p:ph type="body" sz="quarter" idx="25"/>
          </p:nvPr>
        </p:nvSpPr>
        <p:spPr>
          <a:xfrm>
            <a:off x="13906500" y="2973194"/>
            <a:ext cx="6279386" cy="382505"/>
          </a:xfrm>
        </p:spPr>
        <p:txBody>
          <a:bodyPr/>
          <a:lstStyle/>
          <a:p>
            <a:r>
              <a:rPr lang="en-US" dirty="0"/>
              <a:t>PRELIMINARY RESULTS</a:t>
            </a:r>
          </a:p>
        </p:txBody>
      </p:sp>
      <p:sp>
        <p:nvSpPr>
          <p:cNvPr id="12" name="Text Placeholder 11"/>
          <p:cNvSpPr>
            <a:spLocks noGrp="1"/>
          </p:cNvSpPr>
          <p:nvPr>
            <p:ph type="body" sz="quarter" idx="27"/>
          </p:nvPr>
        </p:nvSpPr>
        <p:spPr>
          <a:xfrm>
            <a:off x="20575986" y="2959061"/>
            <a:ext cx="6287661" cy="382505"/>
          </a:xfrm>
        </p:spPr>
        <p:txBody>
          <a:bodyPr/>
          <a:lstStyle/>
          <a:p>
            <a:r>
              <a:rPr lang="en-US" dirty="0"/>
              <a:t>APPLICATION</a:t>
            </a:r>
          </a:p>
        </p:txBody>
      </p:sp>
      <p:sp>
        <p:nvSpPr>
          <p:cNvPr id="13" name="Text Placeholder 12"/>
          <p:cNvSpPr>
            <a:spLocks noGrp="1"/>
          </p:cNvSpPr>
          <p:nvPr>
            <p:ph type="body" sz="quarter" idx="29"/>
          </p:nvPr>
        </p:nvSpPr>
        <p:spPr>
          <a:xfrm>
            <a:off x="20572840" y="13470773"/>
            <a:ext cx="6279386" cy="382505"/>
          </a:xfrm>
        </p:spPr>
        <p:txBody>
          <a:bodyPr/>
          <a:lstStyle/>
          <a:p>
            <a:r>
              <a:rPr lang="en-US" dirty="0"/>
              <a:t>REFERENCES</a:t>
            </a:r>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pic>
        <p:nvPicPr>
          <p:cNvPr id="56" name="Picture Placeholder 55" descr="JVMC-Header.gif"/>
          <p:cNvPicPr>
            <a:picLocks noGrp="1" noChangeAspect="1"/>
          </p:cNvPicPr>
          <p:nvPr>
            <p:ph type="pic" sz="quarter" idx="115"/>
          </p:nvPr>
        </p:nvPicPr>
        <p:blipFill>
          <a:blip r:embed="rId3">
            <a:extLst>
              <a:ext uri="{28A0092B-C50C-407E-A947-70E740481C1C}">
                <a14:useLocalDpi xmlns:a14="http://schemas.microsoft.com/office/drawing/2010/main" val="0"/>
              </a:ext>
            </a:extLst>
          </a:blip>
          <a:srcRect l="37037" r="37037"/>
          <a:stretch>
            <a:fillRect/>
          </a:stretch>
        </p:blipFill>
        <p:spPr/>
      </p:pic>
      <p:pic>
        <p:nvPicPr>
          <p:cNvPr id="69" name="Picture Placeholder 68" descr="download.jpg"/>
          <p:cNvPicPr>
            <a:picLocks noGrp="1" noChangeAspect="1"/>
          </p:cNvPicPr>
          <p:nvPr>
            <p:ph type="pic" sz="quarter" idx="126"/>
          </p:nvPr>
        </p:nvPicPr>
        <p:blipFill>
          <a:blip r:embed="rId4">
            <a:extLst>
              <a:ext uri="{28A0092B-C50C-407E-A947-70E740481C1C}">
                <a14:useLocalDpi xmlns:a14="http://schemas.microsoft.com/office/drawing/2010/main" val="0"/>
              </a:ext>
            </a:extLst>
          </a:blip>
          <a:srcRect l="23934" r="23934"/>
          <a:stretch>
            <a:fillRect/>
          </a:stretch>
        </p:blipFill>
        <p:spPr/>
      </p:pic>
      <p:sp>
        <p:nvSpPr>
          <p:cNvPr id="28" name="Picture Placeholder 27"/>
          <p:cNvSpPr>
            <a:spLocks noGrp="1"/>
          </p:cNvSpPr>
          <p:nvPr>
            <p:ph type="pic" sz="quarter" idx="127"/>
          </p:nvPr>
        </p:nvSpPr>
        <p:spPr/>
      </p:sp>
      <p:pic>
        <p:nvPicPr>
          <p:cNvPr id="32" name="Picture Placeholder 31" descr="Screen Shot 2020-02-13 at 9.16.03 PM.png"/>
          <p:cNvPicPr>
            <a:picLocks noGrp="1" noChangeAspect="1"/>
          </p:cNvPicPr>
          <p:nvPr>
            <p:ph type="pic" sz="quarter" idx="128"/>
          </p:nvPr>
        </p:nvPicPr>
        <p:blipFill rotWithShape="1">
          <a:blip r:embed="rId5" cstate="print">
            <a:extLst>
              <a:ext uri="{28A0092B-C50C-407E-A947-70E740481C1C}">
                <a14:useLocalDpi xmlns:a14="http://schemas.microsoft.com/office/drawing/2010/main" val="0"/>
              </a:ext>
            </a:extLst>
          </a:blip>
          <a:srcRect t="2295" b="1960"/>
          <a:stretch/>
        </p:blipFill>
        <p:spPr>
          <a:xfrm>
            <a:off x="1746295" y="9648338"/>
            <a:ext cx="3832136" cy="2743122"/>
          </a:xfrm>
          <a:ln>
            <a:solidFill>
              <a:srgbClr val="000000"/>
            </a:solidFill>
          </a:ln>
        </p:spPr>
      </p:pic>
      <p:pic>
        <p:nvPicPr>
          <p:cNvPr id="27" name="Picture Placeholder 26" descr="Screen Shot 2020-02-08 at 10.12.48 PM.png"/>
          <p:cNvPicPr>
            <a:picLocks noGrp="1" noChangeAspect="1"/>
          </p:cNvPicPr>
          <p:nvPr>
            <p:ph type="pic" sz="quarter" idx="129"/>
          </p:nvPr>
        </p:nvPicPr>
        <p:blipFill rotWithShape="1">
          <a:blip r:embed="rId6">
            <a:extLst>
              <a:ext uri="{28A0092B-C50C-407E-A947-70E740481C1C}">
                <a14:useLocalDpi xmlns:a14="http://schemas.microsoft.com/office/drawing/2010/main" val="0"/>
              </a:ext>
            </a:extLst>
          </a:blip>
          <a:srcRect t="1129" b="770"/>
          <a:stretch/>
        </p:blipFill>
        <p:spPr>
          <a:xfrm>
            <a:off x="9106914" y="8243515"/>
            <a:ext cx="3065878" cy="3956252"/>
          </a:xfrm>
        </p:spPr>
      </p:pic>
      <p:pic>
        <p:nvPicPr>
          <p:cNvPr id="80" name="Picture Placeholder 79" descr="Screen Shot 2020-02-08 at 10.24.09 PM.png"/>
          <p:cNvPicPr>
            <a:picLocks noGrp="1" noChangeAspect="1"/>
          </p:cNvPicPr>
          <p:nvPr>
            <p:ph type="pic" sz="quarter" idx="131"/>
          </p:nvPr>
        </p:nvPicPr>
        <p:blipFill rotWithShape="1">
          <a:blip r:embed="rId7">
            <a:extLst>
              <a:ext uri="{28A0092B-C50C-407E-A947-70E740481C1C}">
                <a14:useLocalDpi xmlns:a14="http://schemas.microsoft.com/office/drawing/2010/main" val="0"/>
              </a:ext>
            </a:extLst>
          </a:blip>
          <a:srcRect l="961" r="-79"/>
          <a:stretch/>
        </p:blipFill>
        <p:spPr>
          <a:xfrm>
            <a:off x="1224681" y="6728672"/>
            <a:ext cx="4903439" cy="2755929"/>
          </a:xfrm>
          <a:ln>
            <a:solidFill>
              <a:srgbClr val="000000"/>
            </a:solidFill>
          </a:ln>
        </p:spPr>
      </p:pic>
      <p:pic>
        <p:nvPicPr>
          <p:cNvPr id="74" name="Picture Placeholder 73" descr="rainbowchamber_logo.png"/>
          <p:cNvPicPr>
            <a:picLocks noGrp="1" noChangeAspect="1"/>
          </p:cNvPicPr>
          <p:nvPr>
            <p:ph type="pic" sz="quarter" idx="132"/>
          </p:nvPr>
        </p:nvPicPr>
        <p:blipFill rotWithShape="1">
          <a:blip r:embed="rId8">
            <a:extLst>
              <a:ext uri="{28A0092B-C50C-407E-A947-70E740481C1C}">
                <a14:useLocalDpi xmlns:a14="http://schemas.microsoft.com/office/drawing/2010/main" val="0"/>
              </a:ext>
            </a:extLst>
          </a:blip>
          <a:srcRect l="26022" r="25339"/>
          <a:stretch/>
        </p:blipFill>
        <p:spPr>
          <a:xfrm>
            <a:off x="10403322" y="4996155"/>
            <a:ext cx="2337369" cy="1077993"/>
          </a:xfrm>
        </p:spPr>
      </p:pic>
      <p:pic>
        <p:nvPicPr>
          <p:cNvPr id="72" name="Picture Placeholder 71" descr="wind_logo_CMYK_09-17-09_web.jpg"/>
          <p:cNvPicPr>
            <a:picLocks noGrp="1" noChangeAspect="1"/>
          </p:cNvPicPr>
          <p:nvPr>
            <p:ph type="pic" sz="quarter" idx="133"/>
          </p:nvPr>
        </p:nvPicPr>
        <p:blipFill>
          <a:blip r:embed="rId9" cstate="print">
            <a:extLst>
              <a:ext uri="{28A0092B-C50C-407E-A947-70E740481C1C}">
                <a14:useLocalDpi xmlns:a14="http://schemas.microsoft.com/office/drawing/2010/main" val="0"/>
              </a:ext>
            </a:extLst>
          </a:blip>
          <a:srcRect l="399" r="399"/>
          <a:stretch>
            <a:fillRect/>
          </a:stretch>
        </p:blipFill>
        <p:spPr>
          <a:xfrm>
            <a:off x="8054976" y="4996152"/>
            <a:ext cx="2027878" cy="1081062"/>
          </a:xfrm>
        </p:spPr>
      </p:pic>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p:txBody>
          <a:bodyPr>
            <a:normAutofit/>
          </a:bodyPr>
          <a:lstStyle/>
          <a:p>
            <a:r>
              <a:rPr lang="en-US" sz="2800" dirty="0"/>
              <a:t>Mahtab Danai</a:t>
            </a:r>
            <a:r>
              <a:rPr lang="en-US" sz="2800" baseline="30000" dirty="0"/>
              <a:t>1</a:t>
            </a:r>
            <a:r>
              <a:rPr lang="en-US" sz="2800" dirty="0"/>
              <a:t>, Michael Wilkes, MD </a:t>
            </a:r>
            <a:r>
              <a:rPr lang="en-US" sz="2800" dirty="0"/>
              <a:t>PhD</a:t>
            </a:r>
            <a:r>
              <a:rPr lang="en-US" sz="2800" baseline="30000" dirty="0"/>
              <a:t>2</a:t>
            </a:r>
            <a:endParaRPr lang="en-US" sz="2800" baseline="30000" dirty="0"/>
          </a:p>
        </p:txBody>
      </p:sp>
      <p:sp>
        <p:nvSpPr>
          <p:cNvPr id="51" name="Text Placeholder 50"/>
          <p:cNvSpPr>
            <a:spLocks noGrp="1"/>
          </p:cNvSpPr>
          <p:nvPr>
            <p:ph type="body" sz="quarter" idx="184"/>
          </p:nvPr>
        </p:nvSpPr>
        <p:spPr/>
        <p:txBody>
          <a:bodyPr/>
          <a:lstStyle/>
          <a:p>
            <a:r>
              <a:rPr lang="en-US" baseline="30000" dirty="0"/>
              <a:t>1</a:t>
            </a:r>
            <a:r>
              <a:rPr lang="en-US" dirty="0"/>
              <a:t>UC Davis School of Medicine; </a:t>
            </a:r>
            <a:r>
              <a:rPr lang="en-US" baseline="30000" dirty="0"/>
              <a:t>2</a:t>
            </a:r>
            <a:r>
              <a:rPr lang="en-US" dirty="0"/>
              <a:t>UC Davis Department of Internal Medicine</a:t>
            </a:r>
          </a:p>
        </p:txBody>
      </p:sp>
      <p:sp>
        <p:nvSpPr>
          <p:cNvPr id="52" name="Text Placeholder 51"/>
          <p:cNvSpPr>
            <a:spLocks noGrp="1"/>
          </p:cNvSpPr>
          <p:nvPr>
            <p:ph type="body" sz="quarter" idx="185"/>
          </p:nvPr>
        </p:nvSpPr>
        <p:spPr>
          <a:xfrm>
            <a:off x="3521870" y="357273"/>
            <a:ext cx="20926463" cy="834414"/>
          </a:xfrm>
        </p:spPr>
        <p:txBody>
          <a:bodyPr>
            <a:noAutofit/>
          </a:bodyPr>
          <a:lstStyle/>
          <a:p>
            <a:r>
              <a:rPr lang="en-US" sz="3200" b="1" dirty="0"/>
              <a:t>Adverse Childhood Experiences and Psychological Impact in a High-Risk Adolescent Population </a:t>
            </a:r>
          </a:p>
        </p:txBody>
      </p:sp>
      <p:sp>
        <p:nvSpPr>
          <p:cNvPr id="54" name="Text Placeholder 53"/>
          <p:cNvSpPr>
            <a:spLocks noGrp="1"/>
          </p:cNvSpPr>
          <p:nvPr>
            <p:ph type="body" sz="quarter" idx="187"/>
          </p:nvPr>
        </p:nvSpPr>
        <p:spPr>
          <a:xfrm>
            <a:off x="20594070" y="10049340"/>
            <a:ext cx="6279386" cy="703887"/>
          </a:xfrm>
        </p:spPr>
        <p:txBody>
          <a:bodyPr/>
          <a:lstStyle/>
          <a:p>
            <a:pPr algn="just"/>
            <a:endParaRPr lang="en-US" sz="1300" dirty="0"/>
          </a:p>
          <a:p>
            <a:pPr algn="just"/>
            <a:endParaRPr lang="en-US" sz="1300" dirty="0"/>
          </a:p>
        </p:txBody>
      </p:sp>
      <p:pic>
        <p:nvPicPr>
          <p:cNvPr id="59" name="Picture Placeholder 58" descr="175px-The_University_of_California_Davis.svg.png"/>
          <p:cNvPicPr>
            <a:picLocks noGrp="1" noChangeAspect="1"/>
          </p:cNvPicPr>
          <p:nvPr>
            <p:ph type="pic" sz="quarter" idx="18"/>
          </p:nvPr>
        </p:nvPicPr>
        <p:blipFill rotWithShape="1">
          <a:blip r:embed="rId10">
            <a:extLst>
              <a:ext uri="{28A0092B-C50C-407E-A947-70E740481C1C}">
                <a14:useLocalDpi xmlns:a14="http://schemas.microsoft.com/office/drawing/2010/main" val="0"/>
              </a:ext>
            </a:extLst>
          </a:blip>
          <a:srcRect l="-13179" t="-26393" r="-22663" b="-7290"/>
          <a:stretch/>
        </p:blipFill>
        <p:spPr>
          <a:xfrm>
            <a:off x="24098252" y="-300776"/>
            <a:ext cx="2753975" cy="2611731"/>
          </a:xfrm>
        </p:spPr>
      </p:pic>
      <p:graphicFrame>
        <p:nvGraphicFramePr>
          <p:cNvPr id="61" name="Chart 60"/>
          <p:cNvGraphicFramePr>
            <a:graphicFrameLocks/>
          </p:cNvGraphicFramePr>
          <p:nvPr>
            <p:extLst>
              <p:ext uri="{D42A27DB-BD31-4B8C-83A1-F6EECF244321}">
                <p14:modId xmlns:p14="http://schemas.microsoft.com/office/powerpoint/2010/main" val="1394289162"/>
              </p:ext>
            </p:extLst>
          </p:nvPr>
        </p:nvGraphicFramePr>
        <p:xfrm>
          <a:off x="13906502" y="7222544"/>
          <a:ext cx="6178299" cy="2123955"/>
        </p:xfrm>
        <a:graphic>
          <a:graphicData uri="http://schemas.openxmlformats.org/drawingml/2006/chart">
            <c:chart xmlns:c="http://schemas.openxmlformats.org/drawingml/2006/chart" xmlns:r="http://schemas.openxmlformats.org/officeDocument/2006/relationships" r:id="rId11"/>
          </a:graphicData>
        </a:graphic>
      </p:graphicFrame>
      <p:sp>
        <p:nvSpPr>
          <p:cNvPr id="62" name="Text Placeholder 6"/>
          <p:cNvSpPr txBox="1">
            <a:spLocks/>
          </p:cNvSpPr>
          <p:nvPr/>
        </p:nvSpPr>
        <p:spPr>
          <a:xfrm>
            <a:off x="7236025" y="2900540"/>
            <a:ext cx="6280547" cy="382505"/>
          </a:xfrm>
          <a:prstGeom prst="rect">
            <a:avLst/>
          </a:prstGeom>
          <a:solidFill>
            <a:srgbClr val="002855"/>
          </a:solidFill>
        </p:spPr>
        <p:txBody>
          <a:bodyPr lIns="52243" tIns="52243" rIns="52243" bIns="52243"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a:t>METHODS</a:t>
            </a:r>
          </a:p>
        </p:txBody>
      </p:sp>
      <p:sp>
        <p:nvSpPr>
          <p:cNvPr id="35" name="Text Placeholder 34">
            <a:extLst>
              <a:ext uri="{FF2B5EF4-FFF2-40B4-BE49-F238E27FC236}">
                <a16:creationId xmlns:a16="http://schemas.microsoft.com/office/drawing/2014/main" xmlns="" id="{22511749-2A0A-46E8-932F-EBB087895C42}"/>
              </a:ext>
            </a:extLst>
          </p:cNvPr>
          <p:cNvSpPr>
            <a:spLocks noGrp="1"/>
          </p:cNvSpPr>
          <p:nvPr>
            <p:ph type="body" sz="quarter" idx="24"/>
          </p:nvPr>
        </p:nvSpPr>
        <p:spPr/>
        <p:txBody>
          <a:bodyPr/>
          <a:lstStyle/>
          <a:p>
            <a:r>
              <a:rPr lang="en-US" dirty="0"/>
              <a:t>PRELIMINARY RESULTS</a:t>
            </a:r>
          </a:p>
        </p:txBody>
      </p:sp>
      <p:sp>
        <p:nvSpPr>
          <p:cNvPr id="58" name="Text Placeholder 57"/>
          <p:cNvSpPr>
            <a:spLocks noGrp="1"/>
          </p:cNvSpPr>
          <p:nvPr>
            <p:ph type="body" sz="quarter" idx="23"/>
          </p:nvPr>
        </p:nvSpPr>
        <p:spPr>
          <a:xfrm>
            <a:off x="13906500" y="3341565"/>
            <a:ext cx="6286500" cy="12981120"/>
          </a:xfrm>
        </p:spPr>
        <p:txBody>
          <a:bodyPr/>
          <a:lstStyle/>
          <a:p>
            <a:r>
              <a:rPr lang="en-US" sz="2000" b="1" dirty="0"/>
              <a:t>Interview excerpts and themes:</a:t>
            </a:r>
          </a:p>
          <a:p>
            <a:pPr algn="just"/>
            <a:endParaRPr lang="en-US" sz="1800" b="1" dirty="0"/>
          </a:p>
          <a:p>
            <a:pPr algn="just"/>
            <a:r>
              <a:rPr lang="en-US" sz="1800" b="1" dirty="0"/>
              <a:t>Disassociation</a:t>
            </a:r>
          </a:p>
          <a:p>
            <a:pPr algn="just"/>
            <a:endParaRPr lang="en-US" sz="1800" dirty="0"/>
          </a:p>
          <a:p>
            <a:pPr algn="just"/>
            <a:r>
              <a:rPr lang="en-US" sz="1800" i="1" dirty="0"/>
              <a:t>“I’ve been told I was raped, but I don’t remember any of it</a:t>
            </a:r>
            <a:r>
              <a:rPr lang="mr-IN" sz="1800" i="1" dirty="0"/>
              <a:t>…</a:t>
            </a:r>
            <a:r>
              <a:rPr lang="en-US" sz="1800" i="1" dirty="0"/>
              <a:t> My childhood since then is fuzzy. I try not to remember certain things.”</a:t>
            </a:r>
          </a:p>
          <a:p>
            <a:pPr algn="just"/>
            <a:endParaRPr lang="en-US" sz="1800" dirty="0"/>
          </a:p>
          <a:p>
            <a:pPr algn="just"/>
            <a:r>
              <a:rPr lang="en-US" sz="1800" b="1" dirty="0"/>
              <a:t>Anxiety</a:t>
            </a:r>
            <a:endParaRPr lang="en-US" sz="1800" dirty="0"/>
          </a:p>
          <a:p>
            <a:pPr algn="just"/>
            <a:endParaRPr lang="en-US" sz="1800" dirty="0"/>
          </a:p>
          <a:p>
            <a:pPr algn="just"/>
            <a:r>
              <a:rPr lang="en-US" sz="1800" i="1" dirty="0"/>
              <a:t>“I developed a severe anxiety like panic disorder, to the point where I open a ball and scratch myself... And so for a while I just had major major anxiety and even had it at school all day long, to the point where I couldn't focus on work because I was too anxious.”</a:t>
            </a:r>
          </a:p>
          <a:p>
            <a:pPr algn="just"/>
            <a:endParaRPr lang="en-US" sz="1800" i="1" dirty="0"/>
          </a:p>
          <a:p>
            <a:pPr algn="just"/>
            <a:r>
              <a:rPr lang="en-US" sz="1800" i="1" dirty="0"/>
              <a:t>“I can't talk to certain people that like... [when I] don't know you, something's telling me that I should stay away from you.”</a:t>
            </a:r>
          </a:p>
          <a:p>
            <a:pPr algn="just"/>
            <a:endParaRPr lang="en-US" sz="1800" dirty="0"/>
          </a:p>
          <a:p>
            <a:pPr algn="just"/>
            <a:r>
              <a:rPr lang="en-US" sz="1800" b="1" dirty="0"/>
              <a:t>Sublimation</a:t>
            </a:r>
          </a:p>
          <a:p>
            <a:pPr algn="just"/>
            <a:endParaRPr lang="en-US" sz="1800" b="1" i="1" dirty="0"/>
          </a:p>
          <a:p>
            <a:pPr algn="just"/>
            <a:r>
              <a:rPr lang="en-US" sz="1800" i="1" dirty="0"/>
              <a:t>“School is like a vacation. At school, I didn’t have to think about what was happening at home.”</a:t>
            </a:r>
          </a:p>
          <a:p>
            <a:pPr algn="just"/>
            <a:endParaRPr lang="en-US" sz="1800" i="1" dirty="0"/>
          </a:p>
          <a:p>
            <a:pPr algn="just"/>
            <a:r>
              <a:rPr lang="en-US" sz="1800" i="1" dirty="0"/>
              <a:t>“I’m studying to be a social worker. I want to work with young kids</a:t>
            </a:r>
            <a:r>
              <a:rPr lang="mr-IN" sz="1800" i="1" dirty="0"/>
              <a:t>…</a:t>
            </a:r>
            <a:r>
              <a:rPr lang="en-US" sz="1800" i="1" dirty="0"/>
              <a:t> like my life lesson is to just do better, just provide for people that can't speak for themselves because </a:t>
            </a:r>
          </a:p>
          <a:p>
            <a:pPr algn="just"/>
            <a:endParaRPr lang="en-US" sz="1800" dirty="0"/>
          </a:p>
          <a:p>
            <a:pPr algn="just"/>
            <a:r>
              <a:rPr lang="en-US" sz="1800" b="1" dirty="0"/>
              <a:t>Resilience</a:t>
            </a:r>
          </a:p>
          <a:p>
            <a:pPr algn="just"/>
            <a:endParaRPr lang="en-US" sz="1800" b="1" dirty="0"/>
          </a:p>
          <a:p>
            <a:pPr algn="just"/>
            <a:r>
              <a:rPr lang="en-US" sz="1800" i="1" dirty="0"/>
              <a:t>“We fall, we get back up, we fall, we get back up there sometimes we fall we come back two times stronger than it was before.”</a:t>
            </a:r>
          </a:p>
          <a:p>
            <a:pPr algn="just"/>
            <a:endParaRPr lang="en-US" sz="1800" i="1" dirty="0"/>
          </a:p>
          <a:p>
            <a:pPr algn="just"/>
            <a:r>
              <a:rPr lang="en-US" sz="1800" i="1" dirty="0"/>
              <a:t>“But what helps is just learning to disassociate with the situation really and knowing that, and associate the situation with the conscious, knowing that it's not your fault.”</a:t>
            </a:r>
          </a:p>
          <a:p>
            <a:pPr algn="just"/>
            <a:endParaRPr lang="en-US" sz="1800" i="1" dirty="0"/>
          </a:p>
          <a:p>
            <a:endParaRPr lang="en-US" sz="1800" dirty="0"/>
          </a:p>
        </p:txBody>
      </p:sp>
      <p:sp>
        <p:nvSpPr>
          <p:cNvPr id="63" name="Text Placeholder 62"/>
          <p:cNvSpPr>
            <a:spLocks noGrp="1"/>
          </p:cNvSpPr>
          <p:nvPr>
            <p:ph type="body" sz="quarter" idx="186"/>
          </p:nvPr>
        </p:nvSpPr>
        <p:spPr>
          <a:xfrm>
            <a:off x="20541090" y="3341568"/>
            <a:ext cx="6282530" cy="10845123"/>
          </a:xfrm>
        </p:spPr>
        <p:txBody>
          <a:bodyPr/>
          <a:lstStyle/>
          <a:p>
            <a:pPr algn="just"/>
            <a:r>
              <a:rPr lang="en-US" sz="1800" dirty="0" smtClean="0">
                <a:solidFill>
                  <a:srgbClr val="000000"/>
                </a:solidFill>
              </a:rPr>
              <a:t>     Multiple </a:t>
            </a:r>
            <a:r>
              <a:rPr lang="en-US" sz="1800" dirty="0">
                <a:solidFill>
                  <a:srgbClr val="000000"/>
                </a:solidFill>
              </a:rPr>
              <a:t>studies have shown that exposure to ACEs is not uncommon and in this high risk population the average number of ACES is 7.  </a:t>
            </a:r>
            <a:r>
              <a:rPr lang="en-US" sz="1800" dirty="0">
                <a:solidFill>
                  <a:srgbClr val="000000"/>
                </a:solidFill>
              </a:rPr>
              <a:t>Research also suggests that the presence of one ACE increases significantly the likelihood of exposure to another. </a:t>
            </a:r>
            <a:r>
              <a:rPr lang="en-US" sz="1800" dirty="0">
                <a:solidFill>
                  <a:srgbClr val="000000"/>
                </a:solidFill>
              </a:rPr>
              <a:t>There is also a strong dose-response relationship between ACE scores and physical and mental health outcomes</a:t>
            </a:r>
            <a:r>
              <a:rPr lang="en-US" sz="1800" dirty="0" smtClean="0">
                <a:solidFill>
                  <a:srgbClr val="000000"/>
                </a:solidFill>
              </a:rPr>
              <a:t>.</a:t>
            </a:r>
            <a:endParaRPr lang="en-US" sz="1800" dirty="0"/>
          </a:p>
          <a:p>
            <a:pPr algn="just"/>
            <a:r>
              <a:rPr lang="en-US" sz="1800" dirty="0" smtClean="0"/>
              <a:t>     A </a:t>
            </a:r>
            <a:r>
              <a:rPr lang="en-US" sz="1800" dirty="0"/>
              <a:t>promising approach to addressing ACEs is to enhance childhood resilience and protective factors, which seem to mitigate or moderate the negative consequences of childhood maltreatment. </a:t>
            </a:r>
            <a:r>
              <a:rPr lang="en-US" sz="1800" dirty="0"/>
              <a:t>Teens with a history of ACE exposure in particular may benefit from speaking about their experiences in a safe setting and participating in interventions that address, normalize and impart trauma-focused coping skills.</a:t>
            </a:r>
          </a:p>
          <a:p>
            <a:pPr algn="just"/>
            <a:endParaRPr lang="en-US" sz="1800" dirty="0"/>
          </a:p>
          <a:p>
            <a:pPr algn="just"/>
            <a:endParaRPr lang="en-US" sz="1800" dirty="0"/>
          </a:p>
          <a:p>
            <a:pPr algn="just"/>
            <a:endParaRPr lang="en-US" sz="1800" dirty="0"/>
          </a:p>
          <a:p>
            <a:pPr algn="just"/>
            <a:endParaRPr lang="en-US" sz="1800" dirty="0"/>
          </a:p>
          <a:p>
            <a:pPr algn="just"/>
            <a:endParaRPr lang="en-US" sz="1800" dirty="0"/>
          </a:p>
          <a:p>
            <a:pPr algn="just"/>
            <a:endParaRPr lang="en-US" sz="1800" dirty="0"/>
          </a:p>
          <a:p>
            <a:pPr algn="just"/>
            <a:endParaRPr lang="en-US" sz="1800" dirty="0"/>
          </a:p>
          <a:p>
            <a:pPr algn="just"/>
            <a:endParaRPr lang="en-US" sz="1800" dirty="0"/>
          </a:p>
          <a:p>
            <a:pPr algn="just"/>
            <a:endParaRPr lang="en-US" sz="1800" dirty="0"/>
          </a:p>
          <a:p>
            <a:pPr algn="just"/>
            <a:r>
              <a:rPr lang="en-US" sz="1800" dirty="0" smtClean="0"/>
              <a:t>     This </a:t>
            </a:r>
            <a:r>
              <a:rPr lang="en-US" sz="1800" dirty="0"/>
              <a:t>study is limited in that we did not directly address unmeasured ACEs in our interviews like racism, bullying, neighborhood safety, and witnessing violence. </a:t>
            </a:r>
            <a:r>
              <a:rPr lang="en-US" sz="1800" dirty="0"/>
              <a:t>Research has shown the strong link between higher ACE scores and those experiencing health disparities. A global approach to address ACEs should not only focus on building individual resilience but also building support and strength within communities disproportionately affected by health disparities including underrepresented minorities and LGBTQ+ folk. </a:t>
            </a:r>
          </a:p>
          <a:p>
            <a:pPr algn="just"/>
            <a:endParaRPr lang="en-US" sz="1600" dirty="0"/>
          </a:p>
          <a:p>
            <a:endParaRPr lang="en-US" dirty="0"/>
          </a:p>
        </p:txBody>
      </p:sp>
      <p:sp>
        <p:nvSpPr>
          <p:cNvPr id="64" name="Text Placeholder 63"/>
          <p:cNvSpPr>
            <a:spLocks noGrp="1"/>
          </p:cNvSpPr>
          <p:nvPr>
            <p:ph type="body" sz="quarter" idx="22"/>
          </p:nvPr>
        </p:nvSpPr>
        <p:spPr/>
        <p:txBody>
          <a:bodyPr/>
          <a:lstStyle/>
          <a:p>
            <a:r>
              <a:rPr lang="en-US" dirty="0"/>
              <a:t>METHODS</a:t>
            </a:r>
          </a:p>
        </p:txBody>
      </p:sp>
      <p:pic>
        <p:nvPicPr>
          <p:cNvPr id="26" name="Picture Placeholder 25" descr="1__zi_hiQPNwyTghd54wLV5A.png"/>
          <p:cNvPicPr>
            <a:picLocks noGrp="1" noChangeAspect="1"/>
          </p:cNvPicPr>
          <p:nvPr>
            <p:ph type="pic" sz="quarter" idx="130"/>
          </p:nvPr>
        </p:nvPicPr>
        <p:blipFill rotWithShape="1">
          <a:blip r:embed="rId12">
            <a:extLst>
              <a:ext uri="{28A0092B-C50C-407E-A947-70E740481C1C}">
                <a14:useLocalDpi xmlns:a14="http://schemas.microsoft.com/office/drawing/2010/main" val="0"/>
              </a:ext>
            </a:extLst>
          </a:blip>
          <a:srcRect l="7691" t="1524" r="6623" b="8475"/>
          <a:stretch/>
        </p:blipFill>
        <p:spPr>
          <a:xfrm>
            <a:off x="22429317" y="7746452"/>
            <a:ext cx="2019016" cy="2853567"/>
          </a:xfrm>
          <a:ln>
            <a:solidFill>
              <a:srgbClr val="000000"/>
            </a:solidFill>
          </a:ln>
        </p:spPr>
      </p:pic>
      <p:sp>
        <p:nvSpPr>
          <p:cNvPr id="33" name="Picture Placeholder 32"/>
          <p:cNvSpPr>
            <a:spLocks noGrp="1"/>
          </p:cNvSpPr>
          <p:nvPr>
            <p:ph type="pic" sz="quarter" idx="134"/>
          </p:nvPr>
        </p:nvSpPr>
        <p:spPr/>
      </p:sp>
      <p:sp>
        <p:nvSpPr>
          <p:cNvPr id="53" name="TextBox 52"/>
          <p:cNvSpPr txBox="1"/>
          <p:nvPr/>
        </p:nvSpPr>
        <p:spPr>
          <a:xfrm>
            <a:off x="20670654" y="13905432"/>
            <a:ext cx="5648394" cy="1938982"/>
          </a:xfrm>
          <a:prstGeom prst="rect">
            <a:avLst/>
          </a:prstGeom>
          <a:noFill/>
        </p:spPr>
        <p:txBody>
          <a:bodyPr wrap="square" lIns="91430" tIns="45715" rIns="91430" bIns="45715" rtlCol="0">
            <a:spAutoFit/>
          </a:bodyPr>
          <a:lstStyle/>
          <a:p>
            <a:pPr marL="228575" indent="-228575">
              <a:buAutoNum type="arabicPeriod"/>
            </a:pPr>
            <a:r>
              <a:rPr lang="en-US" sz="1000" dirty="0" err="1"/>
              <a:t>Felitti</a:t>
            </a:r>
            <a:r>
              <a:rPr lang="en-US" sz="1000" dirty="0"/>
              <a:t> VJ, </a:t>
            </a:r>
            <a:r>
              <a:rPr lang="en-US" sz="1000" dirty="0" err="1"/>
              <a:t>Anda</a:t>
            </a:r>
            <a:r>
              <a:rPr lang="en-US" sz="1000" dirty="0"/>
              <a:t> RF, </a:t>
            </a:r>
            <a:r>
              <a:rPr lang="en-US" sz="1000" dirty="0" err="1"/>
              <a:t>Nordenberg</a:t>
            </a:r>
            <a:r>
              <a:rPr lang="en-US" sz="1000" dirty="0"/>
              <a:t> D, et al. Relationship of childhood abuse and household dysfunction to many of the leading causes of death in adults. The Adverse Childhood Experiences (ACE) Study. </a:t>
            </a:r>
            <a:r>
              <a:rPr lang="en-US" sz="1000" i="1" dirty="0"/>
              <a:t>American journal of preventive medicine. </a:t>
            </a:r>
            <a:r>
              <a:rPr lang="en-US" sz="1000" dirty="0"/>
              <a:t>May 1998;14(4):245-258.</a:t>
            </a:r>
          </a:p>
          <a:p>
            <a:pPr marL="228575" indent="-228575">
              <a:buAutoNum type="arabicPeriod"/>
            </a:pPr>
            <a:r>
              <a:rPr lang="en-US" sz="1000" dirty="0"/>
              <a:t>Moore TG, McDonald M, </a:t>
            </a:r>
            <a:r>
              <a:rPr lang="en-US" sz="1000" dirty="0" err="1"/>
              <a:t>Carlon</a:t>
            </a:r>
            <a:r>
              <a:rPr lang="en-US" sz="1000" dirty="0"/>
              <a:t> L, O'Rourke K. Early childhood development and the social determinants of health inequities. </a:t>
            </a:r>
            <a:r>
              <a:rPr lang="en-US" sz="1000" i="1" dirty="0"/>
              <a:t>Health promotion international. </a:t>
            </a:r>
            <a:r>
              <a:rPr lang="en-US" sz="1000" dirty="0"/>
              <a:t>Sep 2015;30 </a:t>
            </a:r>
            <a:r>
              <a:rPr lang="en-US" sz="1000" dirty="0" err="1"/>
              <a:t>Suppl</a:t>
            </a:r>
            <a:r>
              <a:rPr lang="en-US" sz="1000" dirty="0"/>
              <a:t> 2:ii102-115. </a:t>
            </a:r>
          </a:p>
          <a:p>
            <a:pPr marL="228575" indent="-228575">
              <a:buAutoNum type="arabicPeriod"/>
            </a:pPr>
            <a:r>
              <a:rPr lang="en-US" sz="1000" dirty="0" err="1"/>
              <a:t>Cronholm</a:t>
            </a:r>
            <a:r>
              <a:rPr lang="en-US" sz="1000" dirty="0"/>
              <a:t> PF, </a:t>
            </a:r>
            <a:r>
              <a:rPr lang="en-US" sz="1000" dirty="0" err="1"/>
              <a:t>Forke</a:t>
            </a:r>
            <a:r>
              <a:rPr lang="en-US" sz="1000" dirty="0"/>
              <a:t> CM, Wade R, et al. Adverse Childhood Experiences: Expanding the Concept of Adversity. </a:t>
            </a:r>
            <a:r>
              <a:rPr lang="en-US" sz="1000" i="1" dirty="0"/>
              <a:t>American journal of preventive medicine. </a:t>
            </a:r>
            <a:r>
              <a:rPr lang="en-US" sz="1000" dirty="0"/>
              <a:t>Sep 2015;49(3):354-361.</a:t>
            </a:r>
          </a:p>
          <a:p>
            <a:pPr marL="228575" indent="-228575">
              <a:buAutoNum type="arabicPeriod"/>
            </a:pPr>
            <a:r>
              <a:rPr lang="en-US" sz="1000" dirty="0"/>
              <a:t>Wade R, Jr., Shea JA, Rubin D, Wood J. Adverse childhood experiences of low-income urban youth. </a:t>
            </a:r>
            <a:r>
              <a:rPr lang="en-US" sz="1000" i="1" dirty="0"/>
              <a:t>Pediatrics. </a:t>
            </a:r>
            <a:r>
              <a:rPr lang="en-US" sz="1000" dirty="0"/>
              <a:t>Jul 2014;134(1):e13-20.</a:t>
            </a:r>
          </a:p>
          <a:p>
            <a:pPr marL="228575" indent="-228575">
              <a:buAutoNum type="arabicPeriod"/>
            </a:pPr>
            <a:endParaRPr lang="en-US" sz="1000" dirty="0"/>
          </a:p>
        </p:txBody>
      </p:sp>
    </p:spTree>
    <p:extLst>
      <p:ext uri="{BB962C8B-B14F-4D97-AF65-F5344CB8AC3E}">
        <p14:creationId xmlns:p14="http://schemas.microsoft.com/office/powerpoint/2010/main" val="91323945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25100</TotalTime>
  <Words>855</Words>
  <Application>Microsoft Macintosh PowerPoint</Application>
  <PresentationFormat>Custom</PresentationFormat>
  <Paragraphs>113</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Mahtab Danai</cp:lastModifiedBy>
  <cp:revision>139</cp:revision>
  <dcterms:created xsi:type="dcterms:W3CDTF">2012-02-06T18:46:22Z</dcterms:created>
  <dcterms:modified xsi:type="dcterms:W3CDTF">2020-02-15T00:11:42Z</dcterms:modified>
</cp:coreProperties>
</file>