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778" autoAdjust="0"/>
  </p:normalViewPr>
  <p:slideViewPr>
    <p:cSldViewPr snapToGrid="0" snapToObjects="1" showGuides="1">
      <p:cViewPr varScale="1">
        <p:scale>
          <a:sx n="41" d="100"/>
          <a:sy n="41" d="100"/>
        </p:scale>
        <p:origin x="2160" y="208"/>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miminguyen/Google%20Drive/Studies/Systemic%20Sclerosis/Updated_1NOV19/SS_DATA_RaceSSC_10FEB20_COMBIN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iminguyen/Google%20Drive/Studies/Systemic%20Sclerosis/Updated_1NOV19/SS_DATA_RaceSSC_10FEB20_COMBIN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iminguyen/Google%20Drive/Studies/Systemic%20Sclerosis/Updated_1NOV19/SS_DATA_RaceSSC_10FEB20_COMBINE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a:t>Mortality by Race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473164955752847"/>
          <c:y val="0.18828210508311571"/>
          <c:w val="0.74916541220694743"/>
          <c:h val="0.50868440932288383"/>
        </c:manualLayout>
      </c:layout>
      <c:barChart>
        <c:barDir val="bar"/>
        <c:grouping val="clustered"/>
        <c:varyColors val="0"/>
        <c:ser>
          <c:idx val="0"/>
          <c:order val="0"/>
          <c:tx>
            <c:strRef>
              <c:f>'TABLES FOR POSTER'!$B$39:$B$40</c:f>
              <c:strCache>
                <c:ptCount val="2"/>
                <c:pt idx="0">
                  <c:v>Deceased</c:v>
                </c:pt>
                <c:pt idx="1">
                  <c:v>No</c:v>
                </c:pt>
              </c:strCache>
            </c:strRef>
          </c:tx>
          <c:spPr>
            <a:solidFill>
              <a:schemeClr val="accent6"/>
            </a:solidFill>
            <a:ln>
              <a:noFill/>
            </a:ln>
            <a:effectLst/>
          </c:spPr>
          <c:invertIfNegative val="0"/>
          <c:cat>
            <c:strRef>
              <c:f>'TABLES FOR POSTER'!$A$41:$A$46</c:f>
              <c:strCache>
                <c:ptCount val="6"/>
                <c:pt idx="0">
                  <c:v>White</c:v>
                </c:pt>
                <c:pt idx="1">
                  <c:v>Hispanic</c:v>
                </c:pt>
                <c:pt idx="2">
                  <c:v>Black</c:v>
                </c:pt>
                <c:pt idx="3">
                  <c:v>Asian</c:v>
                </c:pt>
                <c:pt idx="4">
                  <c:v>Other</c:v>
                </c:pt>
                <c:pt idx="5">
                  <c:v>Grand Total</c:v>
                </c:pt>
              </c:strCache>
            </c:strRef>
          </c:cat>
          <c:val>
            <c:numRef>
              <c:f>'TABLES FOR POSTER'!$B$41:$B$46</c:f>
              <c:numCache>
                <c:formatCode>General</c:formatCode>
                <c:ptCount val="6"/>
                <c:pt idx="0">
                  <c:v>12</c:v>
                </c:pt>
                <c:pt idx="1">
                  <c:v>0</c:v>
                </c:pt>
                <c:pt idx="2">
                  <c:v>3</c:v>
                </c:pt>
                <c:pt idx="3">
                  <c:v>1</c:v>
                </c:pt>
                <c:pt idx="4">
                  <c:v>1</c:v>
                </c:pt>
                <c:pt idx="5">
                  <c:v>17</c:v>
                </c:pt>
              </c:numCache>
            </c:numRef>
          </c:val>
          <c:extLst>
            <c:ext xmlns:c16="http://schemas.microsoft.com/office/drawing/2014/chart" uri="{C3380CC4-5D6E-409C-BE32-E72D297353CC}">
              <c16:uniqueId val="{00000000-9830-EB42-991F-707A6E7DE011}"/>
            </c:ext>
          </c:extLst>
        </c:ser>
        <c:ser>
          <c:idx val="1"/>
          <c:order val="1"/>
          <c:tx>
            <c:strRef>
              <c:f>'TABLES FOR POSTER'!$C$39:$C$40</c:f>
              <c:strCache>
                <c:ptCount val="2"/>
                <c:pt idx="0">
                  <c:v>Deceased</c:v>
                </c:pt>
                <c:pt idx="1">
                  <c:v>Yes</c:v>
                </c:pt>
              </c:strCache>
            </c:strRef>
          </c:tx>
          <c:spPr>
            <a:solidFill>
              <a:schemeClr val="accent5"/>
            </a:solidFill>
            <a:ln>
              <a:noFill/>
            </a:ln>
            <a:effectLst/>
          </c:spPr>
          <c:invertIfNegative val="0"/>
          <c:cat>
            <c:strRef>
              <c:f>'TABLES FOR POSTER'!$A$41:$A$46</c:f>
              <c:strCache>
                <c:ptCount val="6"/>
                <c:pt idx="0">
                  <c:v>White</c:v>
                </c:pt>
                <c:pt idx="1">
                  <c:v>Hispanic</c:v>
                </c:pt>
                <c:pt idx="2">
                  <c:v>Black</c:v>
                </c:pt>
                <c:pt idx="3">
                  <c:v>Asian</c:v>
                </c:pt>
                <c:pt idx="4">
                  <c:v>Other</c:v>
                </c:pt>
                <c:pt idx="5">
                  <c:v>Grand Total</c:v>
                </c:pt>
              </c:strCache>
            </c:strRef>
          </c:cat>
          <c:val>
            <c:numRef>
              <c:f>'TABLES FOR POSTER'!$C$41:$C$46</c:f>
              <c:numCache>
                <c:formatCode>General</c:formatCode>
                <c:ptCount val="6"/>
                <c:pt idx="0">
                  <c:v>4</c:v>
                </c:pt>
                <c:pt idx="1">
                  <c:v>0</c:v>
                </c:pt>
                <c:pt idx="2">
                  <c:v>2</c:v>
                </c:pt>
                <c:pt idx="3">
                  <c:v>0</c:v>
                </c:pt>
                <c:pt idx="4">
                  <c:v>0</c:v>
                </c:pt>
                <c:pt idx="5">
                  <c:v>6</c:v>
                </c:pt>
              </c:numCache>
            </c:numRef>
          </c:val>
          <c:extLst>
            <c:ext xmlns:c16="http://schemas.microsoft.com/office/drawing/2014/chart" uri="{C3380CC4-5D6E-409C-BE32-E72D297353CC}">
              <c16:uniqueId val="{00000001-9830-EB42-991F-707A6E7DE011}"/>
            </c:ext>
          </c:extLst>
        </c:ser>
        <c:dLbls>
          <c:showLegendKey val="0"/>
          <c:showVal val="0"/>
          <c:showCatName val="0"/>
          <c:showSerName val="0"/>
          <c:showPercent val="0"/>
          <c:showBubbleSize val="0"/>
        </c:dLbls>
        <c:gapWidth val="182"/>
        <c:axId val="1095050160"/>
        <c:axId val="1095792032"/>
      </c:barChart>
      <c:catAx>
        <c:axId val="109505016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Race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95792032"/>
        <c:crosses val="autoZero"/>
        <c:auto val="1"/>
        <c:lblAlgn val="ctr"/>
        <c:lblOffset val="100"/>
        <c:noMultiLvlLbl val="0"/>
      </c:catAx>
      <c:valAx>
        <c:axId val="1095792032"/>
        <c:scaling>
          <c:orientation val="minMax"/>
        </c:scaling>
        <c:delete val="0"/>
        <c:axPos val="b"/>
        <c:majorGridlines>
          <c:spPr>
            <a:ln w="9525" cap="flat" cmpd="sng" algn="ctr">
              <a:solidFill>
                <a:schemeClr val="bg1">
                  <a:lumMod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N</a:t>
                </a:r>
              </a:p>
            </c:rich>
          </c:tx>
          <c:layout>
            <c:manualLayout>
              <c:xMode val="edge"/>
              <c:yMode val="edge"/>
              <c:x val="0.51408061312429598"/>
              <c:y val="0.7665865729047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95050160"/>
        <c:crosses val="autoZero"/>
        <c:crossBetween val="between"/>
      </c:valAx>
      <c:spPr>
        <a:noFill/>
        <a:ln>
          <a:noFill/>
        </a:ln>
        <a:effectLst/>
      </c:spPr>
    </c:plotArea>
    <c:legend>
      <c:legendPos val="b"/>
      <c:layout>
        <c:manualLayout>
          <c:xMode val="edge"/>
          <c:yMode val="edge"/>
          <c:x val="0.3004294031536146"/>
          <c:y val="0.86702760121558475"/>
          <c:w val="0.46134024784020972"/>
          <c:h val="0.1091543193993192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a:t>Pulmonary Hypertension by Race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1877843132727171"/>
          <c:y val="0.17347165872977474"/>
          <c:w val="0.75373591522099692"/>
          <c:h val="0.51125495047794145"/>
        </c:manualLayout>
      </c:layout>
      <c:barChart>
        <c:barDir val="bar"/>
        <c:grouping val="clustered"/>
        <c:varyColors val="0"/>
        <c:ser>
          <c:idx val="0"/>
          <c:order val="0"/>
          <c:tx>
            <c:strRef>
              <c:f>'TABLES FOR POSTER'!$B$23:$B$24</c:f>
              <c:strCache>
                <c:ptCount val="2"/>
                <c:pt idx="0">
                  <c:v>PHTN Echo</c:v>
                </c:pt>
                <c:pt idx="1">
                  <c:v>No</c:v>
                </c:pt>
              </c:strCache>
            </c:strRef>
          </c:tx>
          <c:spPr>
            <a:solidFill>
              <a:schemeClr val="accent6"/>
            </a:solidFill>
            <a:ln>
              <a:noFill/>
            </a:ln>
            <a:effectLst/>
          </c:spPr>
          <c:invertIfNegative val="0"/>
          <c:cat>
            <c:strRef>
              <c:f>'TABLES FOR POSTER'!$A$25:$A$30</c:f>
              <c:strCache>
                <c:ptCount val="6"/>
                <c:pt idx="0">
                  <c:v>White</c:v>
                </c:pt>
                <c:pt idx="1">
                  <c:v>Hispanic</c:v>
                </c:pt>
                <c:pt idx="2">
                  <c:v>Black</c:v>
                </c:pt>
                <c:pt idx="3">
                  <c:v>Asian</c:v>
                </c:pt>
                <c:pt idx="4">
                  <c:v>Other</c:v>
                </c:pt>
                <c:pt idx="5">
                  <c:v>Grand Total</c:v>
                </c:pt>
              </c:strCache>
            </c:strRef>
          </c:cat>
          <c:val>
            <c:numRef>
              <c:f>'TABLES FOR POSTER'!$B$25:$B$30</c:f>
              <c:numCache>
                <c:formatCode>General</c:formatCode>
                <c:ptCount val="6"/>
                <c:pt idx="0">
                  <c:v>15</c:v>
                </c:pt>
                <c:pt idx="1">
                  <c:v>0</c:v>
                </c:pt>
                <c:pt idx="2">
                  <c:v>4</c:v>
                </c:pt>
                <c:pt idx="3">
                  <c:v>2</c:v>
                </c:pt>
                <c:pt idx="4">
                  <c:v>0</c:v>
                </c:pt>
                <c:pt idx="5">
                  <c:v>21</c:v>
                </c:pt>
              </c:numCache>
            </c:numRef>
          </c:val>
          <c:extLst>
            <c:ext xmlns:c16="http://schemas.microsoft.com/office/drawing/2014/chart" uri="{C3380CC4-5D6E-409C-BE32-E72D297353CC}">
              <c16:uniqueId val="{00000000-F82E-6145-9595-8C4C480C15B2}"/>
            </c:ext>
          </c:extLst>
        </c:ser>
        <c:ser>
          <c:idx val="1"/>
          <c:order val="1"/>
          <c:tx>
            <c:strRef>
              <c:f>'TABLES FOR POSTER'!$C$23:$C$24</c:f>
              <c:strCache>
                <c:ptCount val="2"/>
                <c:pt idx="0">
                  <c:v>PHTN Echo</c:v>
                </c:pt>
                <c:pt idx="1">
                  <c:v>Yes</c:v>
                </c:pt>
              </c:strCache>
            </c:strRef>
          </c:tx>
          <c:spPr>
            <a:solidFill>
              <a:schemeClr val="accent5"/>
            </a:solidFill>
            <a:ln>
              <a:noFill/>
            </a:ln>
            <a:effectLst/>
          </c:spPr>
          <c:invertIfNegative val="0"/>
          <c:cat>
            <c:strRef>
              <c:f>'TABLES FOR POSTER'!$A$25:$A$30</c:f>
              <c:strCache>
                <c:ptCount val="6"/>
                <c:pt idx="0">
                  <c:v>White</c:v>
                </c:pt>
                <c:pt idx="1">
                  <c:v>Hispanic</c:v>
                </c:pt>
                <c:pt idx="2">
                  <c:v>Black</c:v>
                </c:pt>
                <c:pt idx="3">
                  <c:v>Asian</c:v>
                </c:pt>
                <c:pt idx="4">
                  <c:v>Other</c:v>
                </c:pt>
                <c:pt idx="5">
                  <c:v>Grand Total</c:v>
                </c:pt>
              </c:strCache>
            </c:strRef>
          </c:cat>
          <c:val>
            <c:numRef>
              <c:f>'TABLES FOR POSTER'!$C$25:$C$30</c:f>
              <c:numCache>
                <c:formatCode>General</c:formatCode>
                <c:ptCount val="6"/>
                <c:pt idx="0">
                  <c:v>7</c:v>
                </c:pt>
                <c:pt idx="1">
                  <c:v>0</c:v>
                </c:pt>
                <c:pt idx="2">
                  <c:v>4</c:v>
                </c:pt>
                <c:pt idx="3">
                  <c:v>0</c:v>
                </c:pt>
                <c:pt idx="4">
                  <c:v>0</c:v>
                </c:pt>
                <c:pt idx="5">
                  <c:v>11</c:v>
                </c:pt>
              </c:numCache>
            </c:numRef>
          </c:val>
          <c:extLst>
            <c:ext xmlns:c16="http://schemas.microsoft.com/office/drawing/2014/chart" uri="{C3380CC4-5D6E-409C-BE32-E72D297353CC}">
              <c16:uniqueId val="{00000001-F82E-6145-9595-8C4C480C15B2}"/>
            </c:ext>
          </c:extLst>
        </c:ser>
        <c:dLbls>
          <c:showLegendKey val="0"/>
          <c:showVal val="0"/>
          <c:showCatName val="0"/>
          <c:showSerName val="0"/>
          <c:showPercent val="0"/>
          <c:showBubbleSize val="0"/>
        </c:dLbls>
        <c:gapWidth val="182"/>
        <c:axId val="1096101712"/>
        <c:axId val="1096103344"/>
      </c:barChart>
      <c:catAx>
        <c:axId val="109610171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Race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96103344"/>
        <c:crosses val="autoZero"/>
        <c:auto val="1"/>
        <c:lblAlgn val="ctr"/>
        <c:lblOffset val="100"/>
        <c:noMultiLvlLbl val="0"/>
      </c:catAx>
      <c:valAx>
        <c:axId val="1096103344"/>
        <c:scaling>
          <c:orientation val="minMax"/>
        </c:scaling>
        <c:delete val="0"/>
        <c:axPos val="b"/>
        <c:majorGridlines>
          <c:spPr>
            <a:ln w="9525" cap="flat" cmpd="sng" algn="ctr">
              <a:solidFill>
                <a:schemeClr val="bg1">
                  <a:lumMod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N</a:t>
                </a:r>
              </a:p>
            </c:rich>
          </c:tx>
          <c:layout>
            <c:manualLayout>
              <c:xMode val="edge"/>
              <c:yMode val="edge"/>
              <c:x val="0.48270539232743342"/>
              <c:y val="0.779592626638927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9610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a:t>Interstitial Lung Disease by Race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467055733945598"/>
          <c:y val="0.17347171867866945"/>
          <c:w val="0.74678157731202843"/>
          <c:h val="0.50783143418073795"/>
        </c:manualLayout>
      </c:layout>
      <c:barChart>
        <c:barDir val="bar"/>
        <c:grouping val="clustered"/>
        <c:varyColors val="0"/>
        <c:ser>
          <c:idx val="0"/>
          <c:order val="0"/>
          <c:tx>
            <c:strRef>
              <c:f>'TABLES FOR POSTER'!$L$22:$L$23</c:f>
              <c:strCache>
                <c:ptCount val="2"/>
                <c:pt idx="0">
                  <c:v>ILD</c:v>
                </c:pt>
                <c:pt idx="1">
                  <c:v>No</c:v>
                </c:pt>
              </c:strCache>
            </c:strRef>
          </c:tx>
          <c:spPr>
            <a:solidFill>
              <a:schemeClr val="accent6"/>
            </a:solidFill>
            <a:ln>
              <a:noFill/>
            </a:ln>
            <a:effectLst/>
          </c:spPr>
          <c:invertIfNegative val="0"/>
          <c:cat>
            <c:strRef>
              <c:f>'TABLES FOR POSTER'!$K$24:$K$29</c:f>
              <c:strCache>
                <c:ptCount val="6"/>
                <c:pt idx="0">
                  <c:v>White</c:v>
                </c:pt>
                <c:pt idx="1">
                  <c:v>Hispanic</c:v>
                </c:pt>
                <c:pt idx="2">
                  <c:v>Black</c:v>
                </c:pt>
                <c:pt idx="3">
                  <c:v>Asian</c:v>
                </c:pt>
                <c:pt idx="4">
                  <c:v>Other</c:v>
                </c:pt>
                <c:pt idx="5">
                  <c:v>Grand Total</c:v>
                </c:pt>
              </c:strCache>
            </c:strRef>
          </c:cat>
          <c:val>
            <c:numRef>
              <c:f>'TABLES FOR POSTER'!$L$24:$L$29</c:f>
              <c:numCache>
                <c:formatCode>General</c:formatCode>
                <c:ptCount val="6"/>
                <c:pt idx="0">
                  <c:v>16</c:v>
                </c:pt>
                <c:pt idx="1">
                  <c:v>0</c:v>
                </c:pt>
                <c:pt idx="2">
                  <c:v>5</c:v>
                </c:pt>
                <c:pt idx="3">
                  <c:v>1</c:v>
                </c:pt>
                <c:pt idx="4">
                  <c:v>0</c:v>
                </c:pt>
                <c:pt idx="5">
                  <c:v>22</c:v>
                </c:pt>
              </c:numCache>
            </c:numRef>
          </c:val>
          <c:extLst>
            <c:ext xmlns:c16="http://schemas.microsoft.com/office/drawing/2014/chart" uri="{C3380CC4-5D6E-409C-BE32-E72D297353CC}">
              <c16:uniqueId val="{00000000-72DE-FB40-9FB7-2431FE2D42FD}"/>
            </c:ext>
          </c:extLst>
        </c:ser>
        <c:ser>
          <c:idx val="1"/>
          <c:order val="1"/>
          <c:tx>
            <c:strRef>
              <c:f>'TABLES FOR POSTER'!$M$22:$M$23</c:f>
              <c:strCache>
                <c:ptCount val="2"/>
                <c:pt idx="0">
                  <c:v>ILD</c:v>
                </c:pt>
                <c:pt idx="1">
                  <c:v>Yes</c:v>
                </c:pt>
              </c:strCache>
            </c:strRef>
          </c:tx>
          <c:spPr>
            <a:solidFill>
              <a:schemeClr val="accent5"/>
            </a:solidFill>
            <a:ln>
              <a:noFill/>
            </a:ln>
            <a:effectLst/>
          </c:spPr>
          <c:invertIfNegative val="0"/>
          <c:cat>
            <c:strRef>
              <c:f>'TABLES FOR POSTER'!$K$24:$K$29</c:f>
              <c:strCache>
                <c:ptCount val="6"/>
                <c:pt idx="0">
                  <c:v>White</c:v>
                </c:pt>
                <c:pt idx="1">
                  <c:v>Hispanic</c:v>
                </c:pt>
                <c:pt idx="2">
                  <c:v>Black</c:v>
                </c:pt>
                <c:pt idx="3">
                  <c:v>Asian</c:v>
                </c:pt>
                <c:pt idx="4">
                  <c:v>Other</c:v>
                </c:pt>
                <c:pt idx="5">
                  <c:v>Grand Total</c:v>
                </c:pt>
              </c:strCache>
            </c:strRef>
          </c:cat>
          <c:val>
            <c:numRef>
              <c:f>'TABLES FOR POSTER'!$M$24:$M$29</c:f>
              <c:numCache>
                <c:formatCode>General</c:formatCode>
                <c:ptCount val="6"/>
                <c:pt idx="0">
                  <c:v>6</c:v>
                </c:pt>
                <c:pt idx="1">
                  <c:v>0</c:v>
                </c:pt>
                <c:pt idx="2">
                  <c:v>4</c:v>
                </c:pt>
                <c:pt idx="3">
                  <c:v>0</c:v>
                </c:pt>
                <c:pt idx="4">
                  <c:v>0</c:v>
                </c:pt>
                <c:pt idx="5">
                  <c:v>10</c:v>
                </c:pt>
              </c:numCache>
            </c:numRef>
          </c:val>
          <c:extLst>
            <c:ext xmlns:c16="http://schemas.microsoft.com/office/drawing/2014/chart" uri="{C3380CC4-5D6E-409C-BE32-E72D297353CC}">
              <c16:uniqueId val="{00000001-72DE-FB40-9FB7-2431FE2D42FD}"/>
            </c:ext>
          </c:extLst>
        </c:ser>
        <c:dLbls>
          <c:showLegendKey val="0"/>
          <c:showVal val="0"/>
          <c:showCatName val="0"/>
          <c:showSerName val="0"/>
          <c:showPercent val="0"/>
          <c:showBubbleSize val="0"/>
        </c:dLbls>
        <c:gapWidth val="182"/>
        <c:axId val="1096836752"/>
        <c:axId val="1096838384"/>
      </c:barChart>
      <c:catAx>
        <c:axId val="109683675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Race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96838384"/>
        <c:crosses val="autoZero"/>
        <c:auto val="1"/>
        <c:lblAlgn val="ctr"/>
        <c:lblOffset val="100"/>
        <c:noMultiLvlLbl val="0"/>
      </c:catAx>
      <c:valAx>
        <c:axId val="1096838384"/>
        <c:scaling>
          <c:orientation val="minMax"/>
        </c:scaling>
        <c:delete val="0"/>
        <c:axPos val="b"/>
        <c:majorGridlines>
          <c:spPr>
            <a:ln w="9525" cap="flat" cmpd="sng" algn="ctr">
              <a:solidFill>
                <a:schemeClr val="bg1">
                  <a:lumMod val="85000"/>
                </a:schemeClr>
              </a:solidFill>
              <a:prstDash val="solid"/>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N</a:t>
                </a:r>
              </a:p>
            </c:rich>
          </c:tx>
          <c:layout>
            <c:manualLayout>
              <c:xMode val="edge"/>
              <c:yMode val="edge"/>
              <c:x val="0.48143825545950453"/>
              <c:y val="0.798113737658791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9683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2/14/20</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5317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 Placeholder 170"/>
          <p:cNvSpPr>
            <a:spLocks noGrp="1"/>
          </p:cNvSpPr>
          <p:nvPr>
            <p:ph type="body" sz="quarter" idx="11"/>
          </p:nvPr>
        </p:nvSpPr>
        <p:spPr>
          <a:xfrm>
            <a:off x="576459" y="2809310"/>
            <a:ext cx="6280547" cy="428684"/>
          </a:xfrm>
        </p:spPr>
        <p:txBody>
          <a:bodyPr/>
          <a:lstStyle/>
          <a:p>
            <a:r>
              <a:rPr lang="en-US" dirty="0"/>
              <a:t>INTRODUCTION</a:t>
            </a:r>
          </a:p>
        </p:txBody>
      </p:sp>
      <p:sp>
        <p:nvSpPr>
          <p:cNvPr id="174" name="Text Placeholder 173"/>
          <p:cNvSpPr>
            <a:spLocks noGrp="1"/>
          </p:cNvSpPr>
          <p:nvPr>
            <p:ph type="body" sz="quarter" idx="20"/>
          </p:nvPr>
        </p:nvSpPr>
        <p:spPr>
          <a:xfrm>
            <a:off x="521592" y="12868262"/>
            <a:ext cx="6281539" cy="428684"/>
          </a:xfrm>
        </p:spPr>
        <p:txBody>
          <a:bodyPr/>
          <a:lstStyle/>
          <a:p>
            <a:r>
              <a:rPr lang="en-US" dirty="0"/>
              <a:t>OBJECTIVES</a:t>
            </a:r>
          </a:p>
        </p:txBody>
      </p:sp>
      <p:sp>
        <p:nvSpPr>
          <p:cNvPr id="175" name="Text Placeholder 174"/>
          <p:cNvSpPr>
            <a:spLocks noGrp="1"/>
          </p:cNvSpPr>
          <p:nvPr>
            <p:ph type="body" sz="quarter" idx="21"/>
          </p:nvPr>
        </p:nvSpPr>
        <p:spPr>
          <a:xfrm>
            <a:off x="7348499" y="3173300"/>
            <a:ext cx="6280546" cy="5452908"/>
          </a:xfrm>
        </p:spPr>
        <p:txBody>
          <a:bodyPr/>
          <a:lstStyle/>
          <a:p>
            <a:r>
              <a:rPr lang="en-US" sz="1800" b="1" dirty="0">
                <a:latin typeface="+mn-lt"/>
                <a:cs typeface="Calibri" panose="020F0502020204030204" pitchFamily="34" charset="0"/>
              </a:rPr>
              <a:t>Inclusion Criteria:</a:t>
            </a:r>
          </a:p>
          <a:p>
            <a:r>
              <a:rPr lang="en-US" sz="1600" dirty="0">
                <a:latin typeface="+mn-lt"/>
                <a:cs typeface="Calibri" panose="020F0502020204030204" pitchFamily="34" charset="0"/>
              </a:rPr>
              <a:t> All adult (age&gt;18 years old) subjects with a diagnosis of Systemic Sclerosis made by a Dermatologist or Rheumatologist from January 1, 2007 to December 31, 2018 will be included. All cases of </a:t>
            </a:r>
            <a:r>
              <a:rPr lang="en-US" sz="1600" dirty="0" err="1">
                <a:latin typeface="+mn-lt"/>
                <a:cs typeface="Calibri" panose="020F0502020204030204" pitchFamily="34" charset="0"/>
              </a:rPr>
              <a:t>SSc</a:t>
            </a:r>
            <a:r>
              <a:rPr lang="en-US" sz="1600" dirty="0">
                <a:latin typeface="+mn-lt"/>
                <a:cs typeface="Calibri" panose="020F0502020204030204" pitchFamily="34" charset="0"/>
              </a:rPr>
              <a:t> will be validated through chart review according to the American College of Rheumatology criteria for systemic sclerosis.</a:t>
            </a:r>
          </a:p>
          <a:p>
            <a:pPr marL="285750" indent="-285750">
              <a:buFont typeface="Arial" panose="020B0604020202020204" pitchFamily="34" charset="0"/>
              <a:buChar char="•"/>
            </a:pPr>
            <a:r>
              <a:rPr lang="en-US" sz="1600" dirty="0">
                <a:latin typeface="+mn-lt"/>
                <a:cs typeface="Calibri" panose="020F0502020204030204" pitchFamily="34" charset="0"/>
              </a:rPr>
              <a:t>Pulmonary hypertension (PHTN) was defined as Right ventricular systolic pressure (RSVP) &gt;40 diagnosed on an echocardiogram.</a:t>
            </a:r>
          </a:p>
          <a:p>
            <a:pPr marL="285750" indent="-285750">
              <a:buFont typeface="Arial" panose="020B0604020202020204" pitchFamily="34" charset="0"/>
              <a:buChar char="•"/>
            </a:pPr>
            <a:r>
              <a:rPr lang="en-US" sz="1600" dirty="0">
                <a:latin typeface="+mn-lt"/>
                <a:cs typeface="Calibri" panose="020F0502020204030204" pitchFamily="34" charset="0"/>
              </a:rPr>
              <a:t>Interstitial lung disease (ILD) was diagnosed by CT.</a:t>
            </a:r>
          </a:p>
          <a:p>
            <a:endParaRPr lang="en-US" u="sng" dirty="0">
              <a:latin typeface="+mn-lt"/>
              <a:cs typeface="Calibri" panose="020F0502020204030204" pitchFamily="34" charset="0"/>
            </a:endParaRPr>
          </a:p>
          <a:p>
            <a:r>
              <a:rPr lang="en-US" sz="1800" b="1" dirty="0">
                <a:latin typeface="+mn-lt"/>
                <a:cs typeface="Calibri" panose="020F0502020204030204" pitchFamily="34" charset="0"/>
              </a:rPr>
              <a:t>Exclusion Criteria:  </a:t>
            </a:r>
          </a:p>
          <a:p>
            <a:r>
              <a:rPr lang="en-US" sz="1600" dirty="0">
                <a:latin typeface="+mn-lt"/>
                <a:cs typeface="Calibri" panose="020F0502020204030204" pitchFamily="34" charset="0"/>
              </a:rPr>
              <a:t>Multiracial and/or unknown racial/ethnic subgroups will be excluded. Minors &lt;18 years old, patients not meeting definite 2013 ACR/EULAR classification criteria for </a:t>
            </a:r>
            <a:r>
              <a:rPr lang="en-US" sz="1600" dirty="0" err="1">
                <a:latin typeface="+mn-lt"/>
                <a:cs typeface="Calibri" panose="020F0502020204030204" pitchFamily="34" charset="0"/>
              </a:rPr>
              <a:t>SSc</a:t>
            </a:r>
            <a:r>
              <a:rPr lang="en-US" sz="1600" dirty="0">
                <a:latin typeface="+mn-lt"/>
                <a:cs typeface="Calibri" panose="020F0502020204030204" pitchFamily="34" charset="0"/>
              </a:rPr>
              <a:t>, and prevalent </a:t>
            </a:r>
            <a:r>
              <a:rPr lang="en-US" sz="1600" dirty="0" err="1">
                <a:latin typeface="+mn-lt"/>
                <a:cs typeface="Calibri" panose="020F0502020204030204" pitchFamily="34" charset="0"/>
              </a:rPr>
              <a:t>SSc</a:t>
            </a:r>
            <a:r>
              <a:rPr lang="en-US" sz="1600" dirty="0">
                <a:latin typeface="+mn-lt"/>
                <a:cs typeface="Calibri" panose="020F0502020204030204" pitchFamily="34" charset="0"/>
              </a:rPr>
              <a:t> cases (diagnosed before 2007) will be excluded.  </a:t>
            </a:r>
          </a:p>
          <a:p>
            <a:r>
              <a:rPr lang="en-US" sz="1600" b="1" dirty="0">
                <a:latin typeface="+mn-lt"/>
                <a:cs typeface="Calibri" panose="020F0502020204030204" pitchFamily="34" charset="0"/>
              </a:rPr>
              <a:t> </a:t>
            </a:r>
            <a:endParaRPr lang="en-US" sz="1600" dirty="0">
              <a:latin typeface="+mn-lt"/>
              <a:cs typeface="Calibri" panose="020F0502020204030204" pitchFamily="34" charset="0"/>
            </a:endParaRPr>
          </a:p>
          <a:p>
            <a:r>
              <a:rPr lang="en-US" sz="1800" b="1" dirty="0">
                <a:latin typeface="+mn-lt"/>
                <a:cs typeface="Calibri" panose="020F0502020204030204" pitchFamily="34" charset="0"/>
              </a:rPr>
              <a:t>Statistical Analysis</a:t>
            </a:r>
          </a:p>
          <a:p>
            <a:r>
              <a:rPr lang="en-US" dirty="0"/>
              <a:t>Fisher's exact test </a:t>
            </a:r>
            <a:r>
              <a:rPr lang="en-US" sz="1600" dirty="0">
                <a:latin typeface="+mn-lt"/>
                <a:cs typeface="Calibri" panose="020F0502020204030204" pitchFamily="34" charset="0"/>
              </a:rPr>
              <a:t>was performed to compare categorical data given the small sample sizes. </a:t>
            </a:r>
          </a:p>
        </p:txBody>
      </p:sp>
      <p:sp>
        <p:nvSpPr>
          <p:cNvPr id="176" name="Text Placeholder 175"/>
          <p:cNvSpPr>
            <a:spLocks noGrp="1"/>
          </p:cNvSpPr>
          <p:nvPr>
            <p:ph type="body" sz="quarter" idx="22"/>
          </p:nvPr>
        </p:nvSpPr>
        <p:spPr>
          <a:xfrm>
            <a:off x="7377155" y="2809310"/>
            <a:ext cx="6280547" cy="428684"/>
          </a:xfrm>
        </p:spPr>
        <p:txBody>
          <a:bodyPr/>
          <a:lstStyle/>
          <a:p>
            <a:r>
              <a:rPr lang="en-US" dirty="0"/>
              <a:t>METHODS</a:t>
            </a:r>
          </a:p>
        </p:txBody>
      </p:sp>
      <p:sp>
        <p:nvSpPr>
          <p:cNvPr id="178" name="Text Placeholder 177"/>
          <p:cNvSpPr>
            <a:spLocks noGrp="1"/>
          </p:cNvSpPr>
          <p:nvPr>
            <p:ph type="body" sz="quarter" idx="24"/>
          </p:nvPr>
        </p:nvSpPr>
        <p:spPr>
          <a:xfrm>
            <a:off x="7298394" y="8431115"/>
            <a:ext cx="6286500" cy="428684"/>
          </a:xfrm>
        </p:spPr>
        <p:txBody>
          <a:bodyPr/>
          <a:lstStyle/>
          <a:p>
            <a:r>
              <a:rPr lang="en-US" dirty="0"/>
              <a:t>RESULTS</a:t>
            </a:r>
          </a:p>
        </p:txBody>
      </p:sp>
      <p:sp>
        <p:nvSpPr>
          <p:cNvPr id="179" name="Text Placeholder 178"/>
          <p:cNvSpPr>
            <a:spLocks noGrp="1"/>
          </p:cNvSpPr>
          <p:nvPr>
            <p:ph type="body" sz="quarter" idx="25"/>
          </p:nvPr>
        </p:nvSpPr>
        <p:spPr>
          <a:xfrm>
            <a:off x="20683644" y="2810440"/>
            <a:ext cx="6279386" cy="428684"/>
          </a:xfrm>
        </p:spPr>
        <p:txBody>
          <a:bodyPr/>
          <a:lstStyle/>
          <a:p>
            <a:r>
              <a:rPr lang="en-US" dirty="0"/>
              <a:t>CONCLUSIONS</a:t>
            </a:r>
          </a:p>
        </p:txBody>
      </p:sp>
      <p:sp>
        <p:nvSpPr>
          <p:cNvPr id="180" name="Text Placeholder 179"/>
          <p:cNvSpPr>
            <a:spLocks noGrp="1"/>
          </p:cNvSpPr>
          <p:nvPr>
            <p:ph type="body" sz="quarter" idx="26"/>
          </p:nvPr>
        </p:nvSpPr>
        <p:spPr>
          <a:xfrm>
            <a:off x="20683644" y="3177797"/>
            <a:ext cx="6279386" cy="3218450"/>
          </a:xfrm>
        </p:spPr>
        <p:txBody>
          <a:bodyPr/>
          <a:lstStyle/>
          <a:p>
            <a:r>
              <a:rPr lang="en-US" sz="1600" dirty="0">
                <a:latin typeface="+mn-lt"/>
              </a:rPr>
              <a:t>When comparing African Americans to Caucasians, we found that African American subjects had increased mortality (40% vs. 33%) and incidence of pulmonary hypertension (50% vs. 32%) and interstitial lung disease (44% vs. 27%). However, these differences were not statistically significant. Overall, we did not find any significant differences in disease outcome, systemic involvement, symptomatology (data not shown here), or serologies by race. This is likely due to the small sample size and the overwhelming Caucasian majority of our study sample. The analysis of our Asian American subjects was limited by the small number in our cohort. This is a sampling of the larger study and therefore cannot be generalized to overall health outcomes until analysis of the complete multi-center study is performed.</a:t>
            </a:r>
          </a:p>
        </p:txBody>
      </p:sp>
      <p:sp>
        <p:nvSpPr>
          <p:cNvPr id="181" name="Text Placeholder 180"/>
          <p:cNvSpPr>
            <a:spLocks noGrp="1"/>
          </p:cNvSpPr>
          <p:nvPr>
            <p:ph type="body" sz="quarter" idx="27"/>
          </p:nvPr>
        </p:nvSpPr>
        <p:spPr>
          <a:xfrm>
            <a:off x="20587498" y="6834262"/>
            <a:ext cx="6279386" cy="428684"/>
          </a:xfrm>
        </p:spPr>
        <p:txBody>
          <a:bodyPr/>
          <a:lstStyle/>
          <a:p>
            <a:r>
              <a:rPr lang="en-US" dirty="0"/>
              <a:t>REFERENCES</a:t>
            </a:r>
          </a:p>
        </p:txBody>
      </p:sp>
      <p:sp>
        <p:nvSpPr>
          <p:cNvPr id="182" name="Text Placeholder 181"/>
          <p:cNvSpPr>
            <a:spLocks noGrp="1"/>
          </p:cNvSpPr>
          <p:nvPr>
            <p:ph type="body" sz="quarter" idx="28"/>
          </p:nvPr>
        </p:nvSpPr>
        <p:spPr>
          <a:xfrm>
            <a:off x="20657957" y="7407318"/>
            <a:ext cx="6282531" cy="7276484"/>
          </a:xfrm>
        </p:spPr>
        <p:txBody>
          <a:bodyPr/>
          <a:lstStyle/>
          <a:p>
            <a:pPr marL="342900" indent="-342900">
              <a:buAutoNum type="arabicPeriod"/>
            </a:pPr>
            <a:r>
              <a:rPr lang="en-US" sz="1050" dirty="0"/>
              <a:t>Chung L, Lin J, </a:t>
            </a:r>
            <a:r>
              <a:rPr lang="en-US" sz="1050" dirty="0" err="1"/>
              <a:t>Furst</a:t>
            </a:r>
            <a:r>
              <a:rPr lang="en-US" sz="1050" dirty="0"/>
              <a:t> DE, </a:t>
            </a:r>
            <a:r>
              <a:rPr lang="en-US" sz="1050" dirty="0" err="1"/>
              <a:t>Fiorentino</a:t>
            </a:r>
            <a:r>
              <a:rPr lang="en-US" sz="1050" dirty="0"/>
              <a:t> D. Systemic and localized scleroderma. </a:t>
            </a:r>
            <a:r>
              <a:rPr lang="en-US" sz="1050" i="1" dirty="0"/>
              <a:t>Clin Dermatol. </a:t>
            </a:r>
            <a:r>
              <a:rPr lang="en-US" sz="1050" dirty="0"/>
              <a:t>2006;24(5):374-392.</a:t>
            </a:r>
          </a:p>
          <a:p>
            <a:pPr marL="342900" indent="-342900">
              <a:buAutoNum type="arabicPeriod"/>
            </a:pPr>
            <a:r>
              <a:rPr lang="en-US" sz="1050" dirty="0"/>
              <a:t>Reveille JD. Ethnicity and race and systemic sclerosis: how it affects susceptibility, severity, antibody genetics, and clinical manifestations. </a:t>
            </a:r>
            <a:r>
              <a:rPr lang="en-US" sz="1050" i="1" dirty="0" err="1"/>
              <a:t>Curr</a:t>
            </a:r>
            <a:r>
              <a:rPr lang="en-US" sz="1050" i="1" dirty="0"/>
              <a:t> </a:t>
            </a:r>
            <a:r>
              <a:rPr lang="en-US" sz="1050" i="1" dirty="0" err="1"/>
              <a:t>Rheumatol</a:t>
            </a:r>
            <a:r>
              <a:rPr lang="en-US" sz="1050" i="1" dirty="0"/>
              <a:t> Rep. </a:t>
            </a:r>
            <a:r>
              <a:rPr lang="en-US" sz="1050" dirty="0"/>
              <a:t>2003;5(2):160-167. </a:t>
            </a:r>
          </a:p>
          <a:p>
            <a:pPr marL="342900" indent="-342900">
              <a:buAutoNum type="arabicPeriod"/>
            </a:pPr>
            <a:r>
              <a:rPr lang="en-US" sz="1050" dirty="0" err="1"/>
              <a:t>Kuwana</a:t>
            </a:r>
            <a:r>
              <a:rPr lang="en-US" sz="1050" dirty="0"/>
              <a:t> M, </a:t>
            </a:r>
            <a:r>
              <a:rPr lang="en-US" sz="1050" dirty="0" err="1"/>
              <a:t>Kaburaki</a:t>
            </a:r>
            <a:r>
              <a:rPr lang="en-US" sz="1050" dirty="0"/>
              <a:t> J, Arnett FC, Howard RF, </a:t>
            </a:r>
            <a:r>
              <a:rPr lang="en-US" sz="1050" dirty="0" err="1"/>
              <a:t>Medsger</a:t>
            </a:r>
            <a:r>
              <a:rPr lang="en-US" sz="1050" dirty="0"/>
              <a:t> TA, Wright TM. Influence of ethnic background on clinical and serologic features in patients with systemic sclerosis and anti-DNA topoisomerase I antibody. </a:t>
            </a:r>
            <a:r>
              <a:rPr lang="en-US" sz="1050" i="1" dirty="0"/>
              <a:t>Arthritis Rheum. </a:t>
            </a:r>
            <a:r>
              <a:rPr lang="en-US" sz="1050" dirty="0"/>
              <a:t>1999;42(3):465-474. </a:t>
            </a:r>
          </a:p>
          <a:p>
            <a:pPr marL="342900" indent="-342900">
              <a:buAutoNum type="arabicPeriod"/>
            </a:pPr>
            <a:r>
              <a:rPr lang="en-US" sz="1050" dirty="0"/>
              <a:t> Xu Y, Mo N, Jiang Z, et al. Human leukocyte antigen (HLA)-DRB1 allele polymorphisms and systemic sclerosis. Mod </a:t>
            </a:r>
            <a:r>
              <a:rPr lang="en-US" sz="1050" dirty="0" err="1"/>
              <a:t>Rheumatol</a:t>
            </a:r>
            <a:r>
              <a:rPr lang="en-US" sz="1050" dirty="0"/>
              <a:t>. 2018:1-20.</a:t>
            </a:r>
          </a:p>
          <a:p>
            <a:pPr marL="342900" indent="-342900">
              <a:buAutoNum type="arabicPeriod"/>
            </a:pPr>
            <a:r>
              <a:rPr lang="en-US" sz="1050" dirty="0" err="1"/>
              <a:t>Gelber</a:t>
            </a:r>
            <a:r>
              <a:rPr lang="en-US" sz="1050" dirty="0"/>
              <a:t> AC, </a:t>
            </a:r>
            <a:r>
              <a:rPr lang="en-US" sz="1050" dirty="0" err="1"/>
              <a:t>Manno</a:t>
            </a:r>
            <a:r>
              <a:rPr lang="en-US" sz="1050" dirty="0"/>
              <a:t> RL, Shah AA, et al. Race and association with disease manifestations and mortality in scleroderma: a 20-year experience at the Johns Hopkins Scleroderma Center and review of the literature. </a:t>
            </a:r>
            <a:r>
              <a:rPr lang="en-US" sz="1050" i="1" dirty="0"/>
              <a:t>Medicine (Baltimore). </a:t>
            </a:r>
            <a:r>
              <a:rPr lang="en-US" sz="1050" dirty="0"/>
              <a:t>2013;92(4):191-205. </a:t>
            </a:r>
          </a:p>
          <a:p>
            <a:pPr marL="342900" indent="-342900">
              <a:buAutoNum type="arabicPeriod"/>
            </a:pPr>
            <a:r>
              <a:rPr lang="en-US" sz="1050" dirty="0"/>
              <a:t>Laing TJ, Gillespie BW, Toth MB, et al. Racial differences in scleroderma among women in Michigan. </a:t>
            </a:r>
            <a:r>
              <a:rPr lang="en-US" sz="1050" i="1" dirty="0"/>
              <a:t>Arthritis Rheum. </a:t>
            </a:r>
            <a:r>
              <a:rPr lang="en-US" sz="1050" dirty="0"/>
              <a:t>1997;40(4):734-742. </a:t>
            </a:r>
          </a:p>
          <a:p>
            <a:pPr marL="342900" indent="-342900">
              <a:buAutoNum type="arabicPeriod"/>
            </a:pPr>
            <a:r>
              <a:rPr lang="en-US" sz="1050" dirty="0" err="1"/>
              <a:t>Greidinger</a:t>
            </a:r>
            <a:r>
              <a:rPr lang="en-US" sz="1050" dirty="0"/>
              <a:t> EL, Flaherty KT, White B, Rosen A, Wigley FM, Wise RA. African-American race and antibodies to topoisomerase I are associated with increased severity of scleroderma lung disease. </a:t>
            </a:r>
            <a:r>
              <a:rPr lang="en-US" sz="1050" i="1" dirty="0"/>
              <a:t>Chest. </a:t>
            </a:r>
            <a:r>
              <a:rPr lang="en-US" sz="1050" dirty="0"/>
              <a:t>1998;114(3):801-807. </a:t>
            </a:r>
          </a:p>
          <a:p>
            <a:pPr marL="342900" indent="-342900">
              <a:buAutoNum type="arabicPeriod"/>
            </a:pPr>
            <a:r>
              <a:rPr lang="en-US" sz="1050" dirty="0"/>
              <a:t>Beall AD, </a:t>
            </a:r>
            <a:r>
              <a:rPr lang="en-US" sz="1050" dirty="0" err="1"/>
              <a:t>Nietert</a:t>
            </a:r>
            <a:r>
              <a:rPr lang="en-US" sz="1050" dirty="0"/>
              <a:t> PJ, Taylor MH, et al. Ethnic disparities among patients with pulmonary hypertension associated with systemic sclerosis. </a:t>
            </a:r>
            <a:r>
              <a:rPr lang="en-US" sz="1050" i="1" dirty="0"/>
              <a:t>J </a:t>
            </a:r>
            <a:r>
              <a:rPr lang="en-US" sz="1050" i="1" dirty="0" err="1"/>
              <a:t>Rheumatol</a:t>
            </a:r>
            <a:r>
              <a:rPr lang="en-US" sz="1050" i="1" dirty="0"/>
              <a:t>. </a:t>
            </a:r>
            <a:r>
              <a:rPr lang="en-US" sz="1050" dirty="0"/>
              <a:t>2007;34(6):1277-1282. </a:t>
            </a:r>
          </a:p>
          <a:p>
            <a:pPr marL="342900" indent="-342900">
              <a:buAutoNum type="arabicPeriod"/>
            </a:pPr>
            <a:r>
              <a:rPr lang="en-US" sz="1050" dirty="0"/>
              <a:t>Morgan ND, Shah AA, Mayes MD, et al. Clinical and serological features of systemic sclerosis in a multicenter African American cohort: Analysis of the genome research in African American scleroderma patients clinical database. Medicine (Baltimore). 2017;96(51):e8980.</a:t>
            </a:r>
          </a:p>
          <a:p>
            <a:pPr marL="342900" indent="-342900">
              <a:buAutoNum type="arabicPeriod"/>
            </a:pPr>
            <a:r>
              <a:rPr lang="en-US" sz="1050" dirty="0" err="1"/>
              <a:t>Nietert</a:t>
            </a:r>
            <a:r>
              <a:rPr lang="en-US" sz="1050" dirty="0"/>
              <a:t> PJ, Silver RM. Patterns of hospital admissions and emergency room visits among patients with scleroderma in South Carolina, USA. J </a:t>
            </a:r>
            <a:r>
              <a:rPr lang="en-US" sz="1050" dirty="0" err="1"/>
              <a:t>Rheumatol</a:t>
            </a:r>
            <a:r>
              <a:rPr lang="en-US" sz="1050" dirty="0"/>
              <a:t>. 2003;30(6):1238-1243.</a:t>
            </a:r>
          </a:p>
          <a:p>
            <a:pPr marL="342900" indent="-342900">
              <a:buAutoNum type="arabicPeriod"/>
            </a:pPr>
            <a:r>
              <a:rPr lang="en-US" sz="1050" dirty="0" err="1"/>
              <a:t>Nietert</a:t>
            </a:r>
            <a:r>
              <a:rPr lang="en-US" sz="1050" dirty="0"/>
              <a:t> PJ, Silver RM, Mitchell HC, </a:t>
            </a:r>
            <a:r>
              <a:rPr lang="en-US" sz="1050" dirty="0" err="1"/>
              <a:t>Shaftman</a:t>
            </a:r>
            <a:r>
              <a:rPr lang="en-US" sz="1050" dirty="0"/>
              <a:t> SR, Tilley BC. Demographic and clinical factors associated with in-hospital death among patients with systemic sclerosis. J </a:t>
            </a:r>
            <a:r>
              <a:rPr lang="en-US" sz="1050" dirty="0" err="1"/>
              <a:t>Rheumatol</a:t>
            </a:r>
            <a:r>
              <a:rPr lang="en-US" sz="1050" dirty="0"/>
              <a:t>. 2005;32(10):1888-1892.</a:t>
            </a:r>
          </a:p>
          <a:p>
            <a:pPr marL="342900" indent="-342900">
              <a:buAutoNum type="arabicPeriod"/>
            </a:pPr>
            <a:r>
              <a:rPr lang="en-US" sz="1050" dirty="0"/>
              <a:t>Silver RM, </a:t>
            </a:r>
            <a:r>
              <a:rPr lang="en-US" sz="1050" dirty="0" err="1"/>
              <a:t>Bogatkevich</a:t>
            </a:r>
            <a:r>
              <a:rPr lang="en-US" sz="1050" dirty="0"/>
              <a:t> G, </a:t>
            </a:r>
            <a:r>
              <a:rPr lang="en-US" sz="1050" dirty="0" err="1"/>
              <a:t>Tourkina</a:t>
            </a:r>
            <a:r>
              <a:rPr lang="en-US" sz="1050" dirty="0"/>
              <a:t> E, </a:t>
            </a:r>
            <a:r>
              <a:rPr lang="en-US" sz="1050" dirty="0" err="1"/>
              <a:t>Nietert</a:t>
            </a:r>
            <a:r>
              <a:rPr lang="en-US" sz="1050" dirty="0"/>
              <a:t> PJ, Hoffman S. Racial differences between blacks and whites with systemic sclerosis. </a:t>
            </a:r>
            <a:r>
              <a:rPr lang="en-US" sz="1050" dirty="0" err="1"/>
              <a:t>Curr</a:t>
            </a:r>
            <a:r>
              <a:rPr lang="en-US" sz="1050" dirty="0"/>
              <a:t> </a:t>
            </a:r>
            <a:r>
              <a:rPr lang="en-US" sz="1050" dirty="0" err="1"/>
              <a:t>Opin</a:t>
            </a:r>
            <a:r>
              <a:rPr lang="en-US" sz="1050" dirty="0"/>
              <a:t> </a:t>
            </a:r>
            <a:r>
              <a:rPr lang="en-US" sz="1050" dirty="0" err="1"/>
              <a:t>Rheumatol</a:t>
            </a:r>
            <a:r>
              <a:rPr lang="en-US" sz="1050" dirty="0"/>
              <a:t>. 2012;24(6):642-648.</a:t>
            </a:r>
          </a:p>
          <a:p>
            <a:pPr marL="342900" indent="-342900">
              <a:buAutoNum type="arabicPeriod"/>
            </a:pPr>
            <a:r>
              <a:rPr lang="en-US" sz="1050" dirty="0"/>
              <a:t>ang J, </a:t>
            </a:r>
            <a:r>
              <a:rPr lang="en-US" sz="1050" dirty="0" err="1"/>
              <a:t>Assassi</a:t>
            </a:r>
            <a:r>
              <a:rPr lang="en-US" sz="1050" dirty="0"/>
              <a:t> S, Guo G, et al. Clinical and serological features of systemic sclerosis in a Chinese cohort. Clin </a:t>
            </a:r>
            <a:r>
              <a:rPr lang="en-US" sz="1050" dirty="0" err="1"/>
              <a:t>Rheumatol</a:t>
            </a:r>
            <a:r>
              <a:rPr lang="en-US" sz="1050" dirty="0"/>
              <a:t>. 2013;32(5):617-621.</a:t>
            </a:r>
          </a:p>
          <a:p>
            <a:pPr marL="342900" indent="-342900">
              <a:buAutoNum type="arabicPeriod"/>
            </a:pPr>
            <a:r>
              <a:rPr lang="en-US" sz="1050" dirty="0"/>
              <a:t>Ling ALH, Gee TG, </a:t>
            </a:r>
            <a:r>
              <a:rPr lang="en-US" sz="1050" dirty="0" err="1"/>
              <a:t>Giap</a:t>
            </a:r>
            <a:r>
              <a:rPr lang="en-US" sz="1050" dirty="0"/>
              <a:t> LW, et al. Disease Characteristics of the Singapore Systemic Sclerosis Cohort. Proceedings of Singapore Healthcare. 2013;22(1):8-14.</a:t>
            </a:r>
          </a:p>
          <a:p>
            <a:pPr marL="342900" indent="-342900">
              <a:buAutoNum type="arabicPeriod"/>
            </a:pPr>
            <a:r>
              <a:rPr lang="en-US" sz="1050" dirty="0"/>
              <a:t>1McNeilage LJ, </a:t>
            </a:r>
            <a:r>
              <a:rPr lang="en-US" sz="1050" dirty="0" err="1"/>
              <a:t>Youngchaiyud</a:t>
            </a:r>
            <a:r>
              <a:rPr lang="en-US" sz="1050" dirty="0"/>
              <a:t> U, Whittingham S. Racial differences in antinuclear antibody patterns and clinical manifestations of scleroderma. Arthritis Rheum. 1989;32(1):54-60.</a:t>
            </a:r>
          </a:p>
          <a:p>
            <a:pPr marL="342900" indent="-342900">
              <a:buAutoNum type="arabicPeriod"/>
            </a:pPr>
            <a:r>
              <a:rPr lang="en-US" sz="1050" dirty="0" err="1"/>
              <a:t>Schmajuk</a:t>
            </a:r>
            <a:r>
              <a:rPr lang="en-US" sz="1050" dirty="0"/>
              <a:t> G, Bush TM, </a:t>
            </a:r>
            <a:r>
              <a:rPr lang="en-US" sz="1050" dirty="0" err="1"/>
              <a:t>Burkham</a:t>
            </a:r>
            <a:r>
              <a:rPr lang="en-US" sz="1050" dirty="0"/>
              <a:t> J, Krishnan E, Chung L. Characterizing systemic sclerosis in Northern California: focus on Asian and Hispanic patients. Clin Exp </a:t>
            </a:r>
            <a:r>
              <a:rPr lang="en-US" sz="1050" dirty="0" err="1"/>
              <a:t>Rheumatol</a:t>
            </a:r>
            <a:r>
              <a:rPr lang="en-US" sz="1050" dirty="0"/>
              <a:t>. 2009;27(3 Suppl 54):22-25.</a:t>
            </a:r>
          </a:p>
          <a:p>
            <a:pPr marL="342900" indent="-342900">
              <a:buAutoNum type="arabicPeriod"/>
            </a:pPr>
            <a:endParaRPr lang="en-US" sz="1050" dirty="0"/>
          </a:p>
          <a:p>
            <a:pPr marL="342900" indent="-342900">
              <a:buAutoNum type="arabicPeriod"/>
            </a:pPr>
            <a:endParaRPr lang="en-US" sz="1050" dirty="0"/>
          </a:p>
        </p:txBody>
      </p:sp>
      <p:sp>
        <p:nvSpPr>
          <p:cNvPr id="183" name="Text Placeholder 182"/>
          <p:cNvSpPr>
            <a:spLocks noGrp="1"/>
          </p:cNvSpPr>
          <p:nvPr>
            <p:ph type="body" sz="quarter" idx="29"/>
          </p:nvPr>
        </p:nvSpPr>
        <p:spPr>
          <a:xfrm>
            <a:off x="20629945" y="14607393"/>
            <a:ext cx="6279386" cy="428684"/>
          </a:xfrm>
        </p:spPr>
        <p:txBody>
          <a:bodyPr/>
          <a:lstStyle/>
          <a:p>
            <a:r>
              <a:rPr lang="en-US" dirty="0"/>
              <a:t>ACKNOWLEDGEMENTS</a:t>
            </a:r>
          </a:p>
        </p:txBody>
      </p:sp>
      <p:sp>
        <p:nvSpPr>
          <p:cNvPr id="184" name="Text Placeholder 183"/>
          <p:cNvSpPr>
            <a:spLocks noGrp="1"/>
          </p:cNvSpPr>
          <p:nvPr>
            <p:ph type="body" sz="quarter" idx="30"/>
          </p:nvPr>
        </p:nvSpPr>
        <p:spPr>
          <a:xfrm>
            <a:off x="20685951" y="15033689"/>
            <a:ext cx="6282531" cy="694682"/>
          </a:xfrm>
        </p:spPr>
        <p:txBody>
          <a:bodyPr/>
          <a:lstStyle/>
          <a:p>
            <a:pPr algn="ctr"/>
            <a:r>
              <a:rPr lang="en-US" dirty="0"/>
              <a:t>We would like to thank Kaiser Permanente Northern California for including us in their larger multi-center study.</a:t>
            </a:r>
          </a:p>
        </p:txBody>
      </p:sp>
      <p:sp>
        <p:nvSpPr>
          <p:cNvPr id="185" name="Text Placeholder 184"/>
          <p:cNvSpPr>
            <a:spLocks noGrp="1"/>
          </p:cNvSpPr>
          <p:nvPr>
            <p:ph type="body" sz="quarter" idx="95"/>
          </p:nvPr>
        </p:nvSpPr>
        <p:spPr/>
        <p:txBody>
          <a:bodyPr/>
          <a:lstStyle/>
          <a:p>
            <a:endParaRPr lang="en-US"/>
          </a:p>
        </p:txBody>
      </p:sp>
      <p:sp>
        <p:nvSpPr>
          <p:cNvPr id="186" name="Text Placeholder 185"/>
          <p:cNvSpPr>
            <a:spLocks noGrp="1"/>
          </p:cNvSpPr>
          <p:nvPr>
            <p:ph type="body" sz="quarter" idx="96"/>
          </p:nvPr>
        </p:nvSpPr>
        <p:spPr>
          <a:xfrm>
            <a:off x="653992" y="13296946"/>
            <a:ext cx="6125479" cy="1987344"/>
          </a:xfrm>
        </p:spPr>
        <p:txBody>
          <a:bodyPr/>
          <a:lstStyle/>
          <a:p>
            <a:r>
              <a:rPr lang="en-US" altLang="en-US" sz="1600" dirty="0">
                <a:latin typeface="+mn-lt"/>
                <a:ea typeface="Times New Roman" panose="02020603050405020304" pitchFamily="18" charset="0"/>
              </a:rPr>
              <a:t> The research team at Kaiser Permanente, Northern California (KPNC), recently found that Asian and African-American </a:t>
            </a:r>
            <a:r>
              <a:rPr lang="en-US" altLang="en-US" sz="1600" dirty="0" err="1">
                <a:latin typeface="+mn-lt"/>
                <a:ea typeface="Times New Roman" panose="02020603050405020304" pitchFamily="18" charset="0"/>
              </a:rPr>
              <a:t>SSc</a:t>
            </a:r>
            <a:r>
              <a:rPr lang="en-US" altLang="en-US" sz="1600" dirty="0">
                <a:latin typeface="+mn-lt"/>
                <a:ea typeface="Times New Roman" panose="02020603050405020304" pitchFamily="18" charset="0"/>
              </a:rPr>
              <a:t> patients had poorer outcomes, as indicated by mortality and increased disease severity, compared to non-Hispanic and Hispanic patients.</a:t>
            </a:r>
            <a:r>
              <a:rPr lang="en-US" altLang="en-US" sz="1600" baseline="30000" dirty="0">
                <a:latin typeface="+mn-lt"/>
                <a:ea typeface="Times New Roman" panose="02020603050405020304" pitchFamily="18" charset="0"/>
              </a:rPr>
              <a:t>16</a:t>
            </a:r>
            <a:r>
              <a:rPr lang="en-US" altLang="en-US" sz="1600" dirty="0">
                <a:latin typeface="+mn-lt"/>
                <a:ea typeface="Times New Roman" panose="02020603050405020304" pitchFamily="18" charset="0"/>
              </a:rPr>
              <a:t> In an effort to externally validate these findings, we would like to collaborate with our colleagues at KPNC, Stanford, and UCSF on this study to see if their findings apply to Northern California as a whole.</a:t>
            </a:r>
            <a:endParaRPr lang="en-US" sz="1600" dirty="0">
              <a:latin typeface="+mn-lt"/>
            </a:endParaRPr>
          </a:p>
        </p:txBody>
      </p:sp>
      <p:sp>
        <p:nvSpPr>
          <p:cNvPr id="187" name="Text Placeholder 186"/>
          <p:cNvSpPr>
            <a:spLocks noGrp="1"/>
          </p:cNvSpPr>
          <p:nvPr>
            <p:ph type="body" sz="quarter" idx="107"/>
          </p:nvPr>
        </p:nvSpPr>
        <p:spPr/>
        <p:txBody>
          <a:bodyPr/>
          <a:lstStyle/>
          <a:p>
            <a:endParaRPr lang="en-US"/>
          </a:p>
        </p:txBody>
      </p:sp>
      <p:sp>
        <p:nvSpPr>
          <p:cNvPr id="189" name="Text Placeholder 188"/>
          <p:cNvSpPr>
            <a:spLocks noGrp="1"/>
          </p:cNvSpPr>
          <p:nvPr>
            <p:ph type="body" sz="quarter" idx="116"/>
          </p:nvPr>
        </p:nvSpPr>
        <p:spPr/>
        <p:txBody>
          <a:bodyPr/>
          <a:lstStyle/>
          <a:p>
            <a:endParaRPr lang="en-US"/>
          </a:p>
        </p:txBody>
      </p:sp>
      <p:sp>
        <p:nvSpPr>
          <p:cNvPr id="190" name="Text Placeholder 189"/>
          <p:cNvSpPr>
            <a:spLocks noGrp="1"/>
          </p:cNvSpPr>
          <p:nvPr>
            <p:ph type="body" sz="quarter" idx="117"/>
          </p:nvPr>
        </p:nvSpPr>
        <p:spPr/>
        <p:txBody>
          <a:bodyPr/>
          <a:lstStyle/>
          <a:p>
            <a:endParaRPr lang="en-US"/>
          </a:p>
        </p:txBody>
      </p:sp>
      <p:sp>
        <p:nvSpPr>
          <p:cNvPr id="191" name="Text Placeholder 190"/>
          <p:cNvSpPr>
            <a:spLocks noGrp="1"/>
          </p:cNvSpPr>
          <p:nvPr>
            <p:ph type="body" sz="quarter" idx="118"/>
          </p:nvPr>
        </p:nvSpPr>
        <p:spPr/>
        <p:txBody>
          <a:bodyPr/>
          <a:lstStyle/>
          <a:p>
            <a:endParaRPr lang="en-US"/>
          </a:p>
        </p:txBody>
      </p:sp>
      <p:sp>
        <p:nvSpPr>
          <p:cNvPr id="192" name="Text Placeholder 191"/>
          <p:cNvSpPr>
            <a:spLocks noGrp="1"/>
          </p:cNvSpPr>
          <p:nvPr>
            <p:ph type="body" sz="quarter" idx="119"/>
          </p:nvPr>
        </p:nvSpPr>
        <p:spPr/>
        <p:txBody>
          <a:bodyPr/>
          <a:lstStyle/>
          <a:p>
            <a:endParaRPr lang="en-US"/>
          </a:p>
        </p:txBody>
      </p:sp>
      <p:sp>
        <p:nvSpPr>
          <p:cNvPr id="193" name="Text Placeholder 192"/>
          <p:cNvSpPr>
            <a:spLocks noGrp="1"/>
          </p:cNvSpPr>
          <p:nvPr>
            <p:ph type="body" sz="quarter" idx="120"/>
          </p:nvPr>
        </p:nvSpPr>
        <p:spPr/>
        <p:txBody>
          <a:bodyPr/>
          <a:lstStyle/>
          <a:p>
            <a:endParaRPr lang="en-US"/>
          </a:p>
        </p:txBody>
      </p:sp>
      <p:sp>
        <p:nvSpPr>
          <p:cNvPr id="194" name="Text Placeholder 193"/>
          <p:cNvSpPr>
            <a:spLocks noGrp="1"/>
          </p:cNvSpPr>
          <p:nvPr>
            <p:ph type="body" sz="quarter" idx="121"/>
          </p:nvPr>
        </p:nvSpPr>
        <p:spPr/>
        <p:txBody>
          <a:bodyPr/>
          <a:lstStyle/>
          <a:p>
            <a:endParaRPr lang="en-US"/>
          </a:p>
        </p:txBody>
      </p:sp>
      <p:sp>
        <p:nvSpPr>
          <p:cNvPr id="195" name="Text Placeholder 194"/>
          <p:cNvSpPr>
            <a:spLocks noGrp="1"/>
          </p:cNvSpPr>
          <p:nvPr>
            <p:ph type="body" sz="quarter" idx="122"/>
          </p:nvPr>
        </p:nvSpPr>
        <p:spPr/>
        <p:txBody>
          <a:bodyPr/>
          <a:lstStyle/>
          <a:p>
            <a:endParaRPr lang="en-US"/>
          </a:p>
        </p:txBody>
      </p:sp>
      <p:sp>
        <p:nvSpPr>
          <p:cNvPr id="196" name="Text Placeholder 195"/>
          <p:cNvSpPr>
            <a:spLocks noGrp="1"/>
          </p:cNvSpPr>
          <p:nvPr>
            <p:ph type="body" sz="quarter" idx="123"/>
          </p:nvPr>
        </p:nvSpPr>
        <p:spPr/>
        <p:txBody>
          <a:bodyPr/>
          <a:lstStyle/>
          <a:p>
            <a:endParaRPr lang="en-US"/>
          </a:p>
        </p:txBody>
      </p:sp>
      <p:sp>
        <p:nvSpPr>
          <p:cNvPr id="197" name="Text Placeholder 196"/>
          <p:cNvSpPr>
            <a:spLocks noGrp="1"/>
          </p:cNvSpPr>
          <p:nvPr>
            <p:ph type="body" sz="quarter" idx="124"/>
          </p:nvPr>
        </p:nvSpPr>
        <p:spPr/>
        <p:txBody>
          <a:bodyPr/>
          <a:lstStyle/>
          <a:p>
            <a:endParaRPr lang="en-US"/>
          </a:p>
        </p:txBody>
      </p:sp>
      <p:sp>
        <p:nvSpPr>
          <p:cNvPr id="198" name="Text Placeholder 197"/>
          <p:cNvSpPr>
            <a:spLocks noGrp="1"/>
          </p:cNvSpPr>
          <p:nvPr>
            <p:ph type="body" sz="quarter" idx="125"/>
          </p:nvPr>
        </p:nvSpPr>
        <p:spPr/>
        <p:txBody>
          <a:bodyPr/>
          <a:lstStyle/>
          <a:p>
            <a:endParaRPr lang="en-US" dirty="0"/>
          </a:p>
        </p:txBody>
      </p:sp>
      <p:graphicFrame>
        <p:nvGraphicFramePr>
          <p:cNvPr id="6" name="Picture Placeholder 5"/>
          <p:cNvGraphicFramePr>
            <a:graphicFrameLocks noGrp="1"/>
          </p:cNvGraphicFramePr>
          <p:nvPr>
            <p:ph type="pic" sz="quarter" idx="128"/>
            <p:extLst>
              <p:ext uri="{D42A27DB-BD31-4B8C-83A1-F6EECF244321}">
                <p14:modId xmlns:p14="http://schemas.microsoft.com/office/powerpoint/2010/main" val="616588379"/>
              </p:ext>
            </p:extLst>
          </p:nvPr>
        </p:nvGraphicFramePr>
        <p:xfrm>
          <a:off x="-4181690" y="13711643"/>
          <a:ext cx="1603804" cy="1740436"/>
        </p:xfrm>
        <a:graphic>
          <a:graphicData uri="http://schemas.openxmlformats.org/drawingml/2006/table">
            <a:tbl>
              <a:tblPr>
                <a:tableStyleId>{5C22544A-7EE6-4342-B048-85BDC9FD1C3A}</a:tableStyleId>
              </a:tblPr>
              <a:tblGrid>
                <a:gridCol w="866423">
                  <a:extLst>
                    <a:ext uri="{9D8B030D-6E8A-4147-A177-3AD203B41FA5}">
                      <a16:colId xmlns:a16="http://schemas.microsoft.com/office/drawing/2014/main" val="20000"/>
                    </a:ext>
                  </a:extLst>
                </a:gridCol>
                <a:gridCol w="737381">
                  <a:extLst>
                    <a:ext uri="{9D8B030D-6E8A-4147-A177-3AD203B41FA5}">
                      <a16:colId xmlns:a16="http://schemas.microsoft.com/office/drawing/2014/main" val="20001"/>
                    </a:ext>
                  </a:extLst>
                </a:gridCol>
              </a:tblGrid>
              <a:tr h="243844">
                <a:tc>
                  <a:txBody>
                    <a:bodyPr/>
                    <a:lstStyle/>
                    <a:p>
                      <a:pPr algn="ctr" fontAlgn="b"/>
                      <a:r>
                        <a:rPr lang="en-US" sz="800" u="none" strike="noStrike">
                          <a:effectLst/>
                        </a:rPr>
                        <a:t>Location</a:t>
                      </a:r>
                      <a:endParaRPr lang="en-US" sz="800" b="0" i="0" u="none" strike="noStrike">
                        <a:solidFill>
                          <a:srgbClr val="000000"/>
                        </a:solidFill>
                        <a:effectLst/>
                        <a:latin typeface="Calibri" charset="0"/>
                      </a:endParaRPr>
                    </a:p>
                  </a:txBody>
                  <a:tcPr marL="8183" marR="8183" marT="8183" marB="0" anchor="b"/>
                </a:tc>
                <a:tc>
                  <a:txBody>
                    <a:bodyPr/>
                    <a:lstStyle/>
                    <a:p>
                      <a:pPr algn="ctr" fontAlgn="b"/>
                      <a:endParaRPr lang="en-US" sz="800" b="0" i="0" u="none" strike="noStrike" dirty="0">
                        <a:solidFill>
                          <a:srgbClr val="000000"/>
                        </a:solidFill>
                        <a:effectLst/>
                        <a:latin typeface="Calibri" charset="0"/>
                      </a:endParaRPr>
                    </a:p>
                  </a:txBody>
                  <a:tcPr marL="8183" marR="8183" marT="8183" marB="0" anchor="b"/>
                </a:tc>
                <a:extLst>
                  <a:ext uri="{0D108BD9-81ED-4DB2-BD59-A6C34878D82A}">
                    <a16:rowId xmlns:a16="http://schemas.microsoft.com/office/drawing/2014/main" val="10000"/>
                  </a:ext>
                </a:extLst>
              </a:tr>
              <a:tr h="243844">
                <a:tc>
                  <a:txBody>
                    <a:bodyPr/>
                    <a:lstStyle/>
                    <a:p>
                      <a:pPr algn="ctr" fontAlgn="b"/>
                      <a:r>
                        <a:rPr lang="en-US" sz="800" u="none" strike="noStrike">
                          <a:effectLst/>
                        </a:rPr>
                        <a:t>UC Davis Dermatology Clinic</a:t>
                      </a:r>
                      <a:endParaRPr lang="en-US" sz="800" b="0" i="0" u="none" strike="noStrike">
                        <a:solidFill>
                          <a:srgbClr val="000000"/>
                        </a:solidFill>
                        <a:effectLst/>
                        <a:latin typeface="Calibri" charset="0"/>
                      </a:endParaRPr>
                    </a:p>
                  </a:txBody>
                  <a:tcPr marL="8183" marR="8183" marT="8183" marB="0" anchor="b"/>
                </a:tc>
                <a:tc>
                  <a:txBody>
                    <a:bodyPr/>
                    <a:lstStyle/>
                    <a:p>
                      <a:pPr algn="ctr" fontAlgn="b"/>
                      <a:endParaRPr lang="cs-CZ" sz="800" b="0" i="0" u="none" strike="noStrike">
                        <a:solidFill>
                          <a:srgbClr val="000000"/>
                        </a:solidFill>
                        <a:effectLst/>
                        <a:latin typeface="Calibri" charset="0"/>
                      </a:endParaRPr>
                    </a:p>
                  </a:txBody>
                  <a:tcPr marL="8183" marR="8183" marT="8183" marB="0" anchor="b"/>
                </a:tc>
                <a:extLst>
                  <a:ext uri="{0D108BD9-81ED-4DB2-BD59-A6C34878D82A}">
                    <a16:rowId xmlns:a16="http://schemas.microsoft.com/office/drawing/2014/main" val="10001"/>
                  </a:ext>
                </a:extLst>
              </a:tr>
              <a:tr h="597335">
                <a:tc>
                  <a:txBody>
                    <a:bodyPr/>
                    <a:lstStyle/>
                    <a:p>
                      <a:pPr algn="ctr" fontAlgn="b"/>
                      <a:r>
                        <a:rPr lang="en-US" sz="800" u="none" strike="noStrike">
                          <a:effectLst/>
                        </a:rPr>
                        <a:t> Local schools (UC Davis, UC Davis School of Medicine, CSU Sacramento, and Sierra College)</a:t>
                      </a:r>
                      <a:endParaRPr lang="en-US" sz="800" b="0" i="0" u="none" strike="noStrike">
                        <a:solidFill>
                          <a:srgbClr val="000000"/>
                        </a:solidFill>
                        <a:effectLst/>
                        <a:latin typeface="Calibri" charset="0"/>
                      </a:endParaRPr>
                    </a:p>
                  </a:txBody>
                  <a:tcPr marL="8183" marR="8183" marT="8183" marB="0" anchor="b"/>
                </a:tc>
                <a:tc>
                  <a:txBody>
                    <a:bodyPr/>
                    <a:lstStyle/>
                    <a:p>
                      <a:pPr algn="ctr" fontAlgn="b"/>
                      <a:endParaRPr lang="is-IS" sz="800" b="0" i="0" u="none" strike="noStrike">
                        <a:solidFill>
                          <a:srgbClr val="000000"/>
                        </a:solidFill>
                        <a:effectLst/>
                        <a:latin typeface="Calibri" charset="0"/>
                      </a:endParaRPr>
                    </a:p>
                  </a:txBody>
                  <a:tcPr marL="8183" marR="8183" marT="8183" marB="0" anchor="b"/>
                </a:tc>
                <a:extLst>
                  <a:ext uri="{0D108BD9-81ED-4DB2-BD59-A6C34878D82A}">
                    <a16:rowId xmlns:a16="http://schemas.microsoft.com/office/drawing/2014/main" val="10002"/>
                  </a:ext>
                </a:extLst>
              </a:tr>
              <a:tr h="479505">
                <a:tc>
                  <a:txBody>
                    <a:bodyPr/>
                    <a:lstStyle/>
                    <a:p>
                      <a:pPr algn="ctr" fontAlgn="b"/>
                      <a:r>
                        <a:rPr lang="en-US" sz="800" u="none" strike="noStrike">
                          <a:effectLst/>
                        </a:rPr>
                        <a:t>Health food stores such as Trader Joes, Sprouts, and the Davis Food Co-Op</a:t>
                      </a:r>
                      <a:endParaRPr lang="en-US" sz="800" b="0" i="0" u="none" strike="noStrike">
                        <a:solidFill>
                          <a:srgbClr val="000000"/>
                        </a:solidFill>
                        <a:effectLst/>
                        <a:latin typeface="Calibri" charset="0"/>
                      </a:endParaRPr>
                    </a:p>
                  </a:txBody>
                  <a:tcPr marL="8183" marR="8183" marT="8183" marB="0" anchor="b"/>
                </a:tc>
                <a:tc>
                  <a:txBody>
                    <a:bodyPr/>
                    <a:lstStyle/>
                    <a:p>
                      <a:pPr algn="ctr" fontAlgn="b"/>
                      <a:endParaRPr lang="fi-FI" sz="800" b="0" i="0" u="none" strike="noStrike">
                        <a:solidFill>
                          <a:srgbClr val="000000"/>
                        </a:solidFill>
                        <a:effectLst/>
                        <a:latin typeface="Calibri" charset="0"/>
                      </a:endParaRPr>
                    </a:p>
                  </a:txBody>
                  <a:tcPr marL="8183" marR="8183" marT="8183" marB="0" anchor="b"/>
                </a:tc>
                <a:extLst>
                  <a:ext uri="{0D108BD9-81ED-4DB2-BD59-A6C34878D82A}">
                    <a16:rowId xmlns:a16="http://schemas.microsoft.com/office/drawing/2014/main" val="10003"/>
                  </a:ext>
                </a:extLst>
              </a:tr>
              <a:tr h="130923">
                <a:tc>
                  <a:txBody>
                    <a:bodyPr/>
                    <a:lstStyle/>
                    <a:p>
                      <a:pPr algn="ctr" fontAlgn="b"/>
                      <a:r>
                        <a:rPr lang="en-US" sz="800" u="none" strike="noStrike">
                          <a:effectLst/>
                        </a:rPr>
                        <a:t>Total</a:t>
                      </a:r>
                      <a:endParaRPr lang="en-US" sz="800" b="0" i="0" u="none" strike="noStrike">
                        <a:solidFill>
                          <a:srgbClr val="000000"/>
                        </a:solidFill>
                        <a:effectLst/>
                        <a:latin typeface="Calibri" charset="0"/>
                      </a:endParaRPr>
                    </a:p>
                  </a:txBody>
                  <a:tcPr marL="8183" marR="8183" marT="8183" marB="0" anchor="b"/>
                </a:tc>
                <a:tc>
                  <a:txBody>
                    <a:bodyPr/>
                    <a:lstStyle/>
                    <a:p>
                      <a:pPr algn="ctr" fontAlgn="b"/>
                      <a:endParaRPr lang="uk-UA" sz="800" b="0" i="0" u="none" strike="noStrike" dirty="0">
                        <a:solidFill>
                          <a:srgbClr val="000000"/>
                        </a:solidFill>
                        <a:effectLst/>
                        <a:latin typeface="Calibri" charset="0"/>
                      </a:endParaRPr>
                    </a:p>
                  </a:txBody>
                  <a:tcPr marL="8183" marR="8183" marT="8183" marB="0" anchor="b"/>
                </a:tc>
                <a:extLst>
                  <a:ext uri="{0D108BD9-81ED-4DB2-BD59-A6C34878D82A}">
                    <a16:rowId xmlns:a16="http://schemas.microsoft.com/office/drawing/2014/main" val="10004"/>
                  </a:ext>
                </a:extLst>
              </a:tr>
            </a:tbl>
          </a:graphicData>
        </a:graphic>
      </p:graphicFrame>
      <p:graphicFrame>
        <p:nvGraphicFramePr>
          <p:cNvPr id="8" name="Picture Placeholder 7"/>
          <p:cNvGraphicFramePr>
            <a:graphicFrameLocks noGrp="1"/>
          </p:cNvGraphicFramePr>
          <p:nvPr>
            <p:ph type="pic" sz="quarter" idx="129"/>
          </p:nvPr>
        </p:nvGraphicFramePr>
        <p:xfrm>
          <a:off x="-4181690" y="13711643"/>
          <a:ext cx="1603804" cy="1748615"/>
        </p:xfrm>
        <a:graphic>
          <a:graphicData uri="http://schemas.openxmlformats.org/drawingml/2006/table">
            <a:tbl>
              <a:tblPr>
                <a:tableStyleId>{5C22544A-7EE6-4342-B048-85BDC9FD1C3A}</a:tableStyleId>
              </a:tblPr>
              <a:tblGrid>
                <a:gridCol w="866423">
                  <a:extLst>
                    <a:ext uri="{9D8B030D-6E8A-4147-A177-3AD203B41FA5}">
                      <a16:colId xmlns:a16="http://schemas.microsoft.com/office/drawing/2014/main" val="20000"/>
                    </a:ext>
                  </a:extLst>
                </a:gridCol>
                <a:gridCol w="737381">
                  <a:extLst>
                    <a:ext uri="{9D8B030D-6E8A-4147-A177-3AD203B41FA5}">
                      <a16:colId xmlns:a16="http://schemas.microsoft.com/office/drawing/2014/main" val="20001"/>
                    </a:ext>
                  </a:extLst>
                </a:gridCol>
              </a:tblGrid>
              <a:tr h="243844">
                <a:tc>
                  <a:txBody>
                    <a:bodyPr/>
                    <a:lstStyle/>
                    <a:p>
                      <a:pPr algn="ctr" fontAlgn="b"/>
                      <a:r>
                        <a:rPr lang="en-US" sz="800" u="none" strike="noStrike">
                          <a:effectLst/>
                        </a:rPr>
                        <a:t>Location</a:t>
                      </a:r>
                      <a:endParaRPr lang="en-US" sz="800" b="0" i="0" u="none" strike="noStrike">
                        <a:solidFill>
                          <a:srgbClr val="000000"/>
                        </a:solidFill>
                        <a:effectLst/>
                        <a:latin typeface="Calibri" charset="0"/>
                      </a:endParaRPr>
                    </a:p>
                  </a:txBody>
                  <a:tcPr marL="8183" marR="8183" marT="8183" marB="0" anchor="b"/>
                </a:tc>
                <a:tc>
                  <a:txBody>
                    <a:bodyPr/>
                    <a:lstStyle/>
                    <a:p>
                      <a:pPr algn="ctr" fontAlgn="b"/>
                      <a:r>
                        <a:rPr lang="en-US" sz="800" u="none" strike="noStrike">
                          <a:effectLst/>
                        </a:rPr>
                        <a:t># of Surveys Collected</a:t>
                      </a:r>
                      <a:endParaRPr lang="en-US" sz="800" b="0" i="0" u="none" strike="noStrike">
                        <a:solidFill>
                          <a:srgbClr val="000000"/>
                        </a:solidFill>
                        <a:effectLst/>
                        <a:latin typeface="Calibri" charset="0"/>
                      </a:endParaRPr>
                    </a:p>
                  </a:txBody>
                  <a:tcPr marL="8183" marR="8183" marT="8183" marB="0" anchor="b"/>
                </a:tc>
                <a:extLst>
                  <a:ext uri="{0D108BD9-81ED-4DB2-BD59-A6C34878D82A}">
                    <a16:rowId xmlns:a16="http://schemas.microsoft.com/office/drawing/2014/main" val="10000"/>
                  </a:ext>
                </a:extLst>
              </a:tr>
              <a:tr h="243844">
                <a:tc>
                  <a:txBody>
                    <a:bodyPr/>
                    <a:lstStyle/>
                    <a:p>
                      <a:pPr algn="ctr" fontAlgn="b"/>
                      <a:r>
                        <a:rPr lang="en-US" sz="800" u="none" strike="noStrike">
                          <a:effectLst/>
                        </a:rPr>
                        <a:t>UC Davis Dermatology Clinic</a:t>
                      </a:r>
                      <a:endParaRPr lang="en-US" sz="800" b="0" i="0" u="none" strike="noStrike">
                        <a:solidFill>
                          <a:srgbClr val="000000"/>
                        </a:solidFill>
                        <a:effectLst/>
                        <a:latin typeface="Calibri" charset="0"/>
                      </a:endParaRPr>
                    </a:p>
                  </a:txBody>
                  <a:tcPr marL="8183" marR="8183" marT="8183" marB="0" anchor="b"/>
                </a:tc>
                <a:tc>
                  <a:txBody>
                    <a:bodyPr/>
                    <a:lstStyle/>
                    <a:p>
                      <a:pPr algn="ctr" fontAlgn="b"/>
                      <a:r>
                        <a:rPr lang="cs-CZ" sz="800" u="none" strike="noStrike">
                          <a:effectLst/>
                        </a:rPr>
                        <a:t>194</a:t>
                      </a:r>
                      <a:endParaRPr lang="cs-CZ" sz="800" b="0" i="0" u="none" strike="noStrike">
                        <a:solidFill>
                          <a:srgbClr val="000000"/>
                        </a:solidFill>
                        <a:effectLst/>
                        <a:latin typeface="Calibri" charset="0"/>
                      </a:endParaRPr>
                    </a:p>
                  </a:txBody>
                  <a:tcPr marL="8183" marR="8183" marT="8183" marB="0" anchor="b"/>
                </a:tc>
                <a:extLst>
                  <a:ext uri="{0D108BD9-81ED-4DB2-BD59-A6C34878D82A}">
                    <a16:rowId xmlns:a16="http://schemas.microsoft.com/office/drawing/2014/main" val="10001"/>
                  </a:ext>
                </a:extLst>
              </a:tr>
              <a:tr h="597335">
                <a:tc>
                  <a:txBody>
                    <a:bodyPr/>
                    <a:lstStyle/>
                    <a:p>
                      <a:pPr algn="ctr" fontAlgn="b"/>
                      <a:r>
                        <a:rPr lang="en-US" sz="800" u="none" strike="noStrike">
                          <a:effectLst/>
                        </a:rPr>
                        <a:t> Local schools (UC Davis, UC Davis School of Medicine, CSU Sacramento, and Sierra College)</a:t>
                      </a:r>
                      <a:endParaRPr lang="en-US" sz="800" b="0" i="0" u="none" strike="noStrike">
                        <a:solidFill>
                          <a:srgbClr val="000000"/>
                        </a:solidFill>
                        <a:effectLst/>
                        <a:latin typeface="Calibri" charset="0"/>
                      </a:endParaRPr>
                    </a:p>
                  </a:txBody>
                  <a:tcPr marL="8183" marR="8183" marT="8183" marB="0" anchor="b"/>
                </a:tc>
                <a:tc>
                  <a:txBody>
                    <a:bodyPr/>
                    <a:lstStyle/>
                    <a:p>
                      <a:pPr algn="ctr" fontAlgn="b"/>
                      <a:r>
                        <a:rPr lang="is-IS" sz="800" u="none" strike="noStrike">
                          <a:effectLst/>
                        </a:rPr>
                        <a:t>100</a:t>
                      </a:r>
                      <a:endParaRPr lang="is-IS" sz="800" b="0" i="0" u="none" strike="noStrike">
                        <a:solidFill>
                          <a:srgbClr val="000000"/>
                        </a:solidFill>
                        <a:effectLst/>
                        <a:latin typeface="Calibri" charset="0"/>
                      </a:endParaRPr>
                    </a:p>
                  </a:txBody>
                  <a:tcPr marL="8183" marR="8183" marT="8183" marB="0" anchor="b"/>
                </a:tc>
                <a:extLst>
                  <a:ext uri="{0D108BD9-81ED-4DB2-BD59-A6C34878D82A}">
                    <a16:rowId xmlns:a16="http://schemas.microsoft.com/office/drawing/2014/main" val="10002"/>
                  </a:ext>
                </a:extLst>
              </a:tr>
              <a:tr h="479505">
                <a:tc>
                  <a:txBody>
                    <a:bodyPr/>
                    <a:lstStyle/>
                    <a:p>
                      <a:pPr algn="ctr" fontAlgn="b"/>
                      <a:r>
                        <a:rPr lang="en-US" sz="800" u="none" strike="noStrike">
                          <a:effectLst/>
                        </a:rPr>
                        <a:t>Health food stores such as Trader Joes, Sprouts, and the Davis Food Co-Op</a:t>
                      </a:r>
                      <a:endParaRPr lang="en-US" sz="800" b="0" i="0" u="none" strike="noStrike">
                        <a:solidFill>
                          <a:srgbClr val="000000"/>
                        </a:solidFill>
                        <a:effectLst/>
                        <a:latin typeface="Calibri" charset="0"/>
                      </a:endParaRPr>
                    </a:p>
                  </a:txBody>
                  <a:tcPr marL="8183" marR="8183" marT="8183" marB="0" anchor="b"/>
                </a:tc>
                <a:tc>
                  <a:txBody>
                    <a:bodyPr/>
                    <a:lstStyle/>
                    <a:p>
                      <a:pPr algn="ctr" fontAlgn="b"/>
                      <a:r>
                        <a:rPr lang="fi-FI" sz="800" u="none" strike="noStrike">
                          <a:effectLst/>
                        </a:rPr>
                        <a:t>102</a:t>
                      </a:r>
                      <a:endParaRPr lang="fi-FI" sz="800" b="0" i="0" u="none" strike="noStrike">
                        <a:solidFill>
                          <a:srgbClr val="000000"/>
                        </a:solidFill>
                        <a:effectLst/>
                        <a:latin typeface="Calibri" charset="0"/>
                      </a:endParaRPr>
                    </a:p>
                  </a:txBody>
                  <a:tcPr marL="8183" marR="8183" marT="8183" marB="0" anchor="b"/>
                </a:tc>
                <a:extLst>
                  <a:ext uri="{0D108BD9-81ED-4DB2-BD59-A6C34878D82A}">
                    <a16:rowId xmlns:a16="http://schemas.microsoft.com/office/drawing/2014/main" val="10003"/>
                  </a:ext>
                </a:extLst>
              </a:tr>
              <a:tr h="130923">
                <a:tc>
                  <a:txBody>
                    <a:bodyPr/>
                    <a:lstStyle/>
                    <a:p>
                      <a:pPr algn="ctr" fontAlgn="b"/>
                      <a:r>
                        <a:rPr lang="en-US" sz="800" u="none" strike="noStrike">
                          <a:effectLst/>
                        </a:rPr>
                        <a:t>Total</a:t>
                      </a:r>
                      <a:endParaRPr lang="en-US" sz="800" b="0" i="0" u="none" strike="noStrike">
                        <a:solidFill>
                          <a:srgbClr val="000000"/>
                        </a:solidFill>
                        <a:effectLst/>
                        <a:latin typeface="Calibri" charset="0"/>
                      </a:endParaRPr>
                    </a:p>
                  </a:txBody>
                  <a:tcPr marL="8183" marR="8183" marT="8183" marB="0" anchor="b"/>
                </a:tc>
                <a:tc>
                  <a:txBody>
                    <a:bodyPr/>
                    <a:lstStyle/>
                    <a:p>
                      <a:pPr algn="ctr" fontAlgn="b"/>
                      <a:r>
                        <a:rPr lang="uk-UA" sz="800" u="none" strike="noStrike" dirty="0">
                          <a:effectLst/>
                        </a:rPr>
                        <a:t>396</a:t>
                      </a:r>
                      <a:endParaRPr lang="uk-UA" sz="800" b="0" i="0" u="none" strike="noStrike" dirty="0">
                        <a:solidFill>
                          <a:srgbClr val="000000"/>
                        </a:solidFill>
                        <a:effectLst/>
                        <a:latin typeface="Calibri" charset="0"/>
                      </a:endParaRPr>
                    </a:p>
                  </a:txBody>
                  <a:tcPr marL="8183" marR="8183" marT="8183" marB="0" anchor="b"/>
                </a:tc>
                <a:extLst>
                  <a:ext uri="{0D108BD9-81ED-4DB2-BD59-A6C34878D82A}">
                    <a16:rowId xmlns:a16="http://schemas.microsoft.com/office/drawing/2014/main" val="10004"/>
                  </a:ext>
                </a:extLst>
              </a:tr>
            </a:tbl>
          </a:graphicData>
        </a:graphic>
      </p:graphicFrame>
      <p:sp>
        <p:nvSpPr>
          <p:cNvPr id="209" name="Text Placeholder 208"/>
          <p:cNvSpPr>
            <a:spLocks noGrp="1"/>
          </p:cNvSpPr>
          <p:nvPr>
            <p:ph type="body" sz="quarter" idx="136"/>
          </p:nvPr>
        </p:nvSpPr>
        <p:spPr/>
        <p:txBody>
          <a:bodyPr/>
          <a:lstStyle/>
          <a:p>
            <a:endParaRPr lang="en-US"/>
          </a:p>
        </p:txBody>
      </p:sp>
      <p:sp>
        <p:nvSpPr>
          <p:cNvPr id="210" name="Text Placeholder 209"/>
          <p:cNvSpPr>
            <a:spLocks noGrp="1"/>
          </p:cNvSpPr>
          <p:nvPr>
            <p:ph type="body" sz="quarter" idx="137"/>
          </p:nvPr>
        </p:nvSpPr>
        <p:spPr/>
        <p:txBody>
          <a:bodyPr/>
          <a:lstStyle/>
          <a:p>
            <a:endParaRPr lang="en-US"/>
          </a:p>
        </p:txBody>
      </p:sp>
      <p:sp>
        <p:nvSpPr>
          <p:cNvPr id="211" name="Text Placeholder 210"/>
          <p:cNvSpPr>
            <a:spLocks noGrp="1"/>
          </p:cNvSpPr>
          <p:nvPr>
            <p:ph type="body" sz="quarter" idx="138"/>
          </p:nvPr>
        </p:nvSpPr>
        <p:spPr/>
        <p:txBody>
          <a:bodyPr/>
          <a:lstStyle/>
          <a:p>
            <a:endParaRPr lang="en-US"/>
          </a:p>
        </p:txBody>
      </p:sp>
      <p:sp>
        <p:nvSpPr>
          <p:cNvPr id="212" name="Text Placeholder 211"/>
          <p:cNvSpPr>
            <a:spLocks noGrp="1"/>
          </p:cNvSpPr>
          <p:nvPr>
            <p:ph type="body" sz="quarter" idx="139"/>
          </p:nvPr>
        </p:nvSpPr>
        <p:spPr/>
        <p:txBody>
          <a:bodyPr/>
          <a:lstStyle/>
          <a:p>
            <a:endParaRPr lang="en-US"/>
          </a:p>
        </p:txBody>
      </p:sp>
      <p:sp>
        <p:nvSpPr>
          <p:cNvPr id="213" name="Text Placeholder 212"/>
          <p:cNvSpPr>
            <a:spLocks noGrp="1"/>
          </p:cNvSpPr>
          <p:nvPr>
            <p:ph type="body" sz="quarter" idx="140"/>
          </p:nvPr>
        </p:nvSpPr>
        <p:spPr/>
        <p:txBody>
          <a:bodyPr/>
          <a:lstStyle/>
          <a:p>
            <a:endParaRPr lang="en-US"/>
          </a:p>
        </p:txBody>
      </p:sp>
      <p:sp>
        <p:nvSpPr>
          <p:cNvPr id="214" name="Text Placeholder 213"/>
          <p:cNvSpPr>
            <a:spLocks noGrp="1"/>
          </p:cNvSpPr>
          <p:nvPr>
            <p:ph type="body" sz="quarter" idx="141"/>
          </p:nvPr>
        </p:nvSpPr>
        <p:spPr/>
        <p:txBody>
          <a:bodyPr/>
          <a:lstStyle/>
          <a:p>
            <a:endParaRPr lang="en-US"/>
          </a:p>
        </p:txBody>
      </p:sp>
      <p:sp>
        <p:nvSpPr>
          <p:cNvPr id="215" name="Text Placeholder 214"/>
          <p:cNvSpPr>
            <a:spLocks noGrp="1"/>
          </p:cNvSpPr>
          <p:nvPr>
            <p:ph type="body" sz="quarter" idx="142"/>
          </p:nvPr>
        </p:nvSpPr>
        <p:spPr/>
        <p:txBody>
          <a:bodyPr/>
          <a:lstStyle/>
          <a:p>
            <a:endParaRPr lang="en-US"/>
          </a:p>
        </p:txBody>
      </p:sp>
      <p:sp>
        <p:nvSpPr>
          <p:cNvPr id="216" name="Text Placeholder 215"/>
          <p:cNvSpPr>
            <a:spLocks noGrp="1"/>
          </p:cNvSpPr>
          <p:nvPr>
            <p:ph type="body" sz="quarter" idx="143"/>
          </p:nvPr>
        </p:nvSpPr>
        <p:spPr/>
        <p:txBody>
          <a:bodyPr/>
          <a:lstStyle/>
          <a:p>
            <a:endParaRPr lang="en-US"/>
          </a:p>
        </p:txBody>
      </p:sp>
      <p:sp>
        <p:nvSpPr>
          <p:cNvPr id="217" name="Text Placeholder 216"/>
          <p:cNvSpPr>
            <a:spLocks noGrp="1"/>
          </p:cNvSpPr>
          <p:nvPr>
            <p:ph type="body" sz="quarter" idx="144"/>
          </p:nvPr>
        </p:nvSpPr>
        <p:spPr/>
        <p:txBody>
          <a:bodyPr/>
          <a:lstStyle/>
          <a:p>
            <a:endParaRPr lang="en-US"/>
          </a:p>
        </p:txBody>
      </p:sp>
      <p:sp>
        <p:nvSpPr>
          <p:cNvPr id="218" name="Text Placeholder 217"/>
          <p:cNvSpPr>
            <a:spLocks noGrp="1"/>
          </p:cNvSpPr>
          <p:nvPr>
            <p:ph type="body" sz="quarter" idx="145"/>
          </p:nvPr>
        </p:nvSpPr>
        <p:spPr/>
        <p:txBody>
          <a:bodyPr/>
          <a:lstStyle/>
          <a:p>
            <a:endParaRPr lang="en-US"/>
          </a:p>
        </p:txBody>
      </p:sp>
      <p:sp>
        <p:nvSpPr>
          <p:cNvPr id="219" name="Text Placeholder 218"/>
          <p:cNvSpPr>
            <a:spLocks noGrp="1"/>
          </p:cNvSpPr>
          <p:nvPr>
            <p:ph type="body" sz="quarter" idx="146"/>
          </p:nvPr>
        </p:nvSpPr>
        <p:spPr/>
        <p:txBody>
          <a:bodyPr/>
          <a:lstStyle/>
          <a:p>
            <a:endParaRPr lang="en-US"/>
          </a:p>
        </p:txBody>
      </p:sp>
      <p:sp>
        <p:nvSpPr>
          <p:cNvPr id="220" name="Text Placeholder 219"/>
          <p:cNvSpPr>
            <a:spLocks noGrp="1"/>
          </p:cNvSpPr>
          <p:nvPr>
            <p:ph type="body" sz="quarter" idx="147"/>
          </p:nvPr>
        </p:nvSpPr>
        <p:spPr/>
        <p:txBody>
          <a:bodyPr/>
          <a:lstStyle/>
          <a:p>
            <a:endParaRPr lang="en-US"/>
          </a:p>
        </p:txBody>
      </p:sp>
      <p:sp>
        <p:nvSpPr>
          <p:cNvPr id="221" name="Text Placeholder 220"/>
          <p:cNvSpPr>
            <a:spLocks noGrp="1"/>
          </p:cNvSpPr>
          <p:nvPr>
            <p:ph type="body" sz="quarter" idx="148"/>
          </p:nvPr>
        </p:nvSpPr>
        <p:spPr/>
        <p:txBody>
          <a:bodyPr/>
          <a:lstStyle/>
          <a:p>
            <a:endParaRPr lang="en-US"/>
          </a:p>
        </p:txBody>
      </p:sp>
      <p:sp>
        <p:nvSpPr>
          <p:cNvPr id="222" name="Text Placeholder 221"/>
          <p:cNvSpPr>
            <a:spLocks noGrp="1"/>
          </p:cNvSpPr>
          <p:nvPr>
            <p:ph type="body" sz="quarter" idx="149"/>
          </p:nvPr>
        </p:nvSpPr>
        <p:spPr/>
        <p:txBody>
          <a:bodyPr/>
          <a:lstStyle/>
          <a:p>
            <a:endParaRPr lang="en-US"/>
          </a:p>
        </p:txBody>
      </p:sp>
      <p:sp>
        <p:nvSpPr>
          <p:cNvPr id="223" name="Text Placeholder 222"/>
          <p:cNvSpPr>
            <a:spLocks noGrp="1"/>
          </p:cNvSpPr>
          <p:nvPr>
            <p:ph type="body" sz="quarter" idx="150"/>
          </p:nvPr>
        </p:nvSpPr>
        <p:spPr/>
        <p:txBody>
          <a:bodyPr>
            <a:normAutofit/>
          </a:bodyPr>
          <a:lstStyle/>
          <a:p>
            <a:r>
              <a:rPr lang="en-US" sz="3000" dirty="0"/>
              <a:t>Mimi Nguyen, BS</a:t>
            </a:r>
            <a:r>
              <a:rPr lang="en-US" sz="3000" baseline="30000" dirty="0"/>
              <a:t>1</a:t>
            </a:r>
            <a:r>
              <a:rPr lang="en-US" sz="3000" dirty="0"/>
              <a:t>, Alexandra R. Vaughn, MD</a:t>
            </a:r>
            <a:r>
              <a:rPr lang="en-US" sz="3000" baseline="30000" dirty="0"/>
              <a:t>2</a:t>
            </a:r>
            <a:r>
              <a:rPr lang="en-US" sz="3000" dirty="0"/>
              <a:t>, Danielle Tartar, MD, PhD</a:t>
            </a:r>
            <a:r>
              <a:rPr lang="en-US" sz="3000" baseline="30000" dirty="0"/>
              <a:t>,2</a:t>
            </a:r>
            <a:r>
              <a:rPr lang="en-US" sz="3000" dirty="0"/>
              <a:t>*</a:t>
            </a:r>
          </a:p>
        </p:txBody>
      </p:sp>
      <p:sp>
        <p:nvSpPr>
          <p:cNvPr id="224" name="Text Placeholder 223"/>
          <p:cNvSpPr>
            <a:spLocks noGrp="1"/>
          </p:cNvSpPr>
          <p:nvPr>
            <p:ph type="body" sz="quarter" idx="184"/>
          </p:nvPr>
        </p:nvSpPr>
        <p:spPr/>
        <p:txBody>
          <a:bodyPr>
            <a:normAutofit/>
          </a:bodyPr>
          <a:lstStyle/>
          <a:p>
            <a:r>
              <a:rPr lang="en-US" dirty="0"/>
              <a:t>1. University of California, Davis School of Medicine; 2. Department of Dermatology, University of California – Davis, Sacramento, CA</a:t>
            </a:r>
          </a:p>
          <a:p>
            <a:endParaRPr lang="en-US" dirty="0"/>
          </a:p>
        </p:txBody>
      </p:sp>
      <p:sp>
        <p:nvSpPr>
          <p:cNvPr id="225" name="Text Placeholder 224"/>
          <p:cNvSpPr>
            <a:spLocks noGrp="1"/>
          </p:cNvSpPr>
          <p:nvPr>
            <p:ph type="body" sz="quarter" idx="185"/>
          </p:nvPr>
        </p:nvSpPr>
        <p:spPr>
          <a:xfrm>
            <a:off x="3860240" y="428128"/>
            <a:ext cx="20107276" cy="834414"/>
          </a:xfrm>
        </p:spPr>
        <p:txBody>
          <a:bodyPr>
            <a:normAutofit fontScale="77500" lnSpcReduction="20000"/>
          </a:bodyPr>
          <a:lstStyle/>
          <a:p>
            <a:r>
              <a:rPr lang="en-US" dirty="0"/>
              <a:t>Characterizing disease manifestations and mortality of systemic sclerosis at UC Davis by race/ethnicity</a:t>
            </a:r>
            <a:endParaRPr lang="en-US" i="1" dirty="0"/>
          </a:p>
        </p:txBody>
      </p:sp>
      <p:pic>
        <p:nvPicPr>
          <p:cNvPr id="4" name="Picture 3"/>
          <p:cNvPicPr>
            <a:picLocks noChangeAspect="1"/>
          </p:cNvPicPr>
          <p:nvPr/>
        </p:nvPicPr>
        <p:blipFill>
          <a:blip r:embed="rId3"/>
          <a:stretch>
            <a:fillRect/>
          </a:stretch>
        </p:blipFill>
        <p:spPr>
          <a:xfrm>
            <a:off x="565116" y="848155"/>
            <a:ext cx="2685198" cy="703990"/>
          </a:xfrm>
          <a:prstGeom prst="rect">
            <a:avLst/>
          </a:prstGeom>
        </p:spPr>
      </p:pic>
      <p:pic>
        <p:nvPicPr>
          <p:cNvPr id="63" name="Picture 62"/>
          <p:cNvPicPr>
            <a:picLocks noChangeAspect="1"/>
          </p:cNvPicPr>
          <p:nvPr/>
        </p:nvPicPr>
        <p:blipFill>
          <a:blip r:embed="rId3"/>
          <a:stretch>
            <a:fillRect/>
          </a:stretch>
        </p:blipFill>
        <p:spPr>
          <a:xfrm>
            <a:off x="24181686" y="792221"/>
            <a:ext cx="2685198" cy="703990"/>
          </a:xfrm>
          <a:prstGeom prst="rect">
            <a:avLst/>
          </a:prstGeom>
        </p:spPr>
      </p:pic>
      <p:sp>
        <p:nvSpPr>
          <p:cNvPr id="12" name="Picture Placeholder 11"/>
          <p:cNvSpPr>
            <a:spLocks noGrp="1"/>
          </p:cNvSpPr>
          <p:nvPr>
            <p:ph type="pic" sz="quarter" idx="130"/>
          </p:nvPr>
        </p:nvSpPr>
        <p:spPr/>
      </p:sp>
      <p:sp>
        <p:nvSpPr>
          <p:cNvPr id="65" name="Text Placeholder 174">
            <a:extLst>
              <a:ext uri="{FF2B5EF4-FFF2-40B4-BE49-F238E27FC236}">
                <a16:creationId xmlns:a16="http://schemas.microsoft.com/office/drawing/2014/main" id="{876F3958-A3E9-5A4A-B22B-19975DF208EA}"/>
              </a:ext>
            </a:extLst>
          </p:cNvPr>
          <p:cNvSpPr txBox="1">
            <a:spLocks/>
          </p:cNvSpPr>
          <p:nvPr/>
        </p:nvSpPr>
        <p:spPr>
          <a:xfrm>
            <a:off x="7386972" y="8791111"/>
            <a:ext cx="6280546" cy="1790367"/>
          </a:xfrm>
          <a:prstGeom prst="rect">
            <a:avLst/>
          </a:prstGeom>
        </p:spPr>
        <p:txBody>
          <a:bodyPr wrap="square" lIns="130622" tIns="130622" rIns="130622" bIns="13062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1600" dirty="0">
                <a:latin typeface="+mn-lt"/>
                <a:cs typeface="Calibri" panose="020F0502020204030204" pitchFamily="34" charset="0"/>
              </a:rPr>
              <a:t>A total of 351 charts were reviewed thus far. 46 patients met inclusion criteria, and 45 were included in the analysis. One patient was removed from analysis because there was not enough information. The average age of diagnosis of systemic sclerosis was 56.62. The average age of onset of Raynaud’s syndrome was 49.8, compared to 49.7 for the onset of other symptoms.</a:t>
            </a:r>
          </a:p>
        </p:txBody>
      </p:sp>
      <p:sp>
        <p:nvSpPr>
          <p:cNvPr id="17" name="Picture Placeholder 16">
            <a:extLst>
              <a:ext uri="{FF2B5EF4-FFF2-40B4-BE49-F238E27FC236}">
                <a16:creationId xmlns:a16="http://schemas.microsoft.com/office/drawing/2014/main" id="{003CDCDE-1BEE-0D48-90B7-3311C638D749}"/>
              </a:ext>
            </a:extLst>
          </p:cNvPr>
          <p:cNvSpPr>
            <a:spLocks noGrp="1"/>
          </p:cNvSpPr>
          <p:nvPr>
            <p:ph type="pic" sz="quarter" idx="127"/>
          </p:nvPr>
        </p:nvSpPr>
        <p:spPr/>
      </p:sp>
      <p:graphicFrame>
        <p:nvGraphicFramePr>
          <p:cNvPr id="18" name="Table 17">
            <a:extLst>
              <a:ext uri="{FF2B5EF4-FFF2-40B4-BE49-F238E27FC236}">
                <a16:creationId xmlns:a16="http://schemas.microsoft.com/office/drawing/2014/main" id="{74F6019A-140C-734B-BE3A-7D39C6582457}"/>
              </a:ext>
            </a:extLst>
          </p:cNvPr>
          <p:cNvGraphicFramePr>
            <a:graphicFrameLocks noGrp="1"/>
          </p:cNvGraphicFramePr>
          <p:nvPr>
            <p:extLst>
              <p:ext uri="{D42A27DB-BD31-4B8C-83A1-F6EECF244321}">
                <p14:modId xmlns:p14="http://schemas.microsoft.com/office/powerpoint/2010/main" val="619449119"/>
              </p:ext>
            </p:extLst>
          </p:nvPr>
        </p:nvGraphicFramePr>
        <p:xfrm>
          <a:off x="7539436" y="10540076"/>
          <a:ext cx="5804416" cy="2270760"/>
        </p:xfrm>
        <a:graphic>
          <a:graphicData uri="http://schemas.openxmlformats.org/drawingml/2006/table">
            <a:tbl>
              <a:tblPr firstRow="1">
                <a:tableStyleId>{7DF18680-E054-41AD-8BC1-D1AEF772440D}</a:tableStyleId>
              </a:tblPr>
              <a:tblGrid>
                <a:gridCol w="1605888">
                  <a:extLst>
                    <a:ext uri="{9D8B030D-6E8A-4147-A177-3AD203B41FA5}">
                      <a16:colId xmlns:a16="http://schemas.microsoft.com/office/drawing/2014/main" val="2097338254"/>
                    </a:ext>
                  </a:extLst>
                </a:gridCol>
                <a:gridCol w="1605888">
                  <a:extLst>
                    <a:ext uri="{9D8B030D-6E8A-4147-A177-3AD203B41FA5}">
                      <a16:colId xmlns:a16="http://schemas.microsoft.com/office/drawing/2014/main" val="2328371348"/>
                    </a:ext>
                  </a:extLst>
                </a:gridCol>
                <a:gridCol w="1605888">
                  <a:extLst>
                    <a:ext uri="{9D8B030D-6E8A-4147-A177-3AD203B41FA5}">
                      <a16:colId xmlns:a16="http://schemas.microsoft.com/office/drawing/2014/main" val="1749807231"/>
                    </a:ext>
                  </a:extLst>
                </a:gridCol>
                <a:gridCol w="986752">
                  <a:extLst>
                    <a:ext uri="{9D8B030D-6E8A-4147-A177-3AD203B41FA5}">
                      <a16:colId xmlns:a16="http://schemas.microsoft.com/office/drawing/2014/main" val="494013330"/>
                    </a:ext>
                  </a:extLst>
                </a:gridCol>
              </a:tblGrid>
              <a:tr h="473860">
                <a:tc>
                  <a:txBody>
                    <a:bodyPr/>
                    <a:lstStyle/>
                    <a:p>
                      <a:pPr marL="0" marR="0" lvl="0" indent="0" algn="ctr" defTabSz="2507943" rtl="0" eaLnBrk="1" fontAlgn="b"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Calibri" panose="020F0502020204030204" pitchFamily="34" charset="0"/>
                      </a:endParaRPr>
                    </a:p>
                    <a:p>
                      <a:pPr algn="ctr" fontAlgn="b"/>
                      <a:r>
                        <a:rPr lang="en-US" sz="1600" b="1" i="0" u="none" strike="noStrike" dirty="0">
                          <a:solidFill>
                            <a:schemeClr val="bg1"/>
                          </a:solidFill>
                          <a:effectLst/>
                          <a:latin typeface="Calibri" panose="020F0502020204030204" pitchFamily="34" charset="0"/>
                        </a:rPr>
                        <a:t>Race</a:t>
                      </a:r>
                    </a:p>
                  </a:txBody>
                  <a:tcPr marL="9525" marR="9525" marT="9525" marB="0" anchor="ctr"/>
                </a:tc>
                <a:tc gridSpan="3">
                  <a:txBody>
                    <a:bodyPr/>
                    <a:lstStyle/>
                    <a:p>
                      <a:pPr algn="ctr" fontAlgn="b"/>
                      <a:r>
                        <a:rPr lang="en-US" sz="1600" u="none" strike="noStrike" dirty="0" err="1">
                          <a:effectLst/>
                        </a:rPr>
                        <a:t>SSc</a:t>
                      </a:r>
                      <a:r>
                        <a:rPr lang="en-US" sz="1600" u="none" strike="noStrike" dirty="0">
                          <a:effectLst/>
                        </a:rPr>
                        <a:t> Type</a:t>
                      </a:r>
                      <a:endParaRPr lang="en-US"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563898"/>
                  </a:ext>
                </a:extLst>
              </a:tr>
              <a:tr h="241469">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Limited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Diffuse</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Grand Total</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7629945"/>
                  </a:ext>
                </a:extLst>
              </a:tr>
              <a:tr h="241469">
                <a:tc>
                  <a:txBody>
                    <a:bodyPr/>
                    <a:lstStyle/>
                    <a:p>
                      <a:pPr algn="ctr" fontAlgn="b"/>
                      <a:r>
                        <a:rPr lang="en-US" sz="1600" u="none" strike="noStrike">
                          <a:effectLst/>
                        </a:rPr>
                        <a:t>White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168306"/>
                  </a:ext>
                </a:extLst>
              </a:tr>
              <a:tr h="241469">
                <a:tc>
                  <a:txBody>
                    <a:bodyPr/>
                    <a:lstStyle/>
                    <a:p>
                      <a:pPr algn="ctr" fontAlgn="b"/>
                      <a:r>
                        <a:rPr lang="en-US" sz="1600" u="none" strike="noStrike" dirty="0">
                          <a:effectLst/>
                        </a:rPr>
                        <a:t>Hispanic</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1744598"/>
                  </a:ext>
                </a:extLst>
              </a:tr>
              <a:tr h="241469">
                <a:tc>
                  <a:txBody>
                    <a:bodyPr/>
                    <a:lstStyle/>
                    <a:p>
                      <a:pPr algn="ctr" fontAlgn="b"/>
                      <a:r>
                        <a:rPr lang="en-US" sz="1600" u="none" strike="noStrike">
                          <a:effectLst/>
                        </a:rPr>
                        <a:t>Black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6741359"/>
                  </a:ext>
                </a:extLst>
              </a:tr>
              <a:tr h="241469">
                <a:tc>
                  <a:txBody>
                    <a:bodyPr/>
                    <a:lstStyle/>
                    <a:p>
                      <a:pPr algn="ctr" fontAlgn="b"/>
                      <a:r>
                        <a:rPr lang="en-US" sz="1600" u="none" strike="noStrike">
                          <a:effectLst/>
                        </a:rPr>
                        <a:t>Asian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4122836"/>
                  </a:ext>
                </a:extLst>
              </a:tr>
              <a:tr h="241469">
                <a:tc>
                  <a:txBody>
                    <a:bodyPr/>
                    <a:lstStyle/>
                    <a:p>
                      <a:pPr algn="ctr" fontAlgn="b"/>
                      <a:r>
                        <a:rPr lang="en-US" sz="1600" u="none" strike="noStrike">
                          <a:effectLst/>
                        </a:rPr>
                        <a:t>Other</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2021398"/>
                  </a:ext>
                </a:extLst>
              </a:tr>
              <a:tr h="241469">
                <a:tc>
                  <a:txBody>
                    <a:bodyPr/>
                    <a:lstStyle/>
                    <a:p>
                      <a:pPr algn="ctr" fontAlgn="b"/>
                      <a:r>
                        <a:rPr lang="en-US" sz="1600" u="none" strike="noStrike" dirty="0">
                          <a:effectLst/>
                        </a:rPr>
                        <a:t>Grand Total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45</a:t>
                      </a:r>
                    </a:p>
                  </a:txBody>
                  <a:tcPr marL="9525" marR="9525" marT="9525" marB="0" anchor="b"/>
                </a:tc>
                <a:extLst>
                  <a:ext uri="{0D108BD9-81ED-4DB2-BD59-A6C34878D82A}">
                    <a16:rowId xmlns:a16="http://schemas.microsoft.com/office/drawing/2014/main" val="412788422"/>
                  </a:ext>
                </a:extLst>
              </a:tr>
            </a:tbl>
          </a:graphicData>
        </a:graphic>
      </p:graphicFrame>
      <p:sp>
        <p:nvSpPr>
          <p:cNvPr id="9" name="Picture Placeholder 8">
            <a:extLst>
              <a:ext uri="{FF2B5EF4-FFF2-40B4-BE49-F238E27FC236}">
                <a16:creationId xmlns:a16="http://schemas.microsoft.com/office/drawing/2014/main" id="{AD87CD63-558B-F746-85E6-65BE6795D968}"/>
              </a:ext>
            </a:extLst>
          </p:cNvPr>
          <p:cNvSpPr>
            <a:spLocks noGrp="1"/>
          </p:cNvSpPr>
          <p:nvPr>
            <p:ph type="pic" sz="quarter" idx="126"/>
          </p:nvPr>
        </p:nvSpPr>
        <p:spPr/>
      </p:sp>
      <p:graphicFrame>
        <p:nvGraphicFramePr>
          <p:cNvPr id="15" name="Table 14">
            <a:extLst>
              <a:ext uri="{FF2B5EF4-FFF2-40B4-BE49-F238E27FC236}">
                <a16:creationId xmlns:a16="http://schemas.microsoft.com/office/drawing/2014/main" id="{0905581E-2C21-7843-826D-80CA93A46FD5}"/>
              </a:ext>
            </a:extLst>
          </p:cNvPr>
          <p:cNvGraphicFramePr>
            <a:graphicFrameLocks noGrp="1"/>
          </p:cNvGraphicFramePr>
          <p:nvPr>
            <p:extLst>
              <p:ext uri="{D42A27DB-BD31-4B8C-83A1-F6EECF244321}">
                <p14:modId xmlns:p14="http://schemas.microsoft.com/office/powerpoint/2010/main" val="843642288"/>
              </p:ext>
            </p:extLst>
          </p:nvPr>
        </p:nvGraphicFramePr>
        <p:xfrm>
          <a:off x="14133564" y="13484957"/>
          <a:ext cx="5778500" cy="2270759"/>
        </p:xfrm>
        <a:graphic>
          <a:graphicData uri="http://schemas.openxmlformats.org/drawingml/2006/table">
            <a:tbl>
              <a:tblPr firstRow="1">
                <a:tableStyleId>{7DF18680-E054-41AD-8BC1-D1AEF772440D}</a:tableStyleId>
              </a:tblPr>
              <a:tblGrid>
                <a:gridCol w="1155700">
                  <a:extLst>
                    <a:ext uri="{9D8B030D-6E8A-4147-A177-3AD203B41FA5}">
                      <a16:colId xmlns:a16="http://schemas.microsoft.com/office/drawing/2014/main" val="2581964950"/>
                    </a:ext>
                  </a:extLst>
                </a:gridCol>
                <a:gridCol w="1155700">
                  <a:extLst>
                    <a:ext uri="{9D8B030D-6E8A-4147-A177-3AD203B41FA5}">
                      <a16:colId xmlns:a16="http://schemas.microsoft.com/office/drawing/2014/main" val="1160120650"/>
                    </a:ext>
                  </a:extLst>
                </a:gridCol>
                <a:gridCol w="1155700">
                  <a:extLst>
                    <a:ext uri="{9D8B030D-6E8A-4147-A177-3AD203B41FA5}">
                      <a16:colId xmlns:a16="http://schemas.microsoft.com/office/drawing/2014/main" val="1063483686"/>
                    </a:ext>
                  </a:extLst>
                </a:gridCol>
                <a:gridCol w="1155700">
                  <a:extLst>
                    <a:ext uri="{9D8B030D-6E8A-4147-A177-3AD203B41FA5}">
                      <a16:colId xmlns:a16="http://schemas.microsoft.com/office/drawing/2014/main" val="2804497579"/>
                    </a:ext>
                  </a:extLst>
                </a:gridCol>
                <a:gridCol w="1155700">
                  <a:extLst>
                    <a:ext uri="{9D8B030D-6E8A-4147-A177-3AD203B41FA5}">
                      <a16:colId xmlns:a16="http://schemas.microsoft.com/office/drawing/2014/main" val="4231204070"/>
                    </a:ext>
                  </a:extLst>
                </a:gridCol>
              </a:tblGrid>
              <a:tr h="253365">
                <a:tc>
                  <a:txBody>
                    <a:bodyPr/>
                    <a:lstStyle/>
                    <a:p>
                      <a:pPr algn="ctr" fontAlgn="b"/>
                      <a:r>
                        <a:rPr lang="en-US" sz="1600" u="none" strike="noStrike">
                          <a:effectLst/>
                        </a:rPr>
                        <a:t>Race</a:t>
                      </a:r>
                      <a:endParaRPr lang="en-US" sz="1600" b="1"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600" u="none" strike="noStrike" dirty="0">
                          <a:effectLst/>
                        </a:rPr>
                        <a:t>SSA</a:t>
                      </a:r>
                      <a:endParaRPr lang="en-US"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600" u="none" strike="noStrike">
                          <a:effectLst/>
                        </a:rPr>
                        <a:t>SSB</a:t>
                      </a:r>
                      <a:endParaRPr lang="en-US" sz="16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435733716"/>
                  </a:ext>
                </a:extLst>
              </a:tr>
              <a:tr h="253365">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No</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No</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180482"/>
                  </a:ext>
                </a:extLst>
              </a:tr>
              <a:tr h="253365">
                <a:tc>
                  <a:txBody>
                    <a:bodyPr/>
                    <a:lstStyle/>
                    <a:p>
                      <a:pPr algn="ctr" fontAlgn="b"/>
                      <a:r>
                        <a:rPr lang="en-US" sz="1600" u="none" strike="noStrike">
                          <a:effectLst/>
                        </a:rPr>
                        <a:t>White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7000574"/>
                  </a:ext>
                </a:extLst>
              </a:tr>
              <a:tr h="253365">
                <a:tc>
                  <a:txBody>
                    <a:bodyPr/>
                    <a:lstStyle/>
                    <a:p>
                      <a:pPr algn="ctr" fontAlgn="b"/>
                      <a:r>
                        <a:rPr lang="en-US" sz="1600" u="none" strike="noStrike">
                          <a:effectLst/>
                        </a:rPr>
                        <a:t>Hispanic</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6607069"/>
                  </a:ext>
                </a:extLst>
              </a:tr>
              <a:tr h="253365">
                <a:tc>
                  <a:txBody>
                    <a:bodyPr/>
                    <a:lstStyle/>
                    <a:p>
                      <a:pPr algn="ctr" fontAlgn="b"/>
                      <a:r>
                        <a:rPr lang="en-US" sz="1600" u="none" strike="noStrike">
                          <a:effectLst/>
                        </a:rPr>
                        <a:t>Black</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7339968"/>
                  </a:ext>
                </a:extLst>
              </a:tr>
              <a:tr h="253365">
                <a:tc>
                  <a:txBody>
                    <a:bodyPr/>
                    <a:lstStyle/>
                    <a:p>
                      <a:pPr algn="ctr" fontAlgn="b"/>
                      <a:r>
                        <a:rPr lang="en-US" sz="1600" u="none" strike="noStrike">
                          <a:effectLst/>
                        </a:rPr>
                        <a:t>Asian</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3844639"/>
                  </a:ext>
                </a:extLst>
              </a:tr>
              <a:tr h="253365">
                <a:tc>
                  <a:txBody>
                    <a:bodyPr/>
                    <a:lstStyle/>
                    <a:p>
                      <a:pPr algn="ctr" fontAlgn="b"/>
                      <a:r>
                        <a:rPr lang="en-US" sz="1600" u="none" strike="noStrike">
                          <a:effectLst/>
                        </a:rPr>
                        <a:t>Other</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500462"/>
                  </a:ext>
                </a:extLst>
              </a:tr>
              <a:tr h="497204">
                <a:tc>
                  <a:txBody>
                    <a:bodyPr/>
                    <a:lstStyle/>
                    <a:p>
                      <a:pPr algn="ctr" fontAlgn="b"/>
                      <a:r>
                        <a:rPr lang="en-US" sz="1600" u="none" strike="noStrike" dirty="0">
                          <a:effectLst/>
                        </a:rPr>
                        <a:t>Grand Total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29</a:t>
                      </a:r>
                    </a:p>
                  </a:txBody>
                  <a:tcPr marL="9525" marR="9525" marT="9525" marB="0" anchor="b"/>
                </a:tc>
                <a:tc>
                  <a:txBody>
                    <a:bodyPr/>
                    <a:lstStyle/>
                    <a:p>
                      <a:pPr algn="ct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4054128"/>
                  </a:ext>
                </a:extLst>
              </a:tr>
            </a:tbl>
          </a:graphicData>
        </a:graphic>
      </p:graphicFrame>
      <p:graphicFrame>
        <p:nvGraphicFramePr>
          <p:cNvPr id="19" name="Table 18">
            <a:extLst>
              <a:ext uri="{FF2B5EF4-FFF2-40B4-BE49-F238E27FC236}">
                <a16:creationId xmlns:a16="http://schemas.microsoft.com/office/drawing/2014/main" id="{2E0F1FBE-F84B-3A4C-BC7E-C98047071D90}"/>
              </a:ext>
            </a:extLst>
          </p:cNvPr>
          <p:cNvGraphicFramePr>
            <a:graphicFrameLocks noGrp="1"/>
          </p:cNvGraphicFramePr>
          <p:nvPr>
            <p:extLst>
              <p:ext uri="{D42A27DB-BD31-4B8C-83A1-F6EECF244321}">
                <p14:modId xmlns:p14="http://schemas.microsoft.com/office/powerpoint/2010/main" val="1549529681"/>
              </p:ext>
            </p:extLst>
          </p:nvPr>
        </p:nvGraphicFramePr>
        <p:xfrm>
          <a:off x="14111037" y="10636806"/>
          <a:ext cx="5778500" cy="2596828"/>
        </p:xfrm>
        <a:graphic>
          <a:graphicData uri="http://schemas.openxmlformats.org/drawingml/2006/table">
            <a:tbl>
              <a:tblPr firstRow="1">
                <a:tableStyleId>{7DF18680-E054-41AD-8BC1-D1AEF772440D}</a:tableStyleId>
              </a:tblPr>
              <a:tblGrid>
                <a:gridCol w="1155700">
                  <a:extLst>
                    <a:ext uri="{9D8B030D-6E8A-4147-A177-3AD203B41FA5}">
                      <a16:colId xmlns:a16="http://schemas.microsoft.com/office/drawing/2014/main" val="2431724184"/>
                    </a:ext>
                  </a:extLst>
                </a:gridCol>
                <a:gridCol w="1155700">
                  <a:extLst>
                    <a:ext uri="{9D8B030D-6E8A-4147-A177-3AD203B41FA5}">
                      <a16:colId xmlns:a16="http://schemas.microsoft.com/office/drawing/2014/main" val="4112286561"/>
                    </a:ext>
                  </a:extLst>
                </a:gridCol>
                <a:gridCol w="1155700">
                  <a:extLst>
                    <a:ext uri="{9D8B030D-6E8A-4147-A177-3AD203B41FA5}">
                      <a16:colId xmlns:a16="http://schemas.microsoft.com/office/drawing/2014/main" val="3118862721"/>
                    </a:ext>
                  </a:extLst>
                </a:gridCol>
                <a:gridCol w="1155700">
                  <a:extLst>
                    <a:ext uri="{9D8B030D-6E8A-4147-A177-3AD203B41FA5}">
                      <a16:colId xmlns:a16="http://schemas.microsoft.com/office/drawing/2014/main" val="3454182202"/>
                    </a:ext>
                  </a:extLst>
                </a:gridCol>
                <a:gridCol w="1155700">
                  <a:extLst>
                    <a:ext uri="{9D8B030D-6E8A-4147-A177-3AD203B41FA5}">
                      <a16:colId xmlns:a16="http://schemas.microsoft.com/office/drawing/2014/main" val="902107591"/>
                    </a:ext>
                  </a:extLst>
                </a:gridCol>
              </a:tblGrid>
              <a:tr h="296832">
                <a:tc>
                  <a:txBody>
                    <a:bodyPr/>
                    <a:lstStyle/>
                    <a:p>
                      <a:pPr algn="ctr" fontAlgn="b"/>
                      <a:r>
                        <a:rPr lang="en-US" sz="1600" u="none" strike="noStrike">
                          <a:effectLst/>
                        </a:rPr>
                        <a:t>Race</a:t>
                      </a:r>
                      <a:endParaRPr lang="en-US" sz="1600" b="1"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600" u="none" strike="noStrike">
                          <a:effectLst/>
                        </a:rPr>
                        <a:t>ANA</a:t>
                      </a:r>
                      <a:endParaRPr lang="en-US" sz="16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600" u="none" strike="noStrike">
                          <a:effectLst/>
                        </a:rPr>
                        <a:t>SCL70</a:t>
                      </a:r>
                      <a:endParaRPr lang="en-US" sz="16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564272929"/>
                  </a:ext>
                </a:extLst>
              </a:tr>
              <a:tr h="296832">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No</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No</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0350393"/>
                  </a:ext>
                </a:extLst>
              </a:tr>
              <a:tr h="296832">
                <a:tc>
                  <a:txBody>
                    <a:bodyPr/>
                    <a:lstStyle/>
                    <a:p>
                      <a:pPr algn="ctr" fontAlgn="b"/>
                      <a:r>
                        <a:rPr lang="en-US" sz="1600" u="none" strike="noStrike">
                          <a:effectLst/>
                        </a:rPr>
                        <a:t>White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276369"/>
                  </a:ext>
                </a:extLst>
              </a:tr>
              <a:tr h="296832">
                <a:tc>
                  <a:txBody>
                    <a:bodyPr/>
                    <a:lstStyle/>
                    <a:p>
                      <a:pPr algn="ctr" fontAlgn="b"/>
                      <a:r>
                        <a:rPr lang="en-US" sz="1600" u="none" strike="noStrike">
                          <a:effectLst/>
                        </a:rPr>
                        <a:t>Hispanic</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8295991"/>
                  </a:ext>
                </a:extLst>
              </a:tr>
              <a:tr h="296832">
                <a:tc>
                  <a:txBody>
                    <a:bodyPr/>
                    <a:lstStyle/>
                    <a:p>
                      <a:pPr algn="ctr" fontAlgn="b"/>
                      <a:r>
                        <a:rPr lang="en-US" sz="1600" u="none" strike="noStrike">
                          <a:effectLst/>
                        </a:rPr>
                        <a:t>Black</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5816690"/>
                  </a:ext>
                </a:extLst>
              </a:tr>
              <a:tr h="296832">
                <a:tc>
                  <a:txBody>
                    <a:bodyPr/>
                    <a:lstStyle/>
                    <a:p>
                      <a:pPr algn="ctr" fontAlgn="b"/>
                      <a:r>
                        <a:rPr lang="en-US" sz="1600" u="none" strike="noStrike">
                          <a:effectLst/>
                        </a:rPr>
                        <a:t>Asian</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626512"/>
                  </a:ext>
                </a:extLst>
              </a:tr>
              <a:tr h="296832">
                <a:tc>
                  <a:txBody>
                    <a:bodyPr/>
                    <a:lstStyle/>
                    <a:p>
                      <a:pPr algn="ctr" fontAlgn="b"/>
                      <a:r>
                        <a:rPr lang="en-US" sz="1600" u="none" strike="noStrike">
                          <a:effectLst/>
                        </a:rPr>
                        <a:t>Other</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647227"/>
                  </a:ext>
                </a:extLst>
              </a:tr>
              <a:tr h="519004">
                <a:tc>
                  <a:txBody>
                    <a:bodyPr/>
                    <a:lstStyle/>
                    <a:p>
                      <a:pPr algn="ctr" fontAlgn="b"/>
                      <a:r>
                        <a:rPr lang="en-US" sz="1600" u="none" strike="noStrike" dirty="0">
                          <a:effectLst/>
                        </a:rPr>
                        <a:t>Grand Total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0881419"/>
                  </a:ext>
                </a:extLst>
              </a:tr>
            </a:tbl>
          </a:graphicData>
        </a:graphic>
      </p:graphicFrame>
      <p:sp>
        <p:nvSpPr>
          <p:cNvPr id="20" name="TextBox 19">
            <a:extLst>
              <a:ext uri="{FF2B5EF4-FFF2-40B4-BE49-F238E27FC236}">
                <a16:creationId xmlns:a16="http://schemas.microsoft.com/office/drawing/2014/main" id="{0D432AE0-371F-C34A-99AD-3B6D339CB582}"/>
              </a:ext>
            </a:extLst>
          </p:cNvPr>
          <p:cNvSpPr txBox="1"/>
          <p:nvPr/>
        </p:nvSpPr>
        <p:spPr>
          <a:xfrm>
            <a:off x="14130175" y="10168606"/>
            <a:ext cx="5146088" cy="369332"/>
          </a:xfrm>
          <a:prstGeom prst="rect">
            <a:avLst/>
          </a:prstGeom>
          <a:noFill/>
        </p:spPr>
        <p:txBody>
          <a:bodyPr wrap="square" rtlCol="0">
            <a:spAutoFit/>
          </a:bodyPr>
          <a:lstStyle/>
          <a:p>
            <a:r>
              <a:rPr lang="en-US" sz="1800" b="1" dirty="0"/>
              <a:t>Race and Serologies</a:t>
            </a:r>
          </a:p>
        </p:txBody>
      </p:sp>
      <p:sp>
        <p:nvSpPr>
          <p:cNvPr id="64" name="TextBox 63">
            <a:extLst>
              <a:ext uri="{FF2B5EF4-FFF2-40B4-BE49-F238E27FC236}">
                <a16:creationId xmlns:a16="http://schemas.microsoft.com/office/drawing/2014/main" id="{CDC9122C-1871-7340-B9E7-6C6FC4A7B4CE}"/>
              </a:ext>
            </a:extLst>
          </p:cNvPr>
          <p:cNvSpPr txBox="1"/>
          <p:nvPr/>
        </p:nvSpPr>
        <p:spPr>
          <a:xfrm>
            <a:off x="14130175" y="2869792"/>
            <a:ext cx="5146088" cy="369332"/>
          </a:xfrm>
          <a:prstGeom prst="rect">
            <a:avLst/>
          </a:prstGeom>
          <a:noFill/>
        </p:spPr>
        <p:txBody>
          <a:bodyPr wrap="square" rtlCol="0">
            <a:spAutoFit/>
          </a:bodyPr>
          <a:lstStyle/>
          <a:p>
            <a:r>
              <a:rPr lang="en-US" sz="1800" b="1" dirty="0"/>
              <a:t>Systemic Involvement by Race</a:t>
            </a:r>
          </a:p>
        </p:txBody>
      </p:sp>
      <p:graphicFrame>
        <p:nvGraphicFramePr>
          <p:cNvPr id="67" name="Chart 66">
            <a:extLst>
              <a:ext uri="{FF2B5EF4-FFF2-40B4-BE49-F238E27FC236}">
                <a16:creationId xmlns:a16="http://schemas.microsoft.com/office/drawing/2014/main" id="{00172BDF-95AB-C047-94F4-AB660A8C5C17}"/>
              </a:ext>
            </a:extLst>
          </p:cNvPr>
          <p:cNvGraphicFramePr>
            <a:graphicFrameLocks/>
          </p:cNvGraphicFramePr>
          <p:nvPr>
            <p:extLst>
              <p:ext uri="{D42A27DB-BD31-4B8C-83A1-F6EECF244321}">
                <p14:modId xmlns:p14="http://schemas.microsoft.com/office/powerpoint/2010/main" val="2846556180"/>
              </p:ext>
            </p:extLst>
          </p:nvPr>
        </p:nvGraphicFramePr>
        <p:xfrm>
          <a:off x="7348499" y="12772866"/>
          <a:ext cx="6125479" cy="33488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a:extLst>
              <a:ext uri="{FF2B5EF4-FFF2-40B4-BE49-F238E27FC236}">
                <a16:creationId xmlns:a16="http://schemas.microsoft.com/office/drawing/2014/main" id="{7B1AB618-65B4-B143-B5EE-FE46684F5B85}"/>
              </a:ext>
            </a:extLst>
          </p:cNvPr>
          <p:cNvGraphicFramePr>
            <a:graphicFrameLocks/>
          </p:cNvGraphicFramePr>
          <p:nvPr>
            <p:extLst>
              <p:ext uri="{D42A27DB-BD31-4B8C-83A1-F6EECF244321}">
                <p14:modId xmlns:p14="http://schemas.microsoft.com/office/powerpoint/2010/main" val="1945374444"/>
              </p:ext>
            </p:extLst>
          </p:nvPr>
        </p:nvGraphicFramePr>
        <p:xfrm>
          <a:off x="13802957" y="3423112"/>
          <a:ext cx="6414821" cy="34111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a:extLst>
              <a:ext uri="{FF2B5EF4-FFF2-40B4-BE49-F238E27FC236}">
                <a16:creationId xmlns:a16="http://schemas.microsoft.com/office/drawing/2014/main" id="{B60B6D7C-2A2E-F642-BA6A-31C2DF656220}"/>
              </a:ext>
            </a:extLst>
          </p:cNvPr>
          <p:cNvGraphicFramePr>
            <a:graphicFrameLocks/>
          </p:cNvGraphicFramePr>
          <p:nvPr>
            <p:extLst>
              <p:ext uri="{D42A27DB-BD31-4B8C-83A1-F6EECF244321}">
                <p14:modId xmlns:p14="http://schemas.microsoft.com/office/powerpoint/2010/main" val="2886180858"/>
              </p:ext>
            </p:extLst>
          </p:nvPr>
        </p:nvGraphicFramePr>
        <p:xfrm>
          <a:off x="13870673" y="6816267"/>
          <a:ext cx="6279385" cy="3411151"/>
        </p:xfrm>
        <a:graphic>
          <a:graphicData uri="http://schemas.openxmlformats.org/drawingml/2006/chart">
            <c:chart xmlns:c="http://schemas.openxmlformats.org/drawingml/2006/chart" xmlns:r="http://schemas.openxmlformats.org/officeDocument/2006/relationships" r:id="rId6"/>
          </a:graphicData>
        </a:graphic>
      </p:graphicFrame>
      <p:sp>
        <p:nvSpPr>
          <p:cNvPr id="25" name="Rectangle 5">
            <a:extLst>
              <a:ext uri="{FF2B5EF4-FFF2-40B4-BE49-F238E27FC236}">
                <a16:creationId xmlns:a16="http://schemas.microsoft.com/office/drawing/2014/main" id="{DC811E0D-C612-E04F-B5BD-8EBB8DA56CBC}"/>
              </a:ext>
            </a:extLst>
          </p:cNvPr>
          <p:cNvSpPr>
            <a:spLocks noGrp="1" noChangeArrowheads="1"/>
          </p:cNvSpPr>
          <p:nvPr>
            <p:ph type="body" sz="quarter" idx="10"/>
          </p:nvPr>
        </p:nvSpPr>
        <p:spPr bwMode="auto">
          <a:xfrm flipH="1">
            <a:off x="701668" y="3173300"/>
            <a:ext cx="6203014" cy="969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Systemic sclerosis (</a:t>
            </a:r>
            <a:r>
              <a:rPr kumimoji="0" lang="en-US" altLang="en-US" sz="1600" b="0" i="0" u="none" strike="noStrike" cap="none" normalizeH="0" baseline="0" dirty="0" err="1">
                <a:ln>
                  <a:noFill/>
                </a:ln>
                <a:solidFill>
                  <a:schemeClr val="tx1"/>
                </a:solidFill>
                <a:effectLst/>
                <a:latin typeface="+mn-lt"/>
                <a:ea typeface="Times New Roman" panose="02020603050405020304" pitchFamily="18" charset="0"/>
              </a:rPr>
              <a:t>SSc</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is an autoimmune connective tissue disease characterized by excessive collagen deposition, vascular damage, inflammation, and progressive fibrosis of the skin and visceral </a:t>
            </a:r>
            <a:r>
              <a:rPr kumimoji="0" lang="en-US" altLang="en-US" sz="1600" b="0" i="0" u="none" strike="noStrike" cap="none" normalizeH="0" baseline="0" dirty="0">
                <a:ln>
                  <a:noFill/>
                </a:ln>
                <a:solidFill>
                  <a:srgbClr val="000000"/>
                </a:solidFill>
                <a:effectLst/>
                <a:latin typeface="+mn-lt"/>
                <a:ea typeface="Times New Roman" panose="02020603050405020304" pitchFamily="18" charset="0"/>
              </a:rPr>
              <a:t>organs.</a:t>
            </a:r>
            <a:r>
              <a:rPr kumimoji="0" lang="en-US" altLang="en-US" sz="1600" b="0" i="0" u="none" strike="noStrike" cap="none" normalizeH="0" baseline="30000" dirty="0">
                <a:ln>
                  <a:noFill/>
                </a:ln>
                <a:solidFill>
                  <a:srgbClr val="000000"/>
                </a:solidFill>
                <a:effectLst/>
                <a:latin typeface="+mn-lt"/>
                <a:ea typeface="Times New Roman" panose="02020603050405020304" pitchFamily="18" charset="0"/>
              </a:rPr>
              <a:t>1</a:t>
            </a:r>
            <a:r>
              <a:rPr kumimoji="0" lang="en-US" altLang="en-US" sz="1600" b="0" i="0" u="none" strike="noStrike" cap="none" normalizeH="0" baseline="0" dirty="0">
                <a:ln>
                  <a:noFill/>
                </a:ln>
                <a:solidFill>
                  <a:srgbClr val="000000"/>
                </a:solidFill>
                <a:effectLst/>
                <a:latin typeface="+mn-lt"/>
                <a:ea typeface="Times New Roman" panose="02020603050405020304" pitchFamily="18" charset="0"/>
              </a:rPr>
              <a:t> Race has a significant influence on the epidemiology, clinical manifestations, survival, autoantibody frequencies, and genetic factors in SSc.</a:t>
            </a:r>
            <a:r>
              <a:rPr kumimoji="0" lang="en-US" altLang="en-US" sz="1600" b="0" i="0" u="none" strike="noStrike" cap="none" normalizeH="0" baseline="30000" dirty="0">
                <a:ln>
                  <a:noFill/>
                </a:ln>
                <a:solidFill>
                  <a:srgbClr val="000000"/>
                </a:solidFill>
                <a:effectLst/>
                <a:latin typeface="+mn-lt"/>
                <a:ea typeface="Times New Roman" panose="02020603050405020304" pitchFamily="18" charset="0"/>
              </a:rPr>
              <a:t>2</a:t>
            </a:r>
            <a:r>
              <a:rPr kumimoji="0" lang="en-US" altLang="en-US" sz="1600" b="0" i="0" u="none" strike="noStrike" cap="none" normalizeH="0" baseline="0" dirty="0">
                <a:ln>
                  <a:noFill/>
                </a:ln>
                <a:solidFill>
                  <a:srgbClr val="000000"/>
                </a:solidFill>
                <a:effectLst/>
                <a:latin typeface="+mn-lt"/>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000000"/>
              </a:solidFill>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Multiple studies in African-Americans and Whites have implicated the interaction between racial background, autoantibody subtype, and genetic factors in determining disease manifestations, severity, and progression in SSc.</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3,4</a:t>
            </a:r>
            <a:r>
              <a:rPr kumimoji="0" lang="en-US" altLang="en-US" sz="1600" b="0" i="0" u="none" strike="noStrike" cap="none" normalizeH="0" baseline="0" dirty="0">
                <a:ln>
                  <a:noFill/>
                </a:ln>
                <a:solidFill>
                  <a:srgbClr val="2E2B2B"/>
                </a:solidFill>
                <a:effectLst/>
                <a:latin typeface="+mn-lt"/>
                <a:ea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African-Americans have been reported to have a more severe clinical phenotype,</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5</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with younger age at </a:t>
            </a:r>
            <a:r>
              <a:rPr kumimoji="0" lang="en-US" altLang="en-US" sz="1600" b="0" i="0" u="none" strike="noStrike" cap="none" normalizeH="0" baseline="0" dirty="0" err="1">
                <a:ln>
                  <a:noFill/>
                </a:ln>
                <a:solidFill>
                  <a:schemeClr val="tx1"/>
                </a:solidFill>
                <a:effectLst/>
                <a:latin typeface="+mn-lt"/>
                <a:ea typeface="Times New Roman" panose="02020603050405020304" pitchFamily="18" charset="0"/>
              </a:rPr>
              <a:t>SSc</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onset,</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6,7</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higher frequency of diffuse skin involvement,</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6</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more extensive pulmonary disease,</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7,8</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higher risk for scleroderma renal crisis,</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9</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and an overall worse prognosis (including higher mortality) compared to Whites even after controlling for socioeconomic factors.</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10-12</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a:t>
            </a:r>
            <a:endParaRPr lang="en-US" altLang="en-US" sz="1600" dirty="0">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Studies examining clinical characteristics and outcomes in Asian </a:t>
            </a:r>
            <a:r>
              <a:rPr kumimoji="0" lang="en-US" altLang="en-US" sz="1600" b="0" i="0" u="none" strike="noStrike" cap="none" normalizeH="0" baseline="0" dirty="0" err="1">
                <a:ln>
                  <a:noFill/>
                </a:ln>
                <a:solidFill>
                  <a:schemeClr val="tx1"/>
                </a:solidFill>
                <a:effectLst/>
                <a:latin typeface="+mn-lt"/>
                <a:ea typeface="Times New Roman" panose="02020603050405020304" pitchFamily="18" charset="0"/>
              </a:rPr>
              <a:t>SSc</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patients living in Asian countries suggest a more severe clinical phenotype in this racial group as well. </a:t>
            </a:r>
            <a:r>
              <a:rPr kumimoji="0" lang="en-US" altLang="en-US" sz="1600" b="0" i="0" u="none" strike="noStrike" cap="none" normalizeH="0" baseline="0" dirty="0">
                <a:ln>
                  <a:noFill/>
                </a:ln>
                <a:solidFill>
                  <a:srgbClr val="000000"/>
                </a:solidFill>
                <a:effectLst/>
                <a:latin typeface="+mn-lt"/>
                <a:ea typeface="Times New Roman" panose="02020603050405020304" pitchFamily="18" charset="0"/>
              </a:rPr>
              <a:t>Chinese </a:t>
            </a:r>
            <a:r>
              <a:rPr kumimoji="0" lang="en-US" altLang="en-US" sz="1600" b="0" i="0" u="none" strike="noStrike" cap="none" normalizeH="0" baseline="0" dirty="0" err="1">
                <a:ln>
                  <a:noFill/>
                </a:ln>
                <a:solidFill>
                  <a:srgbClr val="000000"/>
                </a:solidFill>
                <a:effectLst/>
                <a:latin typeface="+mn-lt"/>
                <a:ea typeface="Times New Roman" panose="02020603050405020304" pitchFamily="18" charset="0"/>
              </a:rPr>
              <a:t>SSc</a:t>
            </a:r>
            <a:r>
              <a:rPr kumimoji="0" lang="en-US" altLang="en-US" sz="1600" b="0" i="0" u="none" strike="noStrike" cap="none" normalizeH="0" baseline="0" dirty="0">
                <a:ln>
                  <a:noFill/>
                </a:ln>
                <a:solidFill>
                  <a:srgbClr val="000000"/>
                </a:solidFill>
                <a:effectLst/>
                <a:latin typeface="+mn-lt"/>
                <a:ea typeface="Times New Roman" panose="02020603050405020304" pitchFamily="18" charset="0"/>
              </a:rPr>
              <a:t> patients had unique serological and clinical features with higher frequencies of </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anti-Scl-70 antibodies,</a:t>
            </a:r>
            <a:r>
              <a:rPr kumimoji="0" lang="en-US" altLang="en-US" sz="1600" b="0" i="0" u="none" strike="noStrike" cap="none" normalizeH="0" baseline="0" dirty="0">
                <a:ln>
                  <a:noFill/>
                </a:ln>
                <a:solidFill>
                  <a:srgbClr val="000000"/>
                </a:solidFill>
                <a:effectLst/>
                <a:latin typeface="+mn-lt"/>
                <a:ea typeface="Times New Roman" panose="02020603050405020304" pitchFamily="18" charset="0"/>
              </a:rPr>
              <a:t> diffuse cutaneous disease, and pulmonary fibrosis but lower anti-RNA polymerase III antibody frequency compared to U.S. Whites from a prospective registry</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13</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In the Singapore </a:t>
            </a:r>
            <a:r>
              <a:rPr kumimoji="0" lang="en-US" altLang="en-US" sz="1600" b="0" i="0" u="none" strike="noStrike" cap="none" normalizeH="0" baseline="0" dirty="0" err="1">
                <a:ln>
                  <a:noFill/>
                </a:ln>
                <a:solidFill>
                  <a:schemeClr val="tx1"/>
                </a:solidFill>
                <a:effectLst/>
                <a:latin typeface="+mn-lt"/>
                <a:ea typeface="Times New Roman" panose="02020603050405020304" pitchFamily="18" charset="0"/>
              </a:rPr>
              <a:t>SSc</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Cohort, Chinese </a:t>
            </a:r>
            <a:r>
              <a:rPr kumimoji="0" lang="en-US" altLang="en-US" sz="1600" b="0" i="0" u="none" strike="noStrike" cap="none" normalizeH="0" baseline="0" dirty="0" err="1">
                <a:ln>
                  <a:noFill/>
                </a:ln>
                <a:solidFill>
                  <a:schemeClr val="tx1"/>
                </a:solidFill>
                <a:effectLst/>
                <a:latin typeface="+mn-lt"/>
                <a:ea typeface="Times New Roman" panose="02020603050405020304" pitchFamily="18" charset="0"/>
              </a:rPr>
              <a:t>SSc</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patients had higher rates of diffuse cutaneous subtype, an earlier age at diagnosis, more severe pulmonary arterial hypertension, and a different autoantibody profile (characterized by higher frequencies of anti-Scl-70, anti-U1RNP, and anti-SSA/Ro but lower anti-centromere antibodies) compared to historical cohorts of U.S. Whites.</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14</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Thai patients have been shown to have higher frequencies of diffuse skin disease and positive anti-Scl-70 antibodies compared to White Australians from the same clinic.</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15</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However, most of these studies were limited by the use of indirect racial comparisons, their cross-sectional design, and lack of outcome assessment. Only one small study of North American Whites (n=47), African Americans (n=15), and Japanese (n=43) </a:t>
            </a:r>
            <a:r>
              <a:rPr kumimoji="0" lang="en-US" altLang="en-US" sz="1600" b="0" i="0" u="none" strike="noStrike" cap="none" normalizeH="0" baseline="0" dirty="0" err="1">
                <a:ln>
                  <a:noFill/>
                </a:ln>
                <a:solidFill>
                  <a:schemeClr val="tx1"/>
                </a:solidFill>
                <a:effectLst/>
                <a:latin typeface="+mn-lt"/>
                <a:ea typeface="Times New Roman" panose="02020603050405020304" pitchFamily="18" charset="0"/>
              </a:rPr>
              <a:t>SSc</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patients with anti-Scl-70 antibodies found that Japanese and African-American patients were more likely to develop severe lung disease and had higher mortality rates compared to Whites.</a:t>
            </a:r>
            <a:r>
              <a:rPr kumimoji="0" lang="en-US" altLang="en-US" sz="1600" b="0" i="0" u="none" strike="noStrike" cap="none" normalizeH="0" baseline="30000" dirty="0">
                <a:ln>
                  <a:noFill/>
                </a:ln>
                <a:solidFill>
                  <a:schemeClr val="tx1"/>
                </a:solidFill>
                <a:effectLst/>
                <a:latin typeface="+mn-lt"/>
                <a:ea typeface="Times New Roman" panose="02020603050405020304" pitchFamily="18" charset="0"/>
              </a:rPr>
              <a:t>3</a:t>
            </a:r>
            <a:b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br>
            <a:r>
              <a:rPr kumimoji="0" lang="en-US" altLang="en-US" sz="1600" b="0" i="0" u="none" strike="noStrike" cap="none" normalizeH="0" baseline="0" dirty="0">
                <a:ln>
                  <a:noFill/>
                </a:ln>
                <a:solidFill>
                  <a:schemeClr val="tx1"/>
                </a:solidFill>
                <a:effectLst/>
                <a:latin typeface="+mn-lt"/>
                <a:ea typeface="Times New Roman" panose="02020603050405020304" pitchFamily="18" charset="0"/>
              </a:rPr>
              <a:t> </a:t>
            </a:r>
            <a:endParaRPr kumimoji="0" lang="en-US" altLang="en-US"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802</TotalTime>
  <Words>1722</Words>
  <Application>Microsoft Macintosh PowerPoint</Application>
  <PresentationFormat>Custom</PresentationFormat>
  <Paragraphs>176</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Trebuchet MS</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Mimi Nguyen</cp:lastModifiedBy>
  <cp:revision>64</cp:revision>
  <dcterms:created xsi:type="dcterms:W3CDTF">2012-02-06T18:46:22Z</dcterms:created>
  <dcterms:modified xsi:type="dcterms:W3CDTF">2020-02-14T22:20:49Z</dcterms:modified>
</cp:coreProperties>
</file>