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4"/>
  </p:sldMasterIdLst>
  <p:notesMasterIdLst>
    <p:notesMasterId r:id="rId6"/>
  </p:notesMasterIdLst>
  <p:handoutMasterIdLst>
    <p:handoutMasterId r:id="rId7"/>
  </p:handoutMasterIdLst>
  <p:sldIdLst>
    <p:sldId id="256" r:id="rId5"/>
  </p:sldIdLst>
  <p:sldSz cx="43891200" cy="32918400"/>
  <p:notesSz cx="7010400" cy="9296400"/>
  <p:defaultTextStyle>
    <a:defPPr>
      <a:defRPr lang="en-US"/>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455613" indent="1588" algn="l" rtl="0" eaLnBrk="0" fontAlgn="base" hangingPunct="0">
      <a:spcBef>
        <a:spcPct val="0"/>
      </a:spcBef>
      <a:spcAft>
        <a:spcPct val="0"/>
      </a:spcAft>
      <a:defRPr sz="2200" kern="1200">
        <a:solidFill>
          <a:schemeClr val="tx1"/>
        </a:solidFill>
        <a:latin typeface="Arial" charset="0"/>
        <a:ea typeface="+mn-ea"/>
        <a:cs typeface="+mn-cs"/>
      </a:defRPr>
    </a:lvl2pPr>
    <a:lvl3pPr marL="912813" indent="1588" algn="l" rtl="0" eaLnBrk="0" fontAlgn="base" hangingPunct="0">
      <a:spcBef>
        <a:spcPct val="0"/>
      </a:spcBef>
      <a:spcAft>
        <a:spcPct val="0"/>
      </a:spcAft>
      <a:defRPr sz="2200" kern="1200">
        <a:solidFill>
          <a:schemeClr val="tx1"/>
        </a:solidFill>
        <a:latin typeface="Arial" charset="0"/>
        <a:ea typeface="+mn-ea"/>
        <a:cs typeface="+mn-cs"/>
      </a:defRPr>
    </a:lvl3pPr>
    <a:lvl4pPr marL="1370013" indent="1588" algn="l" rtl="0" eaLnBrk="0" fontAlgn="base" hangingPunct="0">
      <a:spcBef>
        <a:spcPct val="0"/>
      </a:spcBef>
      <a:spcAft>
        <a:spcPct val="0"/>
      </a:spcAft>
      <a:defRPr sz="2200" kern="1200">
        <a:solidFill>
          <a:schemeClr val="tx1"/>
        </a:solidFill>
        <a:latin typeface="Arial" charset="0"/>
        <a:ea typeface="+mn-ea"/>
        <a:cs typeface="+mn-cs"/>
      </a:defRPr>
    </a:lvl4pPr>
    <a:lvl5pPr marL="1827213" indent="1588" algn="l"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E68"/>
    <a:srgbClr val="DDAA00"/>
    <a:srgbClr val="716FB2"/>
    <a:srgbClr val="F48024"/>
    <a:srgbClr val="17A3CB"/>
    <a:srgbClr val="052049"/>
    <a:srgbClr val="69028E"/>
    <a:srgbClr val="560090"/>
    <a:srgbClr val="FFFF99"/>
    <a:srgbClr val="005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3" autoAdjust="0"/>
    <p:restoredTop sz="96374" autoAdjust="0"/>
  </p:normalViewPr>
  <p:slideViewPr>
    <p:cSldViewPr>
      <p:cViewPr>
        <p:scale>
          <a:sx n="103" d="100"/>
          <a:sy n="103" d="100"/>
        </p:scale>
        <p:origin x="-17968" y="-1456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19" name="Rectangle 1027"/>
          <p:cNvSpPr>
            <a:spLocks noGrp="1" noChangeArrowheads="1"/>
          </p:cNvSpPr>
          <p:nvPr>
            <p:ph type="dt" sz="quarter" idx="1"/>
          </p:nvPr>
        </p:nvSpPr>
        <p:spPr bwMode="auto">
          <a:xfrm>
            <a:off x="3959225"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algn="r" defTabSz="340155">
              <a:defRPr sz="400">
                <a:latin typeface="Times New Roman" pitchFamily="18" charset="0"/>
              </a:defRPr>
            </a:lvl1pPr>
          </a:lstStyle>
          <a:p>
            <a:pPr>
              <a:defRPr/>
            </a:pPr>
            <a:endParaRPr lang="en-US"/>
          </a:p>
        </p:txBody>
      </p:sp>
      <p:sp>
        <p:nvSpPr>
          <p:cNvPr id="9220" name="Rectangle 1028"/>
          <p:cNvSpPr>
            <a:spLocks noGrp="1" noChangeArrowheads="1"/>
          </p:cNvSpPr>
          <p:nvPr>
            <p:ph type="ftr" sz="quarter" idx="2"/>
          </p:nvPr>
        </p:nvSpPr>
        <p:spPr bwMode="auto">
          <a:xfrm>
            <a:off x="0"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21" name="Rectangle 1029"/>
          <p:cNvSpPr>
            <a:spLocks noGrp="1" noChangeArrowheads="1"/>
          </p:cNvSpPr>
          <p:nvPr>
            <p:ph type="sldNum" sz="quarter" idx="3"/>
          </p:nvPr>
        </p:nvSpPr>
        <p:spPr bwMode="auto">
          <a:xfrm>
            <a:off x="3959225"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algn="r" defTabSz="340155">
              <a:defRPr sz="400">
                <a:latin typeface="Times New Roman" pitchFamily="18" charset="0"/>
              </a:defRPr>
            </a:lvl1pPr>
          </a:lstStyle>
          <a:p>
            <a:pPr>
              <a:defRPr/>
            </a:pPr>
            <a:fld id="{1F6337EB-F528-43E5-9B7B-BDFB31AD3714}" type="slidenum">
              <a:rPr lang="en-US"/>
              <a:pPr>
                <a:defRPr/>
              </a:pPr>
              <a:t>‹#›</a:t>
            </a:fld>
            <a:endParaRPr lang="en-US"/>
          </a:p>
        </p:txBody>
      </p:sp>
    </p:spTree>
    <p:extLst>
      <p:ext uri="{BB962C8B-B14F-4D97-AF65-F5344CB8AC3E}">
        <p14:creationId xmlns:p14="http://schemas.microsoft.com/office/powerpoint/2010/main" val="158659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1013"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6688" y="0"/>
            <a:ext cx="3022600"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algn="r" defTabSz="1323540">
              <a:defRPr sz="170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9350" y="692150"/>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54088" y="4446588"/>
            <a:ext cx="5091112" cy="4140200"/>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16975"/>
            <a:ext cx="3021013"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16975"/>
            <a:ext cx="3022600"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algn="r" defTabSz="1323540">
              <a:defRPr sz="1700">
                <a:latin typeface="Times New Roman" pitchFamily="18" charset="0"/>
              </a:defRPr>
            </a:lvl1pPr>
          </a:lstStyle>
          <a:p>
            <a:pPr>
              <a:defRPr/>
            </a:pPr>
            <a:fld id="{AC98C7E1-A6ED-430F-8B40-2F77931397F4}" type="slidenum">
              <a:rPr lang="en-US"/>
              <a:pPr>
                <a:defRPr/>
              </a:pPr>
              <a:t>‹#›</a:t>
            </a:fld>
            <a:endParaRPr lang="en-US"/>
          </a:p>
        </p:txBody>
      </p:sp>
    </p:spTree>
    <p:extLst>
      <p:ext uri="{BB962C8B-B14F-4D97-AF65-F5344CB8AC3E}">
        <p14:creationId xmlns:p14="http://schemas.microsoft.com/office/powerpoint/2010/main" val="411052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285342" algn="l" defTabSz="914138" rtl="0" eaLnBrk="1" latinLnBrk="0" hangingPunct="1">
      <a:defRPr sz="1300" kern="1200">
        <a:solidFill>
          <a:schemeClr val="tx1"/>
        </a:solidFill>
        <a:latin typeface="+mn-lt"/>
        <a:ea typeface="+mn-ea"/>
        <a:cs typeface="+mn-cs"/>
      </a:defRPr>
    </a:lvl6pPr>
    <a:lvl7pPr marL="2742413" algn="l" defTabSz="914138" rtl="0" eaLnBrk="1" latinLnBrk="0" hangingPunct="1">
      <a:defRPr sz="1300" kern="1200">
        <a:solidFill>
          <a:schemeClr val="tx1"/>
        </a:solidFill>
        <a:latin typeface="+mn-lt"/>
        <a:ea typeface="+mn-ea"/>
        <a:cs typeface="+mn-cs"/>
      </a:defRPr>
    </a:lvl7pPr>
    <a:lvl8pPr marL="3199480" algn="l" defTabSz="914138" rtl="0" eaLnBrk="1" latinLnBrk="0" hangingPunct="1">
      <a:defRPr sz="1300" kern="1200">
        <a:solidFill>
          <a:schemeClr val="tx1"/>
        </a:solidFill>
        <a:latin typeface="+mn-lt"/>
        <a:ea typeface="+mn-ea"/>
        <a:cs typeface="+mn-cs"/>
      </a:defRPr>
    </a:lvl8pPr>
    <a:lvl9pPr marL="3656551" algn="l" defTabSz="9141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22388">
              <a:defRPr sz="2200">
                <a:solidFill>
                  <a:schemeClr val="tx1"/>
                </a:solidFill>
                <a:latin typeface="Arial" charset="0"/>
              </a:defRPr>
            </a:lvl1pPr>
            <a:lvl2pPr marL="754063" indent="-288925" defTabSz="1322388">
              <a:defRPr sz="2200">
                <a:solidFill>
                  <a:schemeClr val="tx1"/>
                </a:solidFill>
                <a:latin typeface="Arial" charset="0"/>
              </a:defRPr>
            </a:lvl2pPr>
            <a:lvl3pPr marL="1160463" indent="-231775" defTabSz="1322388">
              <a:defRPr sz="2200">
                <a:solidFill>
                  <a:schemeClr val="tx1"/>
                </a:solidFill>
                <a:latin typeface="Arial" charset="0"/>
              </a:defRPr>
            </a:lvl3pPr>
            <a:lvl4pPr marL="1624013" indent="-231775" defTabSz="1322388">
              <a:defRPr sz="2200">
                <a:solidFill>
                  <a:schemeClr val="tx1"/>
                </a:solidFill>
                <a:latin typeface="Arial" charset="0"/>
              </a:defRPr>
            </a:lvl4pPr>
            <a:lvl5pPr marL="2089150" indent="-231775" defTabSz="1322388">
              <a:defRPr sz="2200">
                <a:solidFill>
                  <a:schemeClr val="tx1"/>
                </a:solidFill>
                <a:latin typeface="Arial" charset="0"/>
              </a:defRPr>
            </a:lvl5pPr>
            <a:lvl6pPr marL="2546350" indent="-231775" defTabSz="1322388" eaLnBrk="0" fontAlgn="base" hangingPunct="0">
              <a:spcBef>
                <a:spcPct val="0"/>
              </a:spcBef>
              <a:spcAft>
                <a:spcPct val="0"/>
              </a:spcAft>
              <a:defRPr sz="2200">
                <a:solidFill>
                  <a:schemeClr val="tx1"/>
                </a:solidFill>
                <a:latin typeface="Arial" charset="0"/>
              </a:defRPr>
            </a:lvl6pPr>
            <a:lvl7pPr marL="3003550" indent="-231775" defTabSz="1322388" eaLnBrk="0" fontAlgn="base" hangingPunct="0">
              <a:spcBef>
                <a:spcPct val="0"/>
              </a:spcBef>
              <a:spcAft>
                <a:spcPct val="0"/>
              </a:spcAft>
              <a:defRPr sz="2200">
                <a:solidFill>
                  <a:schemeClr val="tx1"/>
                </a:solidFill>
                <a:latin typeface="Arial" charset="0"/>
              </a:defRPr>
            </a:lvl7pPr>
            <a:lvl8pPr marL="3460750" indent="-231775" defTabSz="1322388" eaLnBrk="0" fontAlgn="base" hangingPunct="0">
              <a:spcBef>
                <a:spcPct val="0"/>
              </a:spcBef>
              <a:spcAft>
                <a:spcPct val="0"/>
              </a:spcAft>
              <a:defRPr sz="2200">
                <a:solidFill>
                  <a:schemeClr val="tx1"/>
                </a:solidFill>
                <a:latin typeface="Arial" charset="0"/>
              </a:defRPr>
            </a:lvl8pPr>
            <a:lvl9pPr marL="3917950" indent="-231775" defTabSz="1322388" eaLnBrk="0" fontAlgn="base" hangingPunct="0">
              <a:spcBef>
                <a:spcPct val="0"/>
              </a:spcBef>
              <a:spcAft>
                <a:spcPct val="0"/>
              </a:spcAft>
              <a:defRPr sz="2200">
                <a:solidFill>
                  <a:schemeClr val="tx1"/>
                </a:solidFill>
                <a:latin typeface="Arial" charset="0"/>
              </a:defRPr>
            </a:lvl9pPr>
          </a:lstStyle>
          <a:p>
            <a:fld id="{2C3CDAEB-3A9F-46CC-9984-C37941E087AF}" type="slidenum">
              <a:rPr lang="en-US" altLang="en-US" sz="1700" smtClean="0">
                <a:latin typeface="Times New Roman" pitchFamily="18" charset="0"/>
              </a:rPr>
              <a:pPr/>
              <a:t>1</a:t>
            </a:fld>
            <a:endParaRPr lang="en-US" altLang="en-US" sz="1700">
              <a:latin typeface="Times New Roman" pitchFamily="18" charset="0"/>
            </a:endParaRPr>
          </a:p>
        </p:txBody>
      </p:sp>
      <p:sp>
        <p:nvSpPr>
          <p:cNvPr id="5123" name="Rectangle 2"/>
          <p:cNvSpPr>
            <a:spLocks noGrp="1" noRot="1" noChangeAspect="1" noChangeArrowheads="1" noTextEdit="1"/>
          </p:cNvSpPr>
          <p:nvPr>
            <p:ph type="sldImg"/>
          </p:nvPr>
        </p:nvSpPr>
        <p:spPr>
          <a:xfrm>
            <a:off x="1149350" y="692150"/>
            <a:ext cx="4699000" cy="35242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5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4560" y="1317625"/>
            <a:ext cx="3950208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4560" y="7680325"/>
            <a:ext cx="3950208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4560" y="30510163"/>
            <a:ext cx="10241280" cy="1752600"/>
          </a:xfrm>
          <a:prstGeom prst="rect">
            <a:avLst/>
          </a:prstGeom>
        </p:spPr>
        <p:txBody>
          <a:bodyPr vert="horz" lIns="396541" tIns="198271" rIns="396541" bIns="198271" rtlCol="0" anchor="ctr"/>
          <a:lstStyle>
            <a:lvl1pPr algn="l">
              <a:defRPr sz="4623" smtClean="0">
                <a:solidFill>
                  <a:schemeClr val="tx1">
                    <a:tint val="75000"/>
                  </a:schemeClr>
                </a:solidFill>
              </a:defRPr>
            </a:lvl1pPr>
          </a:lstStyle>
          <a:p>
            <a:pPr>
              <a:defRPr/>
            </a:pPr>
            <a:fld id="{162208AB-5F9D-4443-96AB-8B28DB6090B2}" type="datetimeFigureOut">
              <a:rPr lang="en-US"/>
              <a:pPr>
                <a:defRPr/>
              </a:pPr>
              <a:t>6/20/19</a:t>
            </a:fld>
            <a:endParaRPr lang="en-US"/>
          </a:p>
        </p:txBody>
      </p:sp>
      <p:sp>
        <p:nvSpPr>
          <p:cNvPr id="5" name="Footer Placeholder 4"/>
          <p:cNvSpPr>
            <a:spLocks noGrp="1"/>
          </p:cNvSpPr>
          <p:nvPr>
            <p:ph type="ftr" sz="quarter" idx="3"/>
          </p:nvPr>
        </p:nvSpPr>
        <p:spPr>
          <a:xfrm>
            <a:off x="14996160" y="30510163"/>
            <a:ext cx="13898880" cy="1752600"/>
          </a:xfrm>
          <a:prstGeom prst="rect">
            <a:avLst/>
          </a:prstGeom>
        </p:spPr>
        <p:txBody>
          <a:bodyPr vert="horz" lIns="396541" tIns="198271" rIns="396541" bIns="198271" rtlCol="0" anchor="ctr"/>
          <a:lstStyle>
            <a:lvl1pPr algn="ctr">
              <a:defRPr sz="4623"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5360" y="30510163"/>
            <a:ext cx="10241280" cy="1752600"/>
          </a:xfrm>
          <a:prstGeom prst="rect">
            <a:avLst/>
          </a:prstGeom>
        </p:spPr>
        <p:txBody>
          <a:bodyPr vert="horz" lIns="396541" tIns="198271" rIns="396541" bIns="198271" rtlCol="0" anchor="ctr"/>
          <a:lstStyle>
            <a:lvl1pPr algn="r">
              <a:defRPr sz="4623" smtClean="0">
                <a:solidFill>
                  <a:schemeClr val="tx1">
                    <a:tint val="75000"/>
                  </a:schemeClr>
                </a:solidFill>
              </a:defRPr>
            </a:lvl1pPr>
          </a:lstStyle>
          <a:p>
            <a:pPr>
              <a:defRPr/>
            </a:pPr>
            <a:fld id="{CCBE8206-EC48-4995-B1B0-6344C00EACA3}" type="slidenum">
              <a:rPr lang="en-US"/>
              <a:pPr>
                <a:defRPr/>
              </a:pPr>
              <a:t>‹#›</a:t>
            </a:fld>
            <a:endParaRPr lang="en-US"/>
          </a:p>
        </p:txBody>
      </p:sp>
      <p:grpSp>
        <p:nvGrpSpPr>
          <p:cNvPr id="8" name="Group 7">
            <a:extLst>
              <a:ext uri="{FF2B5EF4-FFF2-40B4-BE49-F238E27FC236}">
                <a16:creationId xmlns:a16="http://schemas.microsoft.com/office/drawing/2014/main" id="{A91077B2-8886-FF4B-ACEF-7722D8EB01DA}"/>
              </a:ext>
            </a:extLst>
          </p:cNvPr>
          <p:cNvGrpSpPr/>
          <p:nvPr userDrawn="1"/>
        </p:nvGrpSpPr>
        <p:grpSpPr>
          <a:xfrm>
            <a:off x="0" y="0"/>
            <a:ext cx="43891200" cy="32918400"/>
            <a:chOff x="0" y="0"/>
            <a:chExt cx="38404800" cy="32918400"/>
          </a:xfrm>
        </p:grpSpPr>
        <p:pic>
          <p:nvPicPr>
            <p:cNvPr id="9" name="Picture 8">
              <a:extLst>
                <a:ext uri="{FF2B5EF4-FFF2-40B4-BE49-F238E27FC236}">
                  <a16:creationId xmlns:a16="http://schemas.microsoft.com/office/drawing/2014/main" id="{7B0FCF37-6768-2B40-9015-901EF17E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8404800" cy="32918400"/>
            </a:xfrm>
            <a:prstGeom prst="rect">
              <a:avLst/>
            </a:prstGeom>
          </p:spPr>
        </p:pic>
        <p:sp>
          <p:nvSpPr>
            <p:cNvPr id="10" name="Rectangle 9">
              <a:extLst>
                <a:ext uri="{FF2B5EF4-FFF2-40B4-BE49-F238E27FC236}">
                  <a16:creationId xmlns:a16="http://schemas.microsoft.com/office/drawing/2014/main" id="{7FB65F31-C006-2149-A697-BD49BF64B330}"/>
                </a:ext>
              </a:extLst>
            </p:cNvPr>
            <p:cNvSpPr/>
            <p:nvPr userDrawn="1"/>
          </p:nvSpPr>
          <p:spPr>
            <a:xfrm>
              <a:off x="30861000" y="1447800"/>
              <a:ext cx="6477000" cy="3429000"/>
            </a:xfrm>
            <a:prstGeom prst="rect">
              <a:avLst/>
            </a:prstGeom>
            <a:solidFill>
              <a:srgbClr val="174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14"/>
            </a:p>
          </p:txBody>
        </p:sp>
        <p:pic>
          <p:nvPicPr>
            <p:cNvPr id="11" name="Picture 10">
              <a:extLst>
                <a:ext uri="{FF2B5EF4-FFF2-40B4-BE49-F238E27FC236}">
                  <a16:creationId xmlns:a16="http://schemas.microsoft.com/office/drawing/2014/main" id="{169228AD-F61C-734E-AB52-07C9D1E44F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56200" y="1932432"/>
              <a:ext cx="6363065" cy="2505456"/>
            </a:xfrm>
            <a:prstGeom prst="rect">
              <a:avLst/>
            </a:prstGeom>
          </p:spPr>
        </p:pic>
      </p:grpSp>
    </p:spTree>
  </p:cSld>
  <p:clrMap bg1="lt1" tx1="dk1" bg2="lt2" tx2="dk2" accent1="accent1" accent2="accent2" accent3="accent3" accent4="accent4" accent5="accent5" accent6="accent6" hlink="hlink" folHlink="folHlink"/>
  <p:sldLayoutIdLst>
    <p:sldLayoutId id="2147483786" r:id="rId1"/>
  </p:sldLayoutIdLst>
  <p:txStyles>
    <p:titleStyle>
      <a:lvl1pPr algn="ctr" defTabSz="3523778" rtl="0" fontAlgn="base">
        <a:spcBef>
          <a:spcPct val="0"/>
        </a:spcBef>
        <a:spcAft>
          <a:spcPct val="0"/>
        </a:spcAft>
        <a:defRPr sz="16979" kern="1200">
          <a:solidFill>
            <a:schemeClr val="tx1"/>
          </a:solidFill>
          <a:latin typeface="+mj-lt"/>
          <a:ea typeface="+mj-ea"/>
          <a:cs typeface="+mj-cs"/>
        </a:defRPr>
      </a:lvl1pPr>
      <a:lvl2pPr algn="ctr" defTabSz="3523778" rtl="0" fontAlgn="base">
        <a:spcBef>
          <a:spcPct val="0"/>
        </a:spcBef>
        <a:spcAft>
          <a:spcPct val="0"/>
        </a:spcAft>
        <a:defRPr sz="16979">
          <a:solidFill>
            <a:schemeClr val="tx1"/>
          </a:solidFill>
          <a:latin typeface="Calibri" pitchFamily="34" charset="0"/>
        </a:defRPr>
      </a:lvl2pPr>
      <a:lvl3pPr algn="ctr" defTabSz="3523778" rtl="0" fontAlgn="base">
        <a:spcBef>
          <a:spcPct val="0"/>
        </a:spcBef>
        <a:spcAft>
          <a:spcPct val="0"/>
        </a:spcAft>
        <a:defRPr sz="16979">
          <a:solidFill>
            <a:schemeClr val="tx1"/>
          </a:solidFill>
          <a:latin typeface="Calibri" pitchFamily="34" charset="0"/>
        </a:defRPr>
      </a:lvl3pPr>
      <a:lvl4pPr algn="ctr" defTabSz="3523778" rtl="0" fontAlgn="base">
        <a:spcBef>
          <a:spcPct val="0"/>
        </a:spcBef>
        <a:spcAft>
          <a:spcPct val="0"/>
        </a:spcAft>
        <a:defRPr sz="16979">
          <a:solidFill>
            <a:schemeClr val="tx1"/>
          </a:solidFill>
          <a:latin typeface="Calibri" pitchFamily="34" charset="0"/>
        </a:defRPr>
      </a:lvl4pPr>
      <a:lvl5pPr algn="ctr" defTabSz="3523778" rtl="0" fontAlgn="base">
        <a:spcBef>
          <a:spcPct val="0"/>
        </a:spcBef>
        <a:spcAft>
          <a:spcPct val="0"/>
        </a:spcAft>
        <a:defRPr sz="16979">
          <a:solidFill>
            <a:schemeClr val="tx1"/>
          </a:solidFill>
          <a:latin typeface="Calibri" pitchFamily="34" charset="0"/>
        </a:defRPr>
      </a:lvl5pPr>
      <a:lvl6pPr marL="406427" algn="ctr" defTabSz="3523778" rtl="0" fontAlgn="base">
        <a:spcBef>
          <a:spcPct val="0"/>
        </a:spcBef>
        <a:spcAft>
          <a:spcPct val="0"/>
        </a:spcAft>
        <a:defRPr sz="16979">
          <a:solidFill>
            <a:schemeClr val="tx1"/>
          </a:solidFill>
          <a:latin typeface="Calibri" pitchFamily="34" charset="0"/>
        </a:defRPr>
      </a:lvl6pPr>
      <a:lvl7pPr marL="812853" algn="ctr" defTabSz="3523778" rtl="0" fontAlgn="base">
        <a:spcBef>
          <a:spcPct val="0"/>
        </a:spcBef>
        <a:spcAft>
          <a:spcPct val="0"/>
        </a:spcAft>
        <a:defRPr sz="16979">
          <a:solidFill>
            <a:schemeClr val="tx1"/>
          </a:solidFill>
          <a:latin typeface="Calibri" pitchFamily="34" charset="0"/>
        </a:defRPr>
      </a:lvl7pPr>
      <a:lvl8pPr marL="1219280" algn="ctr" defTabSz="3523778" rtl="0" fontAlgn="base">
        <a:spcBef>
          <a:spcPct val="0"/>
        </a:spcBef>
        <a:spcAft>
          <a:spcPct val="0"/>
        </a:spcAft>
        <a:defRPr sz="16979">
          <a:solidFill>
            <a:schemeClr val="tx1"/>
          </a:solidFill>
          <a:latin typeface="Calibri" pitchFamily="34" charset="0"/>
        </a:defRPr>
      </a:lvl8pPr>
      <a:lvl9pPr marL="1625708" algn="ctr" defTabSz="3523778" rtl="0" fontAlgn="base">
        <a:spcBef>
          <a:spcPct val="0"/>
        </a:spcBef>
        <a:spcAft>
          <a:spcPct val="0"/>
        </a:spcAft>
        <a:defRPr sz="16979">
          <a:solidFill>
            <a:schemeClr val="tx1"/>
          </a:solidFill>
          <a:latin typeface="Calibri" pitchFamily="34" charset="0"/>
        </a:defRPr>
      </a:lvl9pPr>
    </p:titleStyle>
    <p:bodyStyle>
      <a:lvl1pPr marL="1320887" indent="-1320887" algn="l" defTabSz="3523778" rtl="0" fontAlgn="base">
        <a:spcBef>
          <a:spcPct val="20000"/>
        </a:spcBef>
        <a:spcAft>
          <a:spcPct val="0"/>
        </a:spcAft>
        <a:buFont typeface="Arial" charset="0"/>
        <a:buChar char="•"/>
        <a:defRPr sz="12356" kern="1200">
          <a:solidFill>
            <a:schemeClr val="tx1"/>
          </a:solidFill>
          <a:latin typeface="+mn-lt"/>
          <a:ea typeface="+mn-ea"/>
          <a:cs typeface="+mn-cs"/>
        </a:defRPr>
      </a:lvl1pPr>
      <a:lvl2pPr marL="2863334" indent="-1100740" algn="l" defTabSz="3523778" rtl="0" fontAlgn="base">
        <a:spcBef>
          <a:spcPct val="20000"/>
        </a:spcBef>
        <a:spcAft>
          <a:spcPct val="0"/>
        </a:spcAft>
        <a:buFont typeface="Arial" charset="0"/>
        <a:buChar char="–"/>
        <a:defRPr sz="10845" kern="1200">
          <a:solidFill>
            <a:schemeClr val="tx1"/>
          </a:solidFill>
          <a:latin typeface="+mn-lt"/>
          <a:ea typeface="+mn-ea"/>
          <a:cs typeface="+mn-cs"/>
        </a:defRPr>
      </a:lvl2pPr>
      <a:lvl3pPr marL="4405780" indent="-880592" algn="l" defTabSz="3523778" rtl="0" fontAlgn="base">
        <a:spcBef>
          <a:spcPct val="20000"/>
        </a:spcBef>
        <a:spcAft>
          <a:spcPct val="0"/>
        </a:spcAft>
        <a:buFont typeface="Arial" charset="0"/>
        <a:buChar char="•"/>
        <a:defRPr sz="9245" kern="1200">
          <a:solidFill>
            <a:schemeClr val="tx1"/>
          </a:solidFill>
          <a:latin typeface="+mn-lt"/>
          <a:ea typeface="+mn-ea"/>
          <a:cs typeface="+mn-cs"/>
        </a:defRPr>
      </a:lvl3pPr>
      <a:lvl4pPr marL="6168374" indent="-880592" algn="l" defTabSz="3523778" rtl="0" fontAlgn="base">
        <a:spcBef>
          <a:spcPct val="20000"/>
        </a:spcBef>
        <a:spcAft>
          <a:spcPct val="0"/>
        </a:spcAft>
        <a:buFont typeface="Arial" charset="0"/>
        <a:buChar char="–"/>
        <a:defRPr sz="7734" kern="1200">
          <a:solidFill>
            <a:schemeClr val="tx1"/>
          </a:solidFill>
          <a:latin typeface="+mn-lt"/>
          <a:ea typeface="+mn-ea"/>
          <a:cs typeface="+mn-cs"/>
        </a:defRPr>
      </a:lvl4pPr>
      <a:lvl5pPr marL="7930968" indent="-880592" algn="l" defTabSz="3523778" rtl="0" fontAlgn="base">
        <a:spcBef>
          <a:spcPct val="20000"/>
        </a:spcBef>
        <a:spcAft>
          <a:spcPct val="0"/>
        </a:spcAft>
        <a:buFont typeface="Arial" charset="0"/>
        <a:buChar char="»"/>
        <a:defRPr sz="7734" kern="1200">
          <a:solidFill>
            <a:schemeClr val="tx1"/>
          </a:solidFill>
          <a:latin typeface="+mn-lt"/>
          <a:ea typeface="+mn-ea"/>
          <a:cs typeface="+mn-cs"/>
        </a:defRPr>
      </a:lvl5pPr>
      <a:lvl6pPr marL="9693724" indent="-881241" algn="l" defTabSz="3524988" rtl="0" eaLnBrk="1" latinLnBrk="0" hangingPunct="1">
        <a:spcBef>
          <a:spcPct val="20000"/>
        </a:spcBef>
        <a:buFont typeface="Arial" panose="020B0604020202020204" pitchFamily="34" charset="0"/>
        <a:buChar char="•"/>
        <a:defRPr sz="7734" kern="1200">
          <a:solidFill>
            <a:schemeClr val="tx1"/>
          </a:solidFill>
          <a:latin typeface="+mn-lt"/>
          <a:ea typeface="+mn-ea"/>
          <a:cs typeface="+mn-cs"/>
        </a:defRPr>
      </a:lvl6pPr>
      <a:lvl7pPr marL="11456222" indent="-881241" algn="l" defTabSz="3524988" rtl="0" eaLnBrk="1" latinLnBrk="0" hangingPunct="1">
        <a:spcBef>
          <a:spcPct val="20000"/>
        </a:spcBef>
        <a:buFont typeface="Arial" panose="020B0604020202020204" pitchFamily="34" charset="0"/>
        <a:buChar char="•"/>
        <a:defRPr sz="7734" kern="1200">
          <a:solidFill>
            <a:schemeClr val="tx1"/>
          </a:solidFill>
          <a:latin typeface="+mn-lt"/>
          <a:ea typeface="+mn-ea"/>
          <a:cs typeface="+mn-cs"/>
        </a:defRPr>
      </a:lvl7pPr>
      <a:lvl8pPr marL="13218713" indent="-881241" algn="l" defTabSz="3524988" rtl="0" eaLnBrk="1" latinLnBrk="0" hangingPunct="1">
        <a:spcBef>
          <a:spcPct val="20000"/>
        </a:spcBef>
        <a:buFont typeface="Arial" panose="020B0604020202020204" pitchFamily="34" charset="0"/>
        <a:buChar char="•"/>
        <a:defRPr sz="7734" kern="1200">
          <a:solidFill>
            <a:schemeClr val="tx1"/>
          </a:solidFill>
          <a:latin typeface="+mn-lt"/>
          <a:ea typeface="+mn-ea"/>
          <a:cs typeface="+mn-cs"/>
        </a:defRPr>
      </a:lvl8pPr>
      <a:lvl9pPr marL="14981210" indent="-881241" algn="l" defTabSz="3524988" rtl="0" eaLnBrk="1" latinLnBrk="0" hangingPunct="1">
        <a:spcBef>
          <a:spcPct val="20000"/>
        </a:spcBef>
        <a:buFont typeface="Arial" panose="020B0604020202020204" pitchFamily="34" charset="0"/>
        <a:buChar char="•"/>
        <a:defRPr sz="7734" kern="1200">
          <a:solidFill>
            <a:schemeClr val="tx1"/>
          </a:solidFill>
          <a:latin typeface="+mn-lt"/>
          <a:ea typeface="+mn-ea"/>
          <a:cs typeface="+mn-cs"/>
        </a:defRPr>
      </a:lvl9pPr>
    </p:bodyStyle>
    <p:otherStyle>
      <a:defPPr>
        <a:defRPr lang="en-US"/>
      </a:defPPr>
      <a:lvl1pPr marL="0" algn="l" defTabSz="3524988" rtl="0" eaLnBrk="1" latinLnBrk="0" hangingPunct="1">
        <a:defRPr sz="6934" kern="1200">
          <a:solidFill>
            <a:schemeClr val="tx1"/>
          </a:solidFill>
          <a:latin typeface="+mn-lt"/>
          <a:ea typeface="+mn-ea"/>
          <a:cs typeface="+mn-cs"/>
        </a:defRPr>
      </a:lvl1pPr>
      <a:lvl2pPr marL="1762503" algn="l" defTabSz="3524988" rtl="0" eaLnBrk="1" latinLnBrk="0" hangingPunct="1">
        <a:defRPr sz="6934" kern="1200">
          <a:solidFill>
            <a:schemeClr val="tx1"/>
          </a:solidFill>
          <a:latin typeface="+mn-lt"/>
          <a:ea typeface="+mn-ea"/>
          <a:cs typeface="+mn-cs"/>
        </a:defRPr>
      </a:lvl2pPr>
      <a:lvl3pPr marL="3524988" algn="l" defTabSz="3524988" rtl="0" eaLnBrk="1" latinLnBrk="0" hangingPunct="1">
        <a:defRPr sz="6934" kern="1200">
          <a:solidFill>
            <a:schemeClr val="tx1"/>
          </a:solidFill>
          <a:latin typeface="+mn-lt"/>
          <a:ea typeface="+mn-ea"/>
          <a:cs typeface="+mn-cs"/>
        </a:defRPr>
      </a:lvl3pPr>
      <a:lvl4pPr marL="5287486" algn="l" defTabSz="3524988" rtl="0" eaLnBrk="1" latinLnBrk="0" hangingPunct="1">
        <a:defRPr sz="6934" kern="1200">
          <a:solidFill>
            <a:schemeClr val="tx1"/>
          </a:solidFill>
          <a:latin typeface="+mn-lt"/>
          <a:ea typeface="+mn-ea"/>
          <a:cs typeface="+mn-cs"/>
        </a:defRPr>
      </a:lvl4pPr>
      <a:lvl5pPr marL="7049981" algn="l" defTabSz="3524988" rtl="0" eaLnBrk="1" latinLnBrk="0" hangingPunct="1">
        <a:defRPr sz="6934" kern="1200">
          <a:solidFill>
            <a:schemeClr val="tx1"/>
          </a:solidFill>
          <a:latin typeface="+mn-lt"/>
          <a:ea typeface="+mn-ea"/>
          <a:cs typeface="+mn-cs"/>
        </a:defRPr>
      </a:lvl5pPr>
      <a:lvl6pPr marL="8812474" algn="l" defTabSz="3524988" rtl="0" eaLnBrk="1" latinLnBrk="0" hangingPunct="1">
        <a:defRPr sz="6934" kern="1200">
          <a:solidFill>
            <a:schemeClr val="tx1"/>
          </a:solidFill>
          <a:latin typeface="+mn-lt"/>
          <a:ea typeface="+mn-ea"/>
          <a:cs typeface="+mn-cs"/>
        </a:defRPr>
      </a:lvl6pPr>
      <a:lvl7pPr marL="10574973" algn="l" defTabSz="3524988" rtl="0" eaLnBrk="1" latinLnBrk="0" hangingPunct="1">
        <a:defRPr sz="6934" kern="1200">
          <a:solidFill>
            <a:schemeClr val="tx1"/>
          </a:solidFill>
          <a:latin typeface="+mn-lt"/>
          <a:ea typeface="+mn-ea"/>
          <a:cs typeface="+mn-cs"/>
        </a:defRPr>
      </a:lvl7pPr>
      <a:lvl8pPr marL="12337467" algn="l" defTabSz="3524988" rtl="0" eaLnBrk="1" latinLnBrk="0" hangingPunct="1">
        <a:defRPr sz="6934" kern="1200">
          <a:solidFill>
            <a:schemeClr val="tx1"/>
          </a:solidFill>
          <a:latin typeface="+mn-lt"/>
          <a:ea typeface="+mn-ea"/>
          <a:cs typeface="+mn-cs"/>
        </a:defRPr>
      </a:lvl8pPr>
      <a:lvl9pPr marL="14099961" algn="l" defTabSz="3524988" rtl="0" eaLnBrk="1" latinLnBrk="0" hangingPunct="1">
        <a:defRPr sz="69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ext Box 652"/>
          <p:cNvSpPr txBox="1">
            <a:spLocks noChangeArrowheads="1"/>
          </p:cNvSpPr>
          <p:nvPr/>
        </p:nvSpPr>
        <p:spPr bwMode="auto">
          <a:xfrm>
            <a:off x="762000" y="1066800"/>
            <a:ext cx="34061400" cy="511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266" tIns="62633" rIns="125266" bIns="62633">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lgn="ctr">
              <a:spcAft>
                <a:spcPts val="1371"/>
              </a:spcAft>
              <a:defRPr/>
            </a:pPr>
            <a:r>
              <a:rPr lang="en-US" altLang="en-US" sz="6515" b="1" dirty="0">
                <a:solidFill>
                  <a:schemeClr val="bg1"/>
                </a:solidFill>
                <a:latin typeface="Verdana" panose="020B0604030504040204" pitchFamily="34" charset="0"/>
                <a:ea typeface="Verdana" panose="020B0604030504040204" pitchFamily="34" charset="0"/>
                <a:cs typeface="Verdana" panose="020B0604030504040204" pitchFamily="34" charset="0"/>
              </a:rPr>
              <a:t>Thoracic Surgery and Population Health: Efficacy of a Voluntary Smoking Cessation Quit Line Intervention in the Thoracic Surgical Clinic</a:t>
            </a:r>
          </a:p>
          <a:p>
            <a:pPr algn="ctr">
              <a:lnSpc>
                <a:spcPct val="125000"/>
              </a:lnSpc>
              <a:spcBef>
                <a:spcPts val="1066"/>
              </a:spcBef>
              <a:defRPr/>
            </a:pPr>
            <a:r>
              <a:rPr lang="en-US" alt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Mollie Mustoe, BA, James M. Clark, MD, Timothy Huynh, BA, Lisa M. Brown, MD, MAS, David T. Cooke, MD</a:t>
            </a:r>
          </a:p>
          <a:p>
            <a:pPr algn="ctr">
              <a:lnSpc>
                <a:spcPct val="125000"/>
              </a:lnSpc>
              <a:spcBef>
                <a:spcPts val="1066"/>
              </a:spcBef>
              <a:defRPr/>
            </a:pPr>
            <a:r>
              <a:rPr lang="en-US" altLang="en-US" sz="4114" dirty="0">
                <a:solidFill>
                  <a:schemeClr val="bg1"/>
                </a:solidFill>
                <a:latin typeface="Verdana" panose="020B0604030504040204" pitchFamily="34" charset="0"/>
                <a:ea typeface="Verdana" panose="020B0604030504040204" pitchFamily="34" charset="0"/>
                <a:cs typeface="Verdana" panose="020B0604030504040204" pitchFamily="34" charset="0"/>
              </a:rPr>
              <a:t>Section of General Thoracic Surgery, Department of Surgery, University of California, Davis Health</a:t>
            </a:r>
          </a:p>
          <a:p>
            <a:pPr algn="ctr">
              <a:lnSpc>
                <a:spcPct val="125000"/>
              </a:lnSpc>
              <a:spcBef>
                <a:spcPts val="1066"/>
              </a:spcBef>
              <a:defRPr/>
            </a:pPr>
            <a:endParaRPr lang="en-US" altLang="en-US" sz="391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a:extLst>
              <a:ext uri="{FF2B5EF4-FFF2-40B4-BE49-F238E27FC236}">
                <a16:creationId xmlns:a16="http://schemas.microsoft.com/office/drawing/2014/main" id="{CB99EDB7-5D2D-E345-B37D-A542B339505E}"/>
              </a:ext>
            </a:extLst>
          </p:cNvPr>
          <p:cNvGrpSpPr/>
          <p:nvPr/>
        </p:nvGrpSpPr>
        <p:grpSpPr>
          <a:xfrm>
            <a:off x="880725" y="6006568"/>
            <a:ext cx="42248475" cy="26561193"/>
            <a:chOff x="741171" y="9201410"/>
            <a:chExt cx="36967414" cy="18175654"/>
          </a:xfrm>
        </p:grpSpPr>
        <p:sp>
          <p:nvSpPr>
            <p:cNvPr id="3074" name="Text Box 659"/>
            <p:cNvSpPr txBox="1">
              <a:spLocks noChangeArrowheads="1"/>
            </p:cNvSpPr>
            <p:nvPr/>
          </p:nvSpPr>
          <p:spPr bwMode="auto">
            <a:xfrm>
              <a:off x="741171" y="9201410"/>
              <a:ext cx="8801100" cy="5079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27786" tIns="113894" rIns="227786" bIns="113894">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5334" b="1" dirty="0">
                  <a:solidFill>
                    <a:srgbClr val="1A3E68"/>
                  </a:solidFill>
                  <a:latin typeface="Verdana" panose="020B0604030504040204" pitchFamily="34" charset="0"/>
                  <a:ea typeface="Verdana" panose="020B0604030504040204" pitchFamily="34" charset="0"/>
                  <a:cs typeface="Verdana" panose="020B0604030504040204" pitchFamily="34" charset="0"/>
                </a:rPr>
                <a:t>Background &amp; Purpose</a:t>
              </a:r>
            </a:p>
            <a:p>
              <a:pPr>
                <a:spcBef>
                  <a:spcPct val="50000"/>
                </a:spcBef>
              </a:pPr>
              <a:endParaRPr lang="en-US" altLang="en-US" sz="2311"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r>
                <a:rPr lang="en-US" sz="2700" dirty="0">
                  <a:latin typeface="Verdana" panose="020B0604030504040204" pitchFamily="34" charset="0"/>
                  <a:ea typeface="Verdana" panose="020B0604030504040204" pitchFamily="34" charset="0"/>
                  <a:cs typeface="Verdana" panose="020B0604030504040204" pitchFamily="34" charset="0"/>
                </a:rPr>
                <a:t>Smoking Quit Line (QL) programs utilizing free education and telephone counseling services have been well demonstrated to effectively promote smoking cessation in outpatient primary care settings. Given that active smoking increases pulmonary complications after thoracic surgery,</a:t>
              </a:r>
              <a:r>
                <a:rPr lang="en-US" sz="2700" baseline="30000" dirty="0">
                  <a:latin typeface="Verdana" panose="020B0604030504040204" pitchFamily="34" charset="0"/>
                  <a:ea typeface="Verdana" panose="020B0604030504040204" pitchFamily="34" charset="0"/>
                  <a:cs typeface="Verdana" panose="020B0604030504040204" pitchFamily="34" charset="0"/>
                </a:rPr>
                <a:t>1</a:t>
              </a:r>
              <a:r>
                <a:rPr lang="en-US" sz="2700" dirty="0">
                  <a:latin typeface="Verdana" panose="020B0604030504040204" pitchFamily="34" charset="0"/>
                  <a:ea typeface="Verdana" panose="020B0604030504040204" pitchFamily="34" charset="0"/>
                  <a:cs typeface="Verdana" panose="020B0604030504040204" pitchFamily="34" charset="0"/>
                </a:rPr>
                <a:t> we sought to evaluate the efficacy of the voluntary California Smoker’s Helpline (CSH) QL program in the setting of a thoracic surgery preoperative clinic and tested the hypothesis that patients undergoing surgery would have higher durability of smoking cessation after QL intervention compared historical non-surgical figures.</a:t>
              </a:r>
              <a:endParaRPr lang="en-US" altLang="en-US" sz="2700" dirty="0">
                <a:latin typeface="Verdana" panose="020B0604030504040204" pitchFamily="34" charset="0"/>
                <a:ea typeface="Verdana" panose="020B0604030504040204" pitchFamily="34" charset="0"/>
                <a:cs typeface="Verdana" panose="020B0604030504040204" pitchFamily="34" charset="0"/>
              </a:endParaRPr>
            </a:p>
            <a:p>
              <a:pPr lvl="1">
                <a:spcBef>
                  <a:spcPct val="20000"/>
                </a:spcBef>
                <a:buFont typeface="Times New Roman" pitchFamily="18" charset="0"/>
                <a:buNone/>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lvl="1">
                <a:spcBef>
                  <a:spcPct val="20000"/>
                </a:spcBef>
                <a:buFont typeface="Times New Roman" pitchFamily="18" charset="0"/>
                <a:buNone/>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p:txBody>
        </p:sp>
        <p:sp>
          <p:nvSpPr>
            <p:cNvPr id="3075" name="Rectangle 200"/>
            <p:cNvSpPr>
              <a:spLocks noChangeArrowheads="1"/>
            </p:cNvSpPr>
            <p:nvPr/>
          </p:nvSpPr>
          <p:spPr bwMode="auto">
            <a:xfrm>
              <a:off x="28907485" y="9201410"/>
              <a:ext cx="8801100" cy="10072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5478" tIns="175581" rIns="225478" bIns="175581"/>
            <a:lstStyle>
              <a:lvl1pPr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r>
                <a:rPr lang="en-US" altLang="en-US" sz="5334" b="1" dirty="0">
                  <a:solidFill>
                    <a:srgbClr val="1A3E68"/>
                  </a:solidFill>
                  <a:latin typeface="Verdana" panose="020B0604030504040204" pitchFamily="34" charset="0"/>
                  <a:ea typeface="Verdana" panose="020B0604030504040204" pitchFamily="34" charset="0"/>
                  <a:cs typeface="Verdana" panose="020B0604030504040204" pitchFamily="34" charset="0"/>
                </a:rPr>
                <a:t>Discussion</a:t>
              </a:r>
            </a:p>
            <a:p>
              <a:endParaRPr lang="en-US" sz="26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altLang="en-US" sz="2700" dirty="0">
                  <a:latin typeface="Verdana" panose="020B0604030504040204" pitchFamily="34" charset="0"/>
                  <a:ea typeface="Verdana" panose="020B0604030504040204" pitchFamily="34" charset="0"/>
                  <a:cs typeface="Verdana" panose="020B0604030504040204" pitchFamily="34" charset="0"/>
                </a:rPr>
                <a:t>Patients undergoing thoracic surgery were nearly twice as likely to quit smoking, regardless of QL referral. </a:t>
              </a:r>
            </a:p>
            <a:p>
              <a:pPr marL="457200" indent="-457200">
                <a:buFont typeface="Arial" panose="020B0604020202020204" pitchFamily="34" charset="0"/>
                <a:buChar char="•"/>
              </a:pPr>
              <a:r>
                <a:rPr lang="en-US" altLang="en-US" sz="2700" dirty="0">
                  <a:latin typeface="Verdana" panose="020B0604030504040204" pitchFamily="34" charset="0"/>
                  <a:ea typeface="Verdana" panose="020B0604030504040204" pitchFamily="34" charset="0"/>
                  <a:cs typeface="Verdana" panose="020B0604030504040204" pitchFamily="34" charset="0"/>
                </a:rPr>
                <a:t>Smoke-free durability was comparable in non-operative patients regardless of participation in the QL program</a:t>
              </a:r>
            </a:p>
            <a:p>
              <a:pPr marL="457200" indent="-457200">
                <a:buFont typeface="Arial" panose="020B0604020202020204" pitchFamily="34" charset="0"/>
                <a:buChar char="•"/>
              </a:pPr>
              <a:r>
                <a:rPr lang="en-US" altLang="en-US" sz="2700" dirty="0">
                  <a:latin typeface="Verdana" panose="020B0604030504040204" pitchFamily="34" charset="0"/>
                  <a:ea typeface="Verdana" panose="020B0604030504040204" pitchFamily="34" charset="0"/>
                  <a:cs typeface="Verdana" panose="020B0604030504040204" pitchFamily="34" charset="0"/>
                </a:rPr>
                <a:t>Operative patients had comparable preoperative quit-rates regardless of QL referral, but those participating in the QL had higher smoke-free durability at the postoperative visit and at 6 months, with rates higher than with CSHQL results (24% and 13% at 1 month and 6 months, respectively) in a general healthcare setting.</a:t>
              </a:r>
              <a:r>
                <a:rPr lang="en-US" altLang="en-US" sz="2700" baseline="30000" dirty="0">
                  <a:latin typeface="Verdana" panose="020B0604030504040204" pitchFamily="34" charset="0"/>
                  <a:ea typeface="Verdana" panose="020B0604030504040204" pitchFamily="34" charset="0"/>
                  <a:cs typeface="Verdana" panose="020B0604030504040204" pitchFamily="34" charset="0"/>
                </a:rPr>
                <a:t>2</a:t>
              </a:r>
            </a:p>
            <a:p>
              <a:endParaRPr lang="en-US" sz="2309" dirty="0">
                <a:latin typeface="Verdana" panose="020B0604030504040204" pitchFamily="34" charset="0"/>
                <a:ea typeface="Verdana" panose="020B0604030504040204" pitchFamily="34" charset="0"/>
                <a:cs typeface="Verdana" panose="020B0604030504040204" pitchFamily="34" charset="0"/>
              </a:endParaRPr>
            </a:p>
            <a:p>
              <a:endParaRPr lang="en-US" sz="2309" dirty="0">
                <a:latin typeface="Verdana" panose="020B0604030504040204" pitchFamily="34" charset="0"/>
                <a:ea typeface="Verdana" panose="020B0604030504040204" pitchFamily="34" charset="0"/>
                <a:cs typeface="Verdana" panose="020B0604030504040204" pitchFamily="34" charset="0"/>
              </a:endParaRPr>
            </a:p>
            <a:p>
              <a:r>
                <a:rPr lang="en-US" sz="2309" dirty="0">
                  <a:latin typeface="Verdana" panose="020B0604030504040204" pitchFamily="34" charset="0"/>
                  <a:ea typeface="Verdana" panose="020B0604030504040204" pitchFamily="34" charset="0"/>
                  <a:cs typeface="Verdana" panose="020B0604030504040204" pitchFamily="34" charset="0"/>
                </a:rPr>
                <a:t> </a:t>
              </a:r>
              <a:r>
                <a:rPr lang="en-US" altLang="en-US" sz="5330" b="1" dirty="0">
                  <a:solidFill>
                    <a:srgbClr val="1A3E68"/>
                  </a:solidFill>
                  <a:latin typeface="Verdana" panose="020B0604030504040204" pitchFamily="34" charset="0"/>
                  <a:ea typeface="Verdana" panose="020B0604030504040204" pitchFamily="34" charset="0"/>
                  <a:cs typeface="Verdana" panose="020B0604030504040204" pitchFamily="34" charset="0"/>
                </a:rPr>
                <a:t>Conclusions</a:t>
              </a:r>
              <a:endParaRPr lang="en-US" altLang="en-US" sz="5330" dirty="0">
                <a:solidFill>
                  <a:srgbClr val="1A3E68"/>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altLang="en-US" sz="2700" dirty="0">
                  <a:latin typeface="Verdana" panose="020B0604030504040204" pitchFamily="34" charset="0"/>
                  <a:ea typeface="Verdana" panose="020B0604030504040204" pitchFamily="34" charset="0"/>
                  <a:cs typeface="Verdana" panose="020B0604030504040204" pitchFamily="34" charset="0"/>
                </a:rPr>
                <a:t>Patients undergoing a thoracic operation are more motivated to quit smoking.</a:t>
              </a:r>
            </a:p>
            <a:p>
              <a:pPr marL="457200" indent="-457200">
                <a:buFont typeface="Arial" panose="020B0604020202020204" pitchFamily="34" charset="0"/>
                <a:buChar char="•"/>
              </a:pPr>
              <a:r>
                <a:rPr lang="en-US" altLang="en-US" sz="2700" dirty="0">
                  <a:latin typeface="Verdana" panose="020B0604030504040204" pitchFamily="34" charset="0"/>
                  <a:ea typeface="Verdana" panose="020B0604030504040204" pitchFamily="34" charset="0"/>
                  <a:cs typeface="Verdana" panose="020B0604030504040204" pitchFamily="34" charset="0"/>
                </a:rPr>
                <a:t>In-office preoperative smoking cessation counseling is effective, but durability improves with an adjunct such as referral to a QL program.</a:t>
              </a:r>
            </a:p>
            <a:p>
              <a:pPr marL="457200" indent="-457200">
                <a:buFont typeface="Arial" panose="020B0604020202020204" pitchFamily="34" charset="0"/>
                <a:buChar char="•"/>
              </a:pPr>
              <a:r>
                <a:rPr lang="en-US" altLang="en-US" sz="2700" dirty="0">
                  <a:latin typeface="Verdana" panose="020B0604030504040204" pitchFamily="34" charset="0"/>
                  <a:ea typeface="Verdana" panose="020B0604030504040204" pitchFamily="34" charset="0"/>
                  <a:cs typeface="Verdana" panose="020B0604030504040204" pitchFamily="34" charset="0"/>
                </a:rPr>
                <a:t>As such, subspecialty clinicians can dramatically improve smoking cessation rates even in non-operative patients with appropriate outpatient counseling, and intervention.</a:t>
              </a:r>
            </a:p>
            <a:p>
              <a:pPr marL="457200" indent="-457200">
                <a:buFont typeface="Arial" panose="020B0604020202020204" pitchFamily="34" charset="0"/>
                <a:buChar char="•"/>
              </a:pPr>
              <a:r>
                <a:rPr lang="en-US" altLang="en-US" sz="2700" dirty="0">
                  <a:latin typeface="Verdana" panose="020B0604030504040204" pitchFamily="34" charset="0"/>
                  <a:ea typeface="Verdana" panose="020B0604030504040204" pitchFamily="34" charset="0"/>
                  <a:cs typeface="Verdana" panose="020B0604030504040204" pitchFamily="34" charset="0"/>
                </a:rPr>
                <a:t>These results of an optional “Opt-In” QL referral program will serve as a comparison to our recently launched “Opt-Out” QL program in the thoracic surgery clinic.</a:t>
              </a:r>
            </a:p>
          </p:txBody>
        </p:sp>
        <p:sp>
          <p:nvSpPr>
            <p:cNvPr id="3076" name="Rectangle 202"/>
            <p:cNvSpPr>
              <a:spLocks noChangeArrowheads="1"/>
            </p:cNvSpPr>
            <p:nvPr/>
          </p:nvSpPr>
          <p:spPr bwMode="auto">
            <a:xfrm>
              <a:off x="28907485" y="19821594"/>
              <a:ext cx="8801100" cy="42161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5478" tIns="175581" rIns="225478" bIns="175581"/>
            <a:lstStyle>
              <a:lvl1pPr defTabSz="3949700">
                <a:tabLst>
                  <a:tab pos="704850" algn="l"/>
                  <a:tab pos="5815013" algn="l"/>
                </a:tabLst>
                <a:defRPr sz="2200">
                  <a:solidFill>
                    <a:schemeClr val="tx1"/>
                  </a:solidFill>
                  <a:latin typeface="Arial" charset="0"/>
                </a:defRPr>
              </a:lvl1pPr>
              <a:lvl2pPr marL="742950" indent="-285750" defTabSz="3949700">
                <a:tabLst>
                  <a:tab pos="704850" algn="l"/>
                  <a:tab pos="5815013" algn="l"/>
                </a:tabLst>
                <a:defRPr sz="2200">
                  <a:solidFill>
                    <a:schemeClr val="tx1"/>
                  </a:solidFill>
                  <a:latin typeface="Arial" charset="0"/>
                </a:defRPr>
              </a:lvl2pPr>
              <a:lvl3pPr marL="1143000" indent="-228600" defTabSz="3949700">
                <a:tabLst>
                  <a:tab pos="704850" algn="l"/>
                  <a:tab pos="5815013" algn="l"/>
                </a:tabLst>
                <a:defRPr sz="2200">
                  <a:solidFill>
                    <a:schemeClr val="tx1"/>
                  </a:solidFill>
                  <a:latin typeface="Arial" charset="0"/>
                </a:defRPr>
              </a:lvl3pPr>
              <a:lvl4pPr marL="1600200" indent="-228600" defTabSz="3949700">
                <a:tabLst>
                  <a:tab pos="704850" algn="l"/>
                  <a:tab pos="5815013" algn="l"/>
                </a:tabLst>
                <a:defRPr sz="2200">
                  <a:solidFill>
                    <a:schemeClr val="tx1"/>
                  </a:solidFill>
                  <a:latin typeface="Arial" charset="0"/>
                </a:defRPr>
              </a:lvl4pPr>
              <a:lvl5pPr marL="2057400" indent="-228600" defTabSz="3949700">
                <a:tabLst>
                  <a:tab pos="704850" algn="l"/>
                  <a:tab pos="5815013"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9pPr>
            </a:lstStyle>
            <a:p>
              <a:pPr>
                <a:spcBef>
                  <a:spcPct val="20000"/>
                </a:spcBef>
              </a:pPr>
              <a:r>
                <a:rPr lang="en-US" altLang="en-US" sz="5334" b="1" dirty="0">
                  <a:solidFill>
                    <a:srgbClr val="1A3E68"/>
                  </a:solidFill>
                  <a:latin typeface="Verdana" panose="020B0604030504040204" pitchFamily="34" charset="0"/>
                  <a:ea typeface="Verdana" panose="020B0604030504040204" pitchFamily="34" charset="0"/>
                  <a:cs typeface="Verdana" panose="020B0604030504040204" pitchFamily="34" charset="0"/>
                </a:rPr>
                <a:t>References</a:t>
              </a:r>
            </a:p>
            <a:p>
              <a:pPr>
                <a:spcBef>
                  <a:spcPct val="20000"/>
                </a:spcBef>
              </a:pPr>
              <a:endParaRPr lang="en-US" altLang="en-US" sz="2311"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marL="514350" indent="-514350">
                <a:buAutoNum type="arabicPeriod"/>
              </a:pPr>
              <a:r>
                <a:rPr lang="en-US" altLang="en-US" sz="2700" dirty="0">
                  <a:latin typeface="Verdana" panose="020B0604030504040204" pitchFamily="34" charset="0"/>
                  <a:ea typeface="Verdana" panose="020B0604030504040204" pitchFamily="34" charset="0"/>
                  <a:cs typeface="Verdana" panose="020B0604030504040204" pitchFamily="34" charset="0"/>
                </a:rPr>
                <a:t>Lugg ST, et al. Smoking and timing of cessation on postoperative pulmonary complications after curative-intent lung cancer surgery. J </a:t>
              </a:r>
              <a:r>
                <a:rPr lang="en-US" altLang="en-US" sz="2700" dirty="0" err="1">
                  <a:latin typeface="Verdana" panose="020B0604030504040204" pitchFamily="34" charset="0"/>
                  <a:ea typeface="Verdana" panose="020B0604030504040204" pitchFamily="34" charset="0"/>
                  <a:cs typeface="Verdana" panose="020B0604030504040204" pitchFamily="34" charset="0"/>
                </a:rPr>
                <a:t>Cardiothorac</a:t>
              </a:r>
              <a:r>
                <a:rPr lang="en-US" altLang="en-US" sz="2700" dirty="0">
                  <a:latin typeface="Verdana" panose="020B0604030504040204" pitchFamily="34" charset="0"/>
                  <a:ea typeface="Verdana" panose="020B0604030504040204" pitchFamily="34" charset="0"/>
                  <a:cs typeface="Verdana" panose="020B0604030504040204" pitchFamily="34" charset="0"/>
                </a:rPr>
                <a:t> Surg 2017;12:52. doi:10.1186/</a:t>
              </a:r>
              <a:r>
                <a:rPr lang="en-US" altLang="en-US" sz="2700">
                  <a:latin typeface="Verdana" panose="020B0604030504040204" pitchFamily="34" charset="0"/>
                  <a:ea typeface="Verdana" panose="020B0604030504040204" pitchFamily="34" charset="0"/>
                  <a:cs typeface="Verdana" panose="020B0604030504040204" pitchFamily="34" charset="0"/>
                </a:rPr>
                <a:t>s13019-017-0614-4.</a:t>
              </a:r>
            </a:p>
            <a:p>
              <a:pPr marL="514350" indent="-514350">
                <a:buAutoNum type="arabicPeriod"/>
              </a:pPr>
              <a:r>
                <a:rPr lang="en-US" altLang="en-US" sz="2700" dirty="0">
                  <a:latin typeface="Verdana" panose="020B0604030504040204" pitchFamily="34" charset="0"/>
                  <a:ea typeface="Verdana" panose="020B0604030504040204" pitchFamily="34" charset="0"/>
                  <a:cs typeface="Verdana" panose="020B0604030504040204" pitchFamily="34" charset="0"/>
                </a:rPr>
                <a:t>Zhu SH, et al. Evidence of Real-World Effectiveness of a Telephone Quitline for Smokers. The New England Journal of Medicine, vol. 347, no. 14, 2002, pp. 1087–1093. doi:10.1056/NEJMsa020660 </a:t>
              </a:r>
            </a:p>
            <a:p>
              <a:endParaRPr lang="en-US" altLang="en-US" sz="2600" dirty="0">
                <a:latin typeface="Verdana" panose="020B0604030504040204" pitchFamily="34" charset="0"/>
                <a:ea typeface="Verdana" panose="020B0604030504040204" pitchFamily="34" charset="0"/>
                <a:cs typeface="Verdana" panose="020B0604030504040204" pitchFamily="34" charset="0"/>
              </a:endParaRPr>
            </a:p>
          </p:txBody>
        </p:sp>
        <p:sp>
          <p:nvSpPr>
            <p:cNvPr id="3077" name="Rectangle 204"/>
            <p:cNvSpPr>
              <a:spLocks noChangeArrowheads="1"/>
            </p:cNvSpPr>
            <p:nvPr/>
          </p:nvSpPr>
          <p:spPr bwMode="auto">
            <a:xfrm>
              <a:off x="28907485" y="24585245"/>
              <a:ext cx="8801100" cy="27300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5478" tIns="175581" rIns="225478" bIns="175581"/>
            <a:lstStyle>
              <a:lvl1pPr marL="176213" indent="-176213"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pPr>
                <a:spcBef>
                  <a:spcPct val="60000"/>
                </a:spcBef>
                <a:spcAft>
                  <a:spcPts val="600"/>
                </a:spcAft>
              </a:pPr>
              <a:r>
                <a:rPr lang="en-US" altLang="en-US" sz="5334" b="1" spc="-134" dirty="0">
                  <a:solidFill>
                    <a:srgbClr val="1A3E68"/>
                  </a:solidFill>
                  <a:latin typeface="Verdana" panose="020B0604030504040204" pitchFamily="34" charset="0"/>
                  <a:ea typeface="Verdana" panose="020B0604030504040204" pitchFamily="34" charset="0"/>
                  <a:cs typeface="Verdana" panose="020B0604030504040204" pitchFamily="34" charset="0"/>
                </a:rPr>
                <a:t>Funding</a:t>
              </a:r>
              <a:r>
                <a:rPr lang="en-US" altLang="en-US" sz="5334" b="1" spc="-266" dirty="0">
                  <a:solidFill>
                    <a:srgbClr val="1A3E68"/>
                  </a:solidFill>
                  <a:latin typeface="Verdana" panose="020B0604030504040204" pitchFamily="34" charset="0"/>
                  <a:ea typeface="Verdana" panose="020B0604030504040204" pitchFamily="34" charset="0"/>
                  <a:cs typeface="Verdana" panose="020B0604030504040204" pitchFamily="34" charset="0"/>
                </a:rPr>
                <a:t> </a:t>
              </a:r>
              <a:r>
                <a:rPr lang="en-US" altLang="en-US" sz="5334" b="1" spc="-134" dirty="0">
                  <a:solidFill>
                    <a:srgbClr val="1A3E68"/>
                  </a:solidFill>
                  <a:latin typeface="Verdana" panose="020B0604030504040204" pitchFamily="34" charset="0"/>
                  <a:ea typeface="Verdana" panose="020B0604030504040204" pitchFamily="34" charset="0"/>
                  <a:cs typeface="Verdana" panose="020B0604030504040204" pitchFamily="34" charset="0"/>
                </a:rPr>
                <a:t>&amp;</a:t>
              </a:r>
              <a:r>
                <a:rPr lang="en-US" altLang="en-US" sz="5334" b="1" spc="-266" dirty="0">
                  <a:solidFill>
                    <a:srgbClr val="1A3E68"/>
                  </a:solidFill>
                  <a:latin typeface="Verdana" panose="020B0604030504040204" pitchFamily="34" charset="0"/>
                  <a:ea typeface="Verdana" panose="020B0604030504040204" pitchFamily="34" charset="0"/>
                  <a:cs typeface="Verdana" panose="020B0604030504040204" pitchFamily="34" charset="0"/>
                </a:rPr>
                <a:t> </a:t>
              </a:r>
              <a:r>
                <a:rPr lang="en-US" altLang="en-US" sz="5334" b="1" spc="-134" dirty="0">
                  <a:solidFill>
                    <a:srgbClr val="1A3E68"/>
                  </a:solidFill>
                  <a:latin typeface="Verdana" panose="020B0604030504040204" pitchFamily="34" charset="0"/>
                  <a:ea typeface="Verdana" panose="020B0604030504040204" pitchFamily="34" charset="0"/>
                  <a:cs typeface="Verdana" panose="020B0604030504040204" pitchFamily="34" charset="0"/>
                </a:rPr>
                <a:t>Acknowledgements</a:t>
              </a:r>
              <a:endParaRPr lang="en-US" altLang="en-US" sz="2311"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pPr marL="0">
                <a:spcBef>
                  <a:spcPct val="20000"/>
                </a:spcBef>
              </a:pPr>
              <a:r>
                <a:rPr lang="en-US" altLang="en-US" sz="2700" dirty="0">
                  <a:solidFill>
                    <a:srgbClr val="052049"/>
                  </a:solidFill>
                  <a:latin typeface="Verdana" panose="020B0604030504040204" pitchFamily="34" charset="0"/>
                  <a:ea typeface="Verdana" panose="020B0604030504040204" pitchFamily="34" charset="0"/>
                  <a:cs typeface="Verdana" panose="020B0604030504040204" pitchFamily="34" charset="0"/>
                </a:rPr>
                <a:t>Research was supported by the Lillian Mae Rapp Endowment of the UC Davis Medical Student Research Fellowship and the American Association for Thoracic Surgery Summer Intern Scholarship.</a:t>
              </a:r>
              <a:endParaRPr lang="en-US" altLang="en-US" sz="2700" dirty="0">
                <a:latin typeface="Verdana" panose="020B0604030504040204" pitchFamily="34" charset="0"/>
                <a:ea typeface="Verdana" panose="020B0604030504040204" pitchFamily="34" charset="0"/>
                <a:cs typeface="Verdana" panose="020B0604030504040204" pitchFamily="34" charset="0"/>
              </a:endParaRPr>
            </a:p>
          </p:txBody>
        </p:sp>
        <p:sp>
          <p:nvSpPr>
            <p:cNvPr id="3079" name="Rectangle 318"/>
            <p:cNvSpPr>
              <a:spLocks noChangeArrowheads="1"/>
            </p:cNvSpPr>
            <p:nvPr/>
          </p:nvSpPr>
          <p:spPr bwMode="auto">
            <a:xfrm>
              <a:off x="741171" y="22550807"/>
              <a:ext cx="8801100" cy="48262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1153" tIns="175581" rIns="351153" bIns="175581"/>
            <a:lstStyle>
              <a:lvl1pPr marL="87313" defTabSz="3949700">
                <a:tabLst>
                  <a:tab pos="704850" algn="l"/>
                  <a:tab pos="792163" algn="dec"/>
                </a:tabLst>
                <a:defRPr sz="2200">
                  <a:solidFill>
                    <a:schemeClr val="tx1"/>
                  </a:solidFill>
                  <a:latin typeface="Arial" charset="0"/>
                </a:defRPr>
              </a:lvl1pPr>
              <a:lvl2pPr marL="742950" indent="-285750" defTabSz="3949700">
                <a:tabLst>
                  <a:tab pos="704850" algn="l"/>
                  <a:tab pos="792163" algn="dec"/>
                </a:tabLst>
                <a:defRPr sz="2200">
                  <a:solidFill>
                    <a:schemeClr val="tx1"/>
                  </a:solidFill>
                  <a:latin typeface="Arial" charset="0"/>
                </a:defRPr>
              </a:lvl2pPr>
              <a:lvl3pPr marL="1143000" indent="-228600" defTabSz="3949700">
                <a:tabLst>
                  <a:tab pos="704850" algn="l"/>
                  <a:tab pos="792163" algn="dec"/>
                </a:tabLst>
                <a:defRPr sz="2200">
                  <a:solidFill>
                    <a:schemeClr val="tx1"/>
                  </a:solidFill>
                  <a:latin typeface="Arial" charset="0"/>
                </a:defRPr>
              </a:lvl3pPr>
              <a:lvl4pPr marL="1600200" indent="-228600" defTabSz="3949700">
                <a:tabLst>
                  <a:tab pos="704850" algn="l"/>
                  <a:tab pos="792163" algn="dec"/>
                </a:tabLst>
                <a:defRPr sz="2200">
                  <a:solidFill>
                    <a:schemeClr val="tx1"/>
                  </a:solidFill>
                  <a:latin typeface="Arial" charset="0"/>
                </a:defRPr>
              </a:lvl4pPr>
              <a:lvl5pPr marL="2057400" indent="-228600" defTabSz="3949700">
                <a:tabLst>
                  <a:tab pos="704850" algn="l"/>
                  <a:tab pos="792163" algn="dec"/>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9pPr>
            </a:lstStyle>
            <a:p>
              <a:pPr>
                <a:spcBef>
                  <a:spcPct val="20000"/>
                </a:spcBef>
              </a:pPr>
              <a:r>
                <a:rPr lang="en-US" altLang="en-US" sz="5334" b="1" dirty="0">
                  <a:solidFill>
                    <a:srgbClr val="1A3E68"/>
                  </a:solidFill>
                  <a:latin typeface="Verdana" panose="020B0604030504040204" pitchFamily="34" charset="0"/>
                  <a:ea typeface="Verdana" panose="020B0604030504040204" pitchFamily="34" charset="0"/>
                  <a:cs typeface="Verdana" panose="020B0604030504040204" pitchFamily="34" charset="0"/>
                </a:rPr>
                <a:t>Analysis</a:t>
              </a: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r>
                <a:rPr lang="en-US" altLang="en-US" sz="2700" dirty="0">
                  <a:latin typeface="Verdana" panose="020B0604030504040204" pitchFamily="34" charset="0"/>
                  <a:ea typeface="Verdana" panose="020B0604030504040204" pitchFamily="34" charset="0"/>
                  <a:cs typeface="Verdana" panose="020B0604030504040204" pitchFamily="34" charset="0"/>
                </a:rPr>
                <a:t>Contingency table and t-test analysis were used to compare demographic and clinical outcomes. Logistic regression was used to evaluate predictors of participating in the QL program. </a:t>
              </a:r>
            </a:p>
          </p:txBody>
        </p:sp>
        <p:sp>
          <p:nvSpPr>
            <p:cNvPr id="3080" name="Rectangle 326"/>
            <p:cNvSpPr>
              <a:spLocks noChangeArrowheads="1"/>
            </p:cNvSpPr>
            <p:nvPr/>
          </p:nvSpPr>
          <p:spPr bwMode="auto">
            <a:xfrm>
              <a:off x="741171" y="15425348"/>
              <a:ext cx="8801100" cy="61289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25478" tIns="175581" rIns="225478" bIns="175581"/>
            <a:lstStyle>
              <a:lvl1pPr marL="176213" defTabSz="3949700">
                <a:tabLst>
                  <a:tab pos="881063" algn="l"/>
                </a:tabLst>
                <a:defRPr sz="2200">
                  <a:solidFill>
                    <a:schemeClr val="tx1"/>
                  </a:solidFill>
                  <a:latin typeface="Arial" charset="0"/>
                </a:defRPr>
              </a:lvl1pPr>
              <a:lvl2pPr marL="742950" indent="-285750" defTabSz="3949700">
                <a:tabLst>
                  <a:tab pos="881063" algn="l"/>
                </a:tabLst>
                <a:defRPr sz="2200">
                  <a:solidFill>
                    <a:schemeClr val="tx1"/>
                  </a:solidFill>
                  <a:latin typeface="Arial" charset="0"/>
                </a:defRPr>
              </a:lvl2pPr>
              <a:lvl3pPr marL="1143000" indent="-228600" defTabSz="3949700">
                <a:tabLst>
                  <a:tab pos="881063" algn="l"/>
                </a:tabLst>
                <a:defRPr sz="2200">
                  <a:solidFill>
                    <a:schemeClr val="tx1"/>
                  </a:solidFill>
                  <a:latin typeface="Arial" charset="0"/>
                </a:defRPr>
              </a:lvl3pPr>
              <a:lvl4pPr marL="1600200" indent="-228600" defTabSz="3949700">
                <a:tabLst>
                  <a:tab pos="881063" algn="l"/>
                </a:tabLst>
                <a:defRPr sz="2200">
                  <a:solidFill>
                    <a:schemeClr val="tx1"/>
                  </a:solidFill>
                  <a:latin typeface="Arial" charset="0"/>
                </a:defRPr>
              </a:lvl4pPr>
              <a:lvl5pPr marL="2057400" indent="-228600" defTabSz="3949700">
                <a:tabLst>
                  <a:tab pos="881063" algn="l"/>
                </a:tabLst>
                <a:defRPr sz="2200">
                  <a:solidFill>
                    <a:schemeClr val="tx1"/>
                  </a:solidFill>
                  <a:latin typeface="Arial" charset="0"/>
                </a:defRPr>
              </a:lvl5pPr>
              <a:lvl6pPr marL="2514600" indent="-228600" defTabSz="3949700" eaLnBrk="0" fontAlgn="base" hangingPunct="0">
                <a:spcBef>
                  <a:spcPct val="0"/>
                </a:spcBef>
                <a:spcAft>
                  <a:spcPct val="0"/>
                </a:spcAft>
                <a:tabLst>
                  <a:tab pos="881063" algn="l"/>
                </a:tabLst>
                <a:defRPr sz="2200">
                  <a:solidFill>
                    <a:schemeClr val="tx1"/>
                  </a:solidFill>
                  <a:latin typeface="Arial" charset="0"/>
                </a:defRPr>
              </a:lvl6pPr>
              <a:lvl7pPr marL="2971800" indent="-228600" defTabSz="3949700" eaLnBrk="0" fontAlgn="base" hangingPunct="0">
                <a:spcBef>
                  <a:spcPct val="0"/>
                </a:spcBef>
                <a:spcAft>
                  <a:spcPct val="0"/>
                </a:spcAft>
                <a:tabLst>
                  <a:tab pos="881063" algn="l"/>
                </a:tabLst>
                <a:defRPr sz="2200">
                  <a:solidFill>
                    <a:schemeClr val="tx1"/>
                  </a:solidFill>
                  <a:latin typeface="Arial" charset="0"/>
                </a:defRPr>
              </a:lvl7pPr>
              <a:lvl8pPr marL="3429000" indent="-228600" defTabSz="3949700" eaLnBrk="0" fontAlgn="base" hangingPunct="0">
                <a:spcBef>
                  <a:spcPct val="0"/>
                </a:spcBef>
                <a:spcAft>
                  <a:spcPct val="0"/>
                </a:spcAft>
                <a:tabLst>
                  <a:tab pos="881063" algn="l"/>
                </a:tabLst>
                <a:defRPr sz="2200">
                  <a:solidFill>
                    <a:schemeClr val="tx1"/>
                  </a:solidFill>
                  <a:latin typeface="Arial" charset="0"/>
                </a:defRPr>
              </a:lvl8pPr>
              <a:lvl9pPr marL="3886200" indent="-228600" defTabSz="3949700" eaLnBrk="0" fontAlgn="base" hangingPunct="0">
                <a:spcBef>
                  <a:spcPct val="0"/>
                </a:spcBef>
                <a:spcAft>
                  <a:spcPct val="0"/>
                </a:spcAft>
                <a:tabLst>
                  <a:tab pos="881063" algn="l"/>
                </a:tabLst>
                <a:defRPr sz="2200">
                  <a:solidFill>
                    <a:schemeClr val="tx1"/>
                  </a:solidFill>
                  <a:latin typeface="Arial" charset="0"/>
                </a:defRPr>
              </a:lvl9pPr>
            </a:lstStyle>
            <a:p>
              <a:pPr>
                <a:spcBef>
                  <a:spcPct val="20000"/>
                </a:spcBef>
              </a:pPr>
              <a:r>
                <a:rPr lang="en-US" altLang="en-US" sz="5334" b="1" dirty="0">
                  <a:solidFill>
                    <a:srgbClr val="1A3E68"/>
                  </a:solidFill>
                  <a:latin typeface="Verdana" panose="020B0604030504040204" pitchFamily="34" charset="0"/>
                  <a:ea typeface="Verdana" panose="020B0604030504040204" pitchFamily="34" charset="0"/>
                  <a:cs typeface="Verdana" panose="020B0604030504040204" pitchFamily="34" charset="0"/>
                </a:rPr>
                <a:t>Design &amp; Methods</a:t>
              </a:r>
            </a:p>
            <a:p>
              <a:pPr>
                <a:spcBef>
                  <a:spcPct val="20000"/>
                </a:spcBef>
              </a:pPr>
              <a:endParaRPr lang="en-US" altLang="en-US" sz="2311" dirty="0">
                <a:solidFill>
                  <a:srgbClr val="052049"/>
                </a:solidFill>
                <a:latin typeface="Verdana" panose="020B0604030504040204" pitchFamily="34" charset="0"/>
                <a:ea typeface="Verdana" panose="020B0604030504040204" pitchFamily="34" charset="0"/>
                <a:cs typeface="Verdana" panose="020B0604030504040204" pitchFamily="34" charset="0"/>
              </a:endParaRPr>
            </a:p>
            <a:p>
              <a:r>
                <a:rPr lang="en-US" sz="2700" dirty="0">
                  <a:latin typeface="Verdana" panose="020B0604030504040204" pitchFamily="34" charset="0"/>
                  <a:ea typeface="Verdana" panose="020B0604030504040204" pitchFamily="34" charset="0"/>
                  <a:cs typeface="Verdana" panose="020B0604030504040204" pitchFamily="34" charset="0"/>
                </a:rPr>
                <a:t>We identified active smoking patients referred to the voluntary QL from a thoracic surgery preoperative clinic visit. We merged demographic, clinical, and perioperative data with QL data regarding participation in the program and success and durability of smoking cessation. Primary outcome was successful participation in the QL program. Secondary outcomes included smoking cessation preoperatively, and continued cessation at 1 month or the first postoperative visit and 6 months, postoperative complications, length of stay, and 30 day mortality. </a:t>
              </a:r>
            </a:p>
            <a:p>
              <a:r>
                <a:rPr lang="en-US" altLang="en-US" sz="2700" dirty="0">
                  <a:latin typeface="Verdana" panose="020B0604030504040204" pitchFamily="34" charset="0"/>
                  <a:ea typeface="Verdana" panose="020B0604030504040204" pitchFamily="34" charset="0"/>
                  <a:cs typeface="Verdana" panose="020B0604030504040204" pitchFamily="34" charset="0"/>
                </a:rPr>
                <a:t>Demographic and clinical variables were compared with contingency tables and t-test analysis. Predictors of participation in the QL program were assessed with logistic regression modeling.</a:t>
              </a:r>
              <a:r>
                <a:rPr lang="en-US" altLang="en-US" sz="1956" dirty="0">
                  <a:latin typeface="Verdana" panose="020B0604030504040204" pitchFamily="34" charset="0"/>
                  <a:ea typeface="Verdana" panose="020B0604030504040204" pitchFamily="34" charset="0"/>
                  <a:cs typeface="Verdana" panose="020B0604030504040204" pitchFamily="34" charset="0"/>
                </a:rPr>
                <a:t>		</a:t>
              </a:r>
            </a:p>
          </p:txBody>
        </p:sp>
        <p:sp>
          <p:nvSpPr>
            <p:cNvPr id="3081" name="Rectangle 606"/>
            <p:cNvSpPr>
              <a:spLocks noChangeArrowheads="1"/>
            </p:cNvSpPr>
            <p:nvPr/>
          </p:nvSpPr>
          <p:spPr bwMode="auto">
            <a:xfrm>
              <a:off x="33185815" y="16370301"/>
              <a:ext cx="620575" cy="44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51153" tIns="175581" rIns="351153" bIns="175581">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spcBef>
                  <a:spcPct val="20000"/>
                </a:spcBef>
              </a:pPr>
              <a:endParaRPr lang="en-US" altLang="en-US" sz="1956"/>
            </a:p>
          </p:txBody>
        </p:sp>
        <p:sp>
          <p:nvSpPr>
            <p:cNvPr id="3082" name="Text Box 659"/>
            <p:cNvSpPr txBox="1">
              <a:spLocks noChangeArrowheads="1"/>
            </p:cNvSpPr>
            <p:nvPr/>
          </p:nvSpPr>
          <p:spPr bwMode="auto">
            <a:xfrm>
              <a:off x="10423779" y="9201410"/>
              <a:ext cx="17602199" cy="181615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27786" tIns="113894" rIns="227786" bIns="113894">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5334" b="1" dirty="0">
                  <a:solidFill>
                    <a:srgbClr val="1A3E68"/>
                  </a:solidFill>
                  <a:latin typeface="Verdana" panose="020B0604030504040204" pitchFamily="34" charset="0"/>
                  <a:ea typeface="Verdana" panose="020B0604030504040204" pitchFamily="34" charset="0"/>
                  <a:cs typeface="Verdana" panose="020B0604030504040204" pitchFamily="34" charset="0"/>
                </a:rPr>
                <a:t>Results</a:t>
              </a:r>
            </a:p>
            <a:p>
              <a:pPr>
                <a:spcBef>
                  <a:spcPts val="0"/>
                </a:spcBef>
              </a:pPr>
              <a:r>
                <a:rPr lang="en-US" altLang="en-US" sz="2300" dirty="0">
                  <a:solidFill>
                    <a:srgbClr val="052049"/>
                  </a:solidFill>
                  <a:latin typeface="Verdana" panose="020B0604030504040204" pitchFamily="34" charset="0"/>
                  <a:ea typeface="Verdana" panose="020B0604030504040204" pitchFamily="34" charset="0"/>
                  <a:cs typeface="Verdana" panose="020B0604030504040204" pitchFamily="34" charset="0"/>
                </a:rPr>
                <a:t>  Table 1: Demographics of patients referred to Quit Line, 				</a:t>
              </a:r>
            </a:p>
            <a:p>
              <a:pPr>
                <a:spcBef>
                  <a:spcPts val="0"/>
                </a:spcBef>
              </a:pPr>
              <a:r>
                <a:rPr lang="en-US" altLang="en-US" sz="2300" dirty="0">
                  <a:solidFill>
                    <a:srgbClr val="052049"/>
                  </a:solidFill>
                  <a:latin typeface="Verdana" panose="020B0604030504040204" pitchFamily="34" charset="0"/>
                  <a:ea typeface="Verdana" panose="020B0604030504040204" pitchFamily="34" charset="0"/>
                  <a:cs typeface="Verdana" panose="020B0604030504040204" pitchFamily="34" charset="0"/>
                </a:rPr>
                <a:t>  stratified by operation status											  Table 2: Diagnosis and Operation Type for Operation Cohort</a:t>
              </a:r>
              <a:endParaRPr lang="en-US" altLang="en-US" sz="23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40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r>
                <a:rPr lang="en-US" altLang="en-US" sz="2300" dirty="0">
                  <a:latin typeface="Verdana" panose="020B0604030504040204" pitchFamily="34" charset="0"/>
                  <a:ea typeface="Verdana" panose="020B0604030504040204" pitchFamily="34" charset="0"/>
                  <a:cs typeface="Verdana" panose="020B0604030504040204" pitchFamily="34" charset="0"/>
                </a:rPr>
                <a:t>  Table 3: Smoking Cessation Outcomes for Non-Operation Cohort</a:t>
              </a: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36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r>
                <a:rPr lang="en-US" altLang="en-US" sz="2311" dirty="0">
                  <a:latin typeface="Verdana" panose="020B0604030504040204" pitchFamily="34" charset="0"/>
                  <a:ea typeface="Verdana" panose="020B0604030504040204" pitchFamily="34" charset="0"/>
                  <a:cs typeface="Verdana" panose="020B0604030504040204" pitchFamily="34" charset="0"/>
                </a:rPr>
                <a:t>  Table 4: Smoking Cessation Outcomes for Procedure Cohort</a:t>
              </a: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algn="ctr">
                <a:spcBef>
                  <a:spcPct val="20000"/>
                </a:spcBef>
              </a:pPr>
              <a:r>
                <a:rPr lang="en-US" altLang="en-US" sz="2311" dirty="0">
                  <a:latin typeface="Verdana" panose="020B0604030504040204" pitchFamily="34" charset="0"/>
                  <a:ea typeface="Verdana" panose="020B0604030504040204" pitchFamily="34" charset="0"/>
                  <a:cs typeface="Verdana" panose="020B0604030504040204" pitchFamily="34" charset="0"/>
                </a:rPr>
                <a:t>Table 5: Postoperative Pulmonary Complications</a:t>
              </a:r>
            </a:p>
            <a:p>
              <a:pPr algn="ct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lgn="ct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lgn="ct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lgn="ct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pPr>
                <a:spcBef>
                  <a:spcPct val="20000"/>
                </a:spcBef>
              </a:pP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br>
                <a:rPr lang="en-US" altLang="en-US" sz="2311" dirty="0">
                  <a:latin typeface="Verdana" panose="020B0604030504040204" pitchFamily="34" charset="0"/>
                  <a:ea typeface="Verdana" panose="020B0604030504040204" pitchFamily="34" charset="0"/>
                  <a:cs typeface="Verdana" panose="020B0604030504040204" pitchFamily="34" charset="0"/>
                </a:rPr>
              </a:br>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a:p>
              <a:endParaRPr lang="en-US" altLang="en-US" sz="2311" dirty="0">
                <a:latin typeface="Verdana" panose="020B0604030504040204" pitchFamily="34" charset="0"/>
                <a:ea typeface="Verdana" panose="020B0604030504040204" pitchFamily="34" charset="0"/>
                <a:cs typeface="Verdana" panose="020B0604030504040204" pitchFamily="34" charset="0"/>
              </a:endParaRPr>
            </a:p>
          </p:txBody>
        </p:sp>
      </p:grpSp>
      <p:pic>
        <p:nvPicPr>
          <p:cNvPr id="7" name="Picture 6">
            <a:extLst>
              <a:ext uri="{FF2B5EF4-FFF2-40B4-BE49-F238E27FC236}">
                <a16:creationId xmlns:a16="http://schemas.microsoft.com/office/drawing/2014/main" id="{B40AE7F3-B328-4785-8E7D-C6CB89353F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02" t="6919" r="4902" b="22167"/>
          <a:stretch/>
        </p:blipFill>
        <p:spPr>
          <a:xfrm>
            <a:off x="12283437" y="7696200"/>
            <a:ext cx="9795915" cy="9966960"/>
          </a:xfrm>
          <a:prstGeom prst="rect">
            <a:avLst/>
          </a:prstGeom>
        </p:spPr>
      </p:pic>
      <p:pic>
        <p:nvPicPr>
          <p:cNvPr id="23" name="Picture 22">
            <a:extLst>
              <a:ext uri="{FF2B5EF4-FFF2-40B4-BE49-F238E27FC236}">
                <a16:creationId xmlns:a16="http://schemas.microsoft.com/office/drawing/2014/main" id="{773AF56B-7573-4747-B2E4-6106CF0570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02" t="6819" r="30392" b="37878"/>
          <a:stretch/>
        </p:blipFill>
        <p:spPr>
          <a:xfrm>
            <a:off x="22439196" y="7696200"/>
            <a:ext cx="8778240" cy="9709265"/>
          </a:xfrm>
          <a:prstGeom prst="rect">
            <a:avLst/>
          </a:prstGeom>
        </p:spPr>
      </p:pic>
      <p:sp>
        <p:nvSpPr>
          <p:cNvPr id="3" name="TextBox 2">
            <a:extLst>
              <a:ext uri="{FF2B5EF4-FFF2-40B4-BE49-F238E27FC236}">
                <a16:creationId xmlns:a16="http://schemas.microsoft.com/office/drawing/2014/main" id="{F56D83C7-44ED-41C0-B4F5-AFDBE661C060}"/>
              </a:ext>
            </a:extLst>
          </p:cNvPr>
          <p:cNvSpPr txBox="1"/>
          <p:nvPr/>
        </p:nvSpPr>
        <p:spPr>
          <a:xfrm>
            <a:off x="25170563" y="18395990"/>
            <a:ext cx="6223836" cy="3016210"/>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On logistic regression modelling, there were no predictors of a referred patient to choose to enroll in the QL program, however having an operation increased the odds of smoke-free durability at the postoperative visit/1month by 2.6 x (</a:t>
            </a:r>
            <a:r>
              <a:rPr lang="en-US" sz="2400" i="1" dirty="0">
                <a:latin typeface="Verdana" panose="020B0604030504040204" pitchFamily="34" charset="0"/>
                <a:ea typeface="Verdana" panose="020B0604030504040204" pitchFamily="34" charset="0"/>
                <a:cs typeface="Verdana" panose="020B0604030504040204" pitchFamily="34" charset="0"/>
              </a:rPr>
              <a:t>p</a:t>
            </a:r>
            <a:r>
              <a:rPr lang="en-US" sz="2400" dirty="0">
                <a:latin typeface="Verdana" panose="020B0604030504040204" pitchFamily="34" charset="0"/>
                <a:ea typeface="Verdana" panose="020B0604030504040204" pitchFamily="34" charset="0"/>
                <a:cs typeface="Verdana" panose="020B0604030504040204" pitchFamily="34" charset="0"/>
              </a:rPr>
              <a:t>=0.005). </a:t>
            </a:r>
          </a:p>
          <a:p>
            <a:endParaRPr lang="en-US" dirty="0"/>
          </a:p>
        </p:txBody>
      </p:sp>
      <p:sp>
        <p:nvSpPr>
          <p:cNvPr id="4" name="Rectangle: Rounded Corners 3">
            <a:extLst>
              <a:ext uri="{FF2B5EF4-FFF2-40B4-BE49-F238E27FC236}">
                <a16:creationId xmlns:a16="http://schemas.microsoft.com/office/drawing/2014/main" id="{B1D933BA-15F2-4AC1-B67A-CF0568A8559B}"/>
              </a:ext>
            </a:extLst>
          </p:cNvPr>
          <p:cNvSpPr/>
          <p:nvPr/>
        </p:nvSpPr>
        <p:spPr>
          <a:xfrm>
            <a:off x="20421600" y="9003632"/>
            <a:ext cx="1524000" cy="2286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791EB982-2B19-4C9C-A8E2-0F6FB27715C6}"/>
              </a:ext>
            </a:extLst>
          </p:cNvPr>
          <p:cNvSpPr/>
          <p:nvPr/>
        </p:nvSpPr>
        <p:spPr>
          <a:xfrm>
            <a:off x="20421600" y="10475496"/>
            <a:ext cx="1524000" cy="2286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A7C72DE-DD47-4394-B59D-757DE0156337}"/>
              </a:ext>
            </a:extLst>
          </p:cNvPr>
          <p:cNvSpPr/>
          <p:nvPr/>
        </p:nvSpPr>
        <p:spPr>
          <a:xfrm>
            <a:off x="20398945" y="12212743"/>
            <a:ext cx="1524000" cy="2286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E74EC1EC-6C0B-4948-9608-A631421E3AD9}"/>
              </a:ext>
            </a:extLst>
          </p:cNvPr>
          <p:cNvSpPr/>
          <p:nvPr/>
        </p:nvSpPr>
        <p:spPr>
          <a:xfrm>
            <a:off x="20421600" y="12702493"/>
            <a:ext cx="1524000" cy="22860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3F724FB-6C2C-46C5-9A91-5FC69B56A5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02" t="9727" r="24510" b="47091"/>
          <a:stretch/>
        </p:blipFill>
        <p:spPr>
          <a:xfrm>
            <a:off x="17266920" y="25058347"/>
            <a:ext cx="9326880" cy="7383780"/>
          </a:xfrm>
          <a:prstGeom prst="rect">
            <a:avLst/>
          </a:prstGeom>
        </p:spPr>
      </p:pic>
      <p:pic>
        <p:nvPicPr>
          <p:cNvPr id="5" name="Picture 4">
            <a:extLst>
              <a:ext uri="{FF2B5EF4-FFF2-40B4-BE49-F238E27FC236}">
                <a16:creationId xmlns:a16="http://schemas.microsoft.com/office/drawing/2014/main" id="{45BEF7DE-3635-9C40-845A-6F47A3663AAC}"/>
              </a:ext>
            </a:extLst>
          </p:cNvPr>
          <p:cNvPicPr>
            <a:picLocks noChangeAspect="1"/>
          </p:cNvPicPr>
          <p:nvPr/>
        </p:nvPicPr>
        <p:blipFill>
          <a:blip r:embed="rId6"/>
          <a:stretch>
            <a:fillRect/>
          </a:stretch>
        </p:blipFill>
        <p:spPr>
          <a:xfrm>
            <a:off x="12283437" y="21671774"/>
            <a:ext cx="12801600" cy="2784909"/>
          </a:xfrm>
          <a:prstGeom prst="rect">
            <a:avLst/>
          </a:prstGeom>
        </p:spPr>
      </p:pic>
      <p:pic>
        <p:nvPicPr>
          <p:cNvPr id="6" name="Picture 5">
            <a:extLst>
              <a:ext uri="{FF2B5EF4-FFF2-40B4-BE49-F238E27FC236}">
                <a16:creationId xmlns:a16="http://schemas.microsoft.com/office/drawing/2014/main" id="{624244D6-55B4-8C4C-A16E-9B84776BB789}"/>
              </a:ext>
            </a:extLst>
          </p:cNvPr>
          <p:cNvPicPr>
            <a:picLocks noChangeAspect="1"/>
          </p:cNvPicPr>
          <p:nvPr/>
        </p:nvPicPr>
        <p:blipFill>
          <a:blip r:embed="rId7"/>
          <a:stretch>
            <a:fillRect/>
          </a:stretch>
        </p:blipFill>
        <p:spPr>
          <a:xfrm>
            <a:off x="12283437" y="18529001"/>
            <a:ext cx="12801600" cy="25548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178081-b6dd-4855-960c-fd71a1451053">
      <UserInfo>
        <DisplayName>Jacqueline Tobar</DisplayName>
        <AccountId>13</AccountId>
        <AccountType/>
      </UserInfo>
      <UserInfo>
        <DisplayName>Patricia Campbell</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097E8854B69641AE5E366FBE83D687" ma:contentTypeVersion="2" ma:contentTypeDescription="Create a new document." ma:contentTypeScope="" ma:versionID="7d771e9448093ca40175bb8d579d807b">
  <xsd:schema xmlns:xsd="http://www.w3.org/2001/XMLSchema" xmlns:xs="http://www.w3.org/2001/XMLSchema" xmlns:p="http://schemas.microsoft.com/office/2006/metadata/properties" xmlns:ns2="55178081-b6dd-4855-960c-fd71a1451053" targetNamespace="http://schemas.microsoft.com/office/2006/metadata/properties" ma:root="true" ma:fieldsID="8ccf00bb03843dc2497c5d7391e6d9a6" ns2:_="">
    <xsd:import namespace="55178081-b6dd-4855-960c-fd71a145105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78081-b6dd-4855-960c-fd71a14510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C5BAF9-90D5-4CBD-BB2C-7A9EDB6EB71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5178081-b6dd-4855-960c-fd71a1451053"/>
    <ds:schemaRef ds:uri="http://www.w3.org/XML/1998/namespace"/>
    <ds:schemaRef ds:uri="http://purl.org/dc/dcmitype/"/>
  </ds:schemaRefs>
</ds:datastoreItem>
</file>

<file path=customXml/itemProps2.xml><?xml version="1.0" encoding="utf-8"?>
<ds:datastoreItem xmlns:ds="http://schemas.openxmlformats.org/officeDocument/2006/customXml" ds:itemID="{D3363279-A94B-4A99-BCFE-4B2ABF6BB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78081-b6dd-4855-960c-fd71a1451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C1D72-4802-4ECF-9398-856B59F9A3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5264</TotalTime>
  <Words>656</Words>
  <Application>Microsoft Macintosh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Verdana</vt:lpstr>
      <vt:lpstr>Office Theme</vt:lpstr>
      <vt:lpstr>PowerPoint Presentation</vt:lpstr>
    </vt:vector>
  </TitlesOfParts>
  <Company>Stanford Hospital and Clinics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SUMC</dc:creator>
  <cp:lastModifiedBy>Mollie Margaret Mustoe</cp:lastModifiedBy>
  <cp:revision>90</cp:revision>
  <cp:lastPrinted>2016-09-14T22:06:24Z</cp:lastPrinted>
  <dcterms:created xsi:type="dcterms:W3CDTF">2010-04-22T16:09:11Z</dcterms:created>
  <dcterms:modified xsi:type="dcterms:W3CDTF">2019-06-20T20:34:36Z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0x010100C0097E8854B69641AE5E366FBE83D687</vt:lpwstr>
  </property>
</Properties>
</file>