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3"/>
  </p:notesMasterIdLst>
  <p:handoutMasterIdLst>
    <p:handoutMasterId r:id="rId4"/>
  </p:handoutMasterIdLst>
  <p:sldIdLst>
    <p:sldId id="257" r:id="rId2"/>
  </p:sldIdLst>
  <p:sldSz cx="27432000" cy="16459200"/>
  <p:notesSz cx="7010400" cy="9296400"/>
  <p:defaultTextStyle>
    <a:defPPr>
      <a:defRPr lang="en-US"/>
    </a:defPPr>
    <a:lvl1pPr algn="l" rtl="0" fontAlgn="base">
      <a:spcBef>
        <a:spcPct val="0"/>
      </a:spcBef>
      <a:spcAft>
        <a:spcPct val="0"/>
      </a:spcAft>
      <a:defRPr sz="1409" kern="1200">
        <a:solidFill>
          <a:schemeClr val="tx1"/>
        </a:solidFill>
        <a:latin typeface="Arial" pitchFamily="34" charset="0"/>
        <a:ea typeface="+mn-ea"/>
        <a:cs typeface="+mn-cs"/>
      </a:defRPr>
    </a:lvl1pPr>
    <a:lvl2pPr marL="457150" algn="l" rtl="0" fontAlgn="base">
      <a:spcBef>
        <a:spcPct val="0"/>
      </a:spcBef>
      <a:spcAft>
        <a:spcPct val="0"/>
      </a:spcAft>
      <a:defRPr sz="1409" kern="1200">
        <a:solidFill>
          <a:schemeClr val="tx1"/>
        </a:solidFill>
        <a:latin typeface="Arial" pitchFamily="34" charset="0"/>
        <a:ea typeface="+mn-ea"/>
        <a:cs typeface="+mn-cs"/>
      </a:defRPr>
    </a:lvl2pPr>
    <a:lvl3pPr marL="914300" algn="l" rtl="0" fontAlgn="base">
      <a:spcBef>
        <a:spcPct val="0"/>
      </a:spcBef>
      <a:spcAft>
        <a:spcPct val="0"/>
      </a:spcAft>
      <a:defRPr sz="1409" kern="1200">
        <a:solidFill>
          <a:schemeClr val="tx1"/>
        </a:solidFill>
        <a:latin typeface="Arial" pitchFamily="34" charset="0"/>
        <a:ea typeface="+mn-ea"/>
        <a:cs typeface="+mn-cs"/>
      </a:defRPr>
    </a:lvl3pPr>
    <a:lvl4pPr marL="1371450" algn="l" rtl="0" fontAlgn="base">
      <a:spcBef>
        <a:spcPct val="0"/>
      </a:spcBef>
      <a:spcAft>
        <a:spcPct val="0"/>
      </a:spcAft>
      <a:defRPr sz="1409" kern="1200">
        <a:solidFill>
          <a:schemeClr val="tx1"/>
        </a:solidFill>
        <a:latin typeface="Arial" pitchFamily="34" charset="0"/>
        <a:ea typeface="+mn-ea"/>
        <a:cs typeface="+mn-cs"/>
      </a:defRPr>
    </a:lvl4pPr>
    <a:lvl5pPr marL="1828599" algn="l" rtl="0" fontAlgn="base">
      <a:spcBef>
        <a:spcPct val="0"/>
      </a:spcBef>
      <a:spcAft>
        <a:spcPct val="0"/>
      </a:spcAft>
      <a:defRPr sz="1409" kern="1200">
        <a:solidFill>
          <a:schemeClr val="tx1"/>
        </a:solidFill>
        <a:latin typeface="Arial" pitchFamily="34" charset="0"/>
        <a:ea typeface="+mn-ea"/>
        <a:cs typeface="+mn-cs"/>
      </a:defRPr>
    </a:lvl5pPr>
    <a:lvl6pPr marL="2285749" algn="l" defTabSz="914300" rtl="0" eaLnBrk="1" latinLnBrk="0" hangingPunct="1">
      <a:defRPr sz="1409" kern="1200">
        <a:solidFill>
          <a:schemeClr val="tx1"/>
        </a:solidFill>
        <a:latin typeface="Arial" pitchFamily="34" charset="0"/>
        <a:ea typeface="+mn-ea"/>
        <a:cs typeface="+mn-cs"/>
      </a:defRPr>
    </a:lvl6pPr>
    <a:lvl7pPr marL="2742899" algn="l" defTabSz="914300" rtl="0" eaLnBrk="1" latinLnBrk="0" hangingPunct="1">
      <a:defRPr sz="1409" kern="1200">
        <a:solidFill>
          <a:schemeClr val="tx1"/>
        </a:solidFill>
        <a:latin typeface="Arial" pitchFamily="34" charset="0"/>
        <a:ea typeface="+mn-ea"/>
        <a:cs typeface="+mn-cs"/>
      </a:defRPr>
    </a:lvl7pPr>
    <a:lvl8pPr marL="3200049" algn="l" defTabSz="914300" rtl="0" eaLnBrk="1" latinLnBrk="0" hangingPunct="1">
      <a:defRPr sz="1409" kern="1200">
        <a:solidFill>
          <a:schemeClr val="tx1"/>
        </a:solidFill>
        <a:latin typeface="Arial" pitchFamily="34" charset="0"/>
        <a:ea typeface="+mn-ea"/>
        <a:cs typeface="+mn-cs"/>
      </a:defRPr>
    </a:lvl8pPr>
    <a:lvl9pPr marL="3657198" algn="l" defTabSz="914300" rtl="0" eaLnBrk="1" latinLnBrk="0" hangingPunct="1">
      <a:defRPr sz="1409" kern="1200">
        <a:solidFill>
          <a:schemeClr val="tx1"/>
        </a:solidFill>
        <a:latin typeface="Arial" pitchFamily="34" charset="0"/>
        <a:ea typeface="+mn-ea"/>
        <a:cs typeface="+mn-cs"/>
      </a:defRPr>
    </a:lvl9pPr>
  </p:defaultTextStyle>
  <p:extLst>
    <p:ext uri="{EFAFB233-063F-42B5-8137-9DF3F51BA10A}">
      <p15:sldGuideLst xmlns:p15="http://schemas.microsoft.com/office/powerpoint/2012/main">
        <p15:guide id="1" orient="horz" pos="1440" userDrawn="1">
          <p15:clr>
            <a:srgbClr val="A4A3A4"/>
          </p15:clr>
        </p15:guide>
        <p15:guide id="2" pos="14688" userDrawn="1">
          <p15:clr>
            <a:srgbClr val="A4A3A4"/>
          </p15:clr>
        </p15:guide>
      </p15:sldGuideLst>
    </p:ext>
    <p:ext uri="{2D200454-40CA-4A62-9FC3-DE9A4176ACB9}">
      <p15:notesGuideLst xmlns:p15="http://schemas.microsoft.com/office/powerpoint/2012/main">
        <p15:guide id="1" orient="horz" pos="2929" userDrawn="1">
          <p15:clr>
            <a:srgbClr val="A4A3A4"/>
          </p15:clr>
        </p15:guide>
        <p15:guide id="2" pos="2207"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scaleToFitPaper="1"/>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CAA00"/>
    <a:srgbClr val="004987"/>
    <a:srgbClr val="4E8F00"/>
    <a:srgbClr val="D8A600"/>
    <a:srgbClr val="0A2D56"/>
    <a:srgbClr val="5E8628"/>
    <a:srgbClr val="002855"/>
    <a:srgbClr val="00447C"/>
    <a:srgbClr val="A5B3C9"/>
    <a:srgbClr val="DAB97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E06ABD23-FB62-C548-8E94-EA5F3F1B5750}" v="3" dt="2020-02-11T05:03:39.670"/>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5854" autoAdjust="0"/>
    <p:restoredTop sz="96208" autoAdjust="0"/>
  </p:normalViewPr>
  <p:slideViewPr>
    <p:cSldViewPr>
      <p:cViewPr varScale="1">
        <p:scale>
          <a:sx n="49" d="100"/>
          <a:sy n="49" d="100"/>
        </p:scale>
        <p:origin x="1200" y="216"/>
      </p:cViewPr>
      <p:guideLst>
        <p:guide orient="horz" pos="1440"/>
        <p:guide pos="14688"/>
      </p:guideLst>
    </p:cSldViewPr>
  </p:slideViewPr>
  <p:outlineViewPr>
    <p:cViewPr>
      <p:scale>
        <a:sx n="33" d="100"/>
        <a:sy n="33" d="100"/>
      </p:scale>
      <p:origin x="0" y="0"/>
    </p:cViewPr>
  </p:outlineViewPr>
  <p:notesTextViewPr>
    <p:cViewPr>
      <p:scale>
        <a:sx n="33" d="100"/>
        <a:sy n="33" d="100"/>
      </p:scale>
      <p:origin x="0" y="0"/>
    </p:cViewPr>
  </p:notesTextViewPr>
  <p:sorterViewPr>
    <p:cViewPr>
      <p:scale>
        <a:sx n="80" d="100"/>
        <a:sy n="80" d="100"/>
      </p:scale>
      <p:origin x="0" y="0"/>
    </p:cViewPr>
  </p:sorterViewPr>
  <p:notesViewPr>
    <p:cSldViewPr>
      <p:cViewPr varScale="1">
        <p:scale>
          <a:sx n="37" d="100"/>
          <a:sy n="37" d="100"/>
        </p:scale>
        <p:origin x="-1488" y="-84"/>
      </p:cViewPr>
      <p:guideLst>
        <p:guide orient="horz" pos="2929"/>
        <p:guide pos="2207"/>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notesMaster" Target="notesMasters/notesMaster1.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handoutMaster" Target="handoutMasters/handoutMaster1.xml"/><Relationship Id="rId9" Type="http://schemas.microsoft.com/office/2015/10/relationships/revisionInfo" Target="revisionInfo.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8" name="Rectangle 1026"/>
          <p:cNvSpPr>
            <a:spLocks noGrp="1" noChangeArrowheads="1"/>
          </p:cNvSpPr>
          <p:nvPr>
            <p:ph type="hdr" sz="quarter"/>
          </p:nvPr>
        </p:nvSpPr>
        <p:spPr bwMode="auto">
          <a:xfrm>
            <a:off x="0" y="1"/>
            <a:ext cx="3050822" cy="465221"/>
          </a:xfrm>
          <a:prstGeom prst="rect">
            <a:avLst/>
          </a:prstGeom>
          <a:noFill/>
          <a:ln w="9525">
            <a:noFill/>
            <a:miter lim="800000"/>
            <a:headEnd/>
            <a:tailEnd/>
          </a:ln>
          <a:effectLst/>
        </p:spPr>
        <p:txBody>
          <a:bodyPr vert="horz" wrap="square" lIns="33961" tIns="16980" rIns="33961" bIns="16980" numCol="1" anchor="t" anchorCtr="0" compatLnSpc="1">
            <a:prstTxWarp prst="textNoShape">
              <a:avLst/>
            </a:prstTxWarp>
          </a:bodyPr>
          <a:lstStyle>
            <a:lvl1pPr defTabSz="340155" eaLnBrk="0" hangingPunct="0">
              <a:defRPr sz="400">
                <a:latin typeface="Times New Roman" charset="0"/>
              </a:defRPr>
            </a:lvl1pPr>
          </a:lstStyle>
          <a:p>
            <a:pPr>
              <a:defRPr/>
            </a:pPr>
            <a:endParaRPr lang="en-US"/>
          </a:p>
        </p:txBody>
      </p:sp>
      <p:sp>
        <p:nvSpPr>
          <p:cNvPr id="9219" name="Rectangle 1027"/>
          <p:cNvSpPr>
            <a:spLocks noGrp="1" noChangeArrowheads="1"/>
          </p:cNvSpPr>
          <p:nvPr>
            <p:ph type="dt" sz="quarter" idx="1"/>
          </p:nvPr>
        </p:nvSpPr>
        <p:spPr bwMode="auto">
          <a:xfrm>
            <a:off x="3959578" y="1"/>
            <a:ext cx="3050822" cy="465221"/>
          </a:xfrm>
          <a:prstGeom prst="rect">
            <a:avLst/>
          </a:prstGeom>
          <a:noFill/>
          <a:ln w="9525">
            <a:noFill/>
            <a:miter lim="800000"/>
            <a:headEnd/>
            <a:tailEnd/>
          </a:ln>
          <a:effectLst/>
        </p:spPr>
        <p:txBody>
          <a:bodyPr vert="horz" wrap="square" lIns="33961" tIns="16980" rIns="33961" bIns="16980" numCol="1" anchor="t" anchorCtr="0" compatLnSpc="1">
            <a:prstTxWarp prst="textNoShape">
              <a:avLst/>
            </a:prstTxWarp>
          </a:bodyPr>
          <a:lstStyle>
            <a:lvl1pPr algn="r" defTabSz="340155" eaLnBrk="0" hangingPunct="0">
              <a:defRPr sz="400">
                <a:latin typeface="Times New Roman" charset="0"/>
              </a:defRPr>
            </a:lvl1pPr>
          </a:lstStyle>
          <a:p>
            <a:pPr>
              <a:defRPr/>
            </a:pPr>
            <a:endParaRPr lang="en-US"/>
          </a:p>
        </p:txBody>
      </p:sp>
      <p:sp>
        <p:nvSpPr>
          <p:cNvPr id="9220" name="Rectangle 1028"/>
          <p:cNvSpPr>
            <a:spLocks noGrp="1" noChangeArrowheads="1"/>
          </p:cNvSpPr>
          <p:nvPr>
            <p:ph type="ftr" sz="quarter" idx="2"/>
          </p:nvPr>
        </p:nvSpPr>
        <p:spPr bwMode="auto">
          <a:xfrm>
            <a:off x="0" y="8831179"/>
            <a:ext cx="3050822" cy="465221"/>
          </a:xfrm>
          <a:prstGeom prst="rect">
            <a:avLst/>
          </a:prstGeom>
          <a:noFill/>
          <a:ln w="9525">
            <a:noFill/>
            <a:miter lim="800000"/>
            <a:headEnd/>
            <a:tailEnd/>
          </a:ln>
          <a:effectLst/>
        </p:spPr>
        <p:txBody>
          <a:bodyPr vert="horz" wrap="square" lIns="33961" tIns="16980" rIns="33961" bIns="16980" numCol="1" anchor="b" anchorCtr="0" compatLnSpc="1">
            <a:prstTxWarp prst="textNoShape">
              <a:avLst/>
            </a:prstTxWarp>
          </a:bodyPr>
          <a:lstStyle>
            <a:lvl1pPr defTabSz="340155" eaLnBrk="0" hangingPunct="0">
              <a:defRPr sz="400">
                <a:latin typeface="Times New Roman" charset="0"/>
              </a:defRPr>
            </a:lvl1pPr>
          </a:lstStyle>
          <a:p>
            <a:pPr>
              <a:defRPr/>
            </a:pPr>
            <a:endParaRPr lang="en-US"/>
          </a:p>
        </p:txBody>
      </p:sp>
      <p:sp>
        <p:nvSpPr>
          <p:cNvPr id="9221" name="Rectangle 1029"/>
          <p:cNvSpPr>
            <a:spLocks noGrp="1" noChangeArrowheads="1"/>
          </p:cNvSpPr>
          <p:nvPr>
            <p:ph type="sldNum" sz="quarter" idx="3"/>
          </p:nvPr>
        </p:nvSpPr>
        <p:spPr bwMode="auto">
          <a:xfrm>
            <a:off x="3959578" y="8831179"/>
            <a:ext cx="3050822" cy="465221"/>
          </a:xfrm>
          <a:prstGeom prst="rect">
            <a:avLst/>
          </a:prstGeom>
          <a:noFill/>
          <a:ln w="9525">
            <a:noFill/>
            <a:miter lim="800000"/>
            <a:headEnd/>
            <a:tailEnd/>
          </a:ln>
          <a:effectLst/>
        </p:spPr>
        <p:txBody>
          <a:bodyPr vert="horz" wrap="square" lIns="33961" tIns="16980" rIns="33961" bIns="16980" numCol="1" anchor="b" anchorCtr="0" compatLnSpc="1">
            <a:prstTxWarp prst="textNoShape">
              <a:avLst/>
            </a:prstTxWarp>
          </a:bodyPr>
          <a:lstStyle>
            <a:lvl1pPr algn="r" defTabSz="340155" eaLnBrk="0" hangingPunct="0">
              <a:defRPr sz="400">
                <a:latin typeface="Times New Roman" charset="0"/>
              </a:defRPr>
            </a:lvl1pPr>
          </a:lstStyle>
          <a:p>
            <a:pPr>
              <a:defRPr/>
            </a:pPr>
            <a:fld id="{BA9F1319-FE31-4630-9C01-6640AAE366A9}" type="slidenum">
              <a:rPr lang="en-US"/>
              <a:pPr>
                <a:defRPr/>
              </a:pPr>
              <a:t>‹#›</a:t>
            </a:fld>
            <a:endParaRPr lang="en-US"/>
          </a:p>
        </p:txBody>
      </p:sp>
    </p:spTree>
    <p:extLst>
      <p:ext uri="{BB962C8B-B14F-4D97-AF65-F5344CB8AC3E}">
        <p14:creationId xmlns:p14="http://schemas.microsoft.com/office/powerpoint/2010/main" val="354270535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1" y="0"/>
            <a:ext cx="3021612" cy="460409"/>
          </a:xfrm>
          <a:prstGeom prst="rect">
            <a:avLst/>
          </a:prstGeom>
          <a:noFill/>
          <a:ln w="9525">
            <a:noFill/>
            <a:miter lim="800000"/>
            <a:headEnd/>
            <a:tailEnd/>
          </a:ln>
          <a:effectLst/>
        </p:spPr>
        <p:txBody>
          <a:bodyPr vert="horz" wrap="square" lIns="132332" tIns="66165" rIns="132332" bIns="66165" numCol="1" anchor="t" anchorCtr="0" compatLnSpc="1">
            <a:prstTxWarp prst="textNoShape">
              <a:avLst/>
            </a:prstTxWarp>
          </a:bodyPr>
          <a:lstStyle>
            <a:lvl1pPr defTabSz="1323540" eaLnBrk="0" hangingPunct="0">
              <a:defRPr sz="1700">
                <a:latin typeface="Times New Roman" charset="0"/>
              </a:defRPr>
            </a:lvl1pPr>
          </a:lstStyle>
          <a:p>
            <a:pPr>
              <a:defRPr/>
            </a:pPr>
            <a:endParaRPr lang="en-US"/>
          </a:p>
        </p:txBody>
      </p:sp>
      <p:sp>
        <p:nvSpPr>
          <p:cNvPr id="4099" name="Rectangle 3"/>
          <p:cNvSpPr>
            <a:spLocks noGrp="1" noChangeArrowheads="1"/>
          </p:cNvSpPr>
          <p:nvPr>
            <p:ph type="dt" idx="1"/>
          </p:nvPr>
        </p:nvSpPr>
        <p:spPr bwMode="auto">
          <a:xfrm>
            <a:off x="3977429" y="0"/>
            <a:ext cx="3021612" cy="460409"/>
          </a:xfrm>
          <a:prstGeom prst="rect">
            <a:avLst/>
          </a:prstGeom>
          <a:noFill/>
          <a:ln w="9525">
            <a:noFill/>
            <a:miter lim="800000"/>
            <a:headEnd/>
            <a:tailEnd/>
          </a:ln>
          <a:effectLst/>
        </p:spPr>
        <p:txBody>
          <a:bodyPr vert="horz" wrap="square" lIns="132332" tIns="66165" rIns="132332" bIns="66165" numCol="1" anchor="t" anchorCtr="0" compatLnSpc="1">
            <a:prstTxWarp prst="textNoShape">
              <a:avLst/>
            </a:prstTxWarp>
          </a:bodyPr>
          <a:lstStyle>
            <a:lvl1pPr algn="r" defTabSz="1323540" eaLnBrk="0" hangingPunct="0">
              <a:defRPr sz="1700">
                <a:latin typeface="Times New Roman" charset="0"/>
              </a:defRPr>
            </a:lvl1pPr>
          </a:lstStyle>
          <a:p>
            <a:pPr>
              <a:defRPr/>
            </a:pPr>
            <a:endParaRPr lang="en-US"/>
          </a:p>
        </p:txBody>
      </p:sp>
      <p:sp>
        <p:nvSpPr>
          <p:cNvPr id="4100" name="Rectangle 4"/>
          <p:cNvSpPr>
            <a:spLocks noGrp="1" noRot="1" noChangeAspect="1" noChangeArrowheads="1" noTextEdit="1"/>
          </p:cNvSpPr>
          <p:nvPr>
            <p:ph type="sldImg" idx="2"/>
          </p:nvPr>
        </p:nvSpPr>
        <p:spPr bwMode="auto">
          <a:xfrm>
            <a:off x="561975" y="692150"/>
            <a:ext cx="5873750" cy="3524250"/>
          </a:xfrm>
          <a:prstGeom prst="rect">
            <a:avLst/>
          </a:prstGeom>
          <a:noFill/>
          <a:ln w="9525">
            <a:solidFill>
              <a:srgbClr val="000000"/>
            </a:solidFill>
            <a:miter lim="800000"/>
            <a:headEnd/>
            <a:tailEnd/>
          </a:ln>
        </p:spPr>
      </p:sp>
      <p:sp>
        <p:nvSpPr>
          <p:cNvPr id="4101" name="Rectangle 5"/>
          <p:cNvSpPr>
            <a:spLocks noGrp="1" noChangeArrowheads="1"/>
          </p:cNvSpPr>
          <p:nvPr>
            <p:ph type="body" sz="quarter" idx="3"/>
          </p:nvPr>
        </p:nvSpPr>
        <p:spPr bwMode="auto">
          <a:xfrm>
            <a:off x="954194" y="4446871"/>
            <a:ext cx="5090654" cy="4140468"/>
          </a:xfrm>
          <a:prstGeom prst="rect">
            <a:avLst/>
          </a:prstGeom>
          <a:noFill/>
          <a:ln w="9525">
            <a:noFill/>
            <a:miter lim="800000"/>
            <a:headEnd/>
            <a:tailEnd/>
          </a:ln>
          <a:effectLst/>
        </p:spPr>
        <p:txBody>
          <a:bodyPr vert="horz" wrap="square" lIns="132332" tIns="66165" rIns="132332" bIns="66165"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4102" name="Rectangle 6"/>
          <p:cNvSpPr>
            <a:spLocks noGrp="1" noChangeArrowheads="1"/>
          </p:cNvSpPr>
          <p:nvPr>
            <p:ph type="ftr" sz="quarter" idx="4"/>
          </p:nvPr>
        </p:nvSpPr>
        <p:spPr bwMode="auto">
          <a:xfrm>
            <a:off x="1" y="8816741"/>
            <a:ext cx="3021612" cy="460409"/>
          </a:xfrm>
          <a:prstGeom prst="rect">
            <a:avLst/>
          </a:prstGeom>
          <a:noFill/>
          <a:ln w="9525">
            <a:noFill/>
            <a:miter lim="800000"/>
            <a:headEnd/>
            <a:tailEnd/>
          </a:ln>
          <a:effectLst/>
        </p:spPr>
        <p:txBody>
          <a:bodyPr vert="horz" wrap="square" lIns="132332" tIns="66165" rIns="132332" bIns="66165" numCol="1" anchor="b" anchorCtr="0" compatLnSpc="1">
            <a:prstTxWarp prst="textNoShape">
              <a:avLst/>
            </a:prstTxWarp>
          </a:bodyPr>
          <a:lstStyle>
            <a:lvl1pPr defTabSz="1323540" eaLnBrk="0" hangingPunct="0">
              <a:defRPr sz="1700">
                <a:latin typeface="Times New Roman" charset="0"/>
              </a:defRPr>
            </a:lvl1pPr>
          </a:lstStyle>
          <a:p>
            <a:pPr>
              <a:defRPr/>
            </a:pPr>
            <a:endParaRPr lang="en-US"/>
          </a:p>
        </p:txBody>
      </p:sp>
      <p:sp>
        <p:nvSpPr>
          <p:cNvPr id="4103" name="Rectangle 7"/>
          <p:cNvSpPr>
            <a:spLocks noGrp="1" noChangeArrowheads="1"/>
          </p:cNvSpPr>
          <p:nvPr>
            <p:ph type="sldNum" sz="quarter" idx="5"/>
          </p:nvPr>
        </p:nvSpPr>
        <p:spPr bwMode="auto">
          <a:xfrm>
            <a:off x="3977429" y="8816741"/>
            <a:ext cx="3021612" cy="460409"/>
          </a:xfrm>
          <a:prstGeom prst="rect">
            <a:avLst/>
          </a:prstGeom>
          <a:noFill/>
          <a:ln w="9525">
            <a:noFill/>
            <a:miter lim="800000"/>
            <a:headEnd/>
            <a:tailEnd/>
          </a:ln>
          <a:effectLst/>
        </p:spPr>
        <p:txBody>
          <a:bodyPr vert="horz" wrap="square" lIns="132332" tIns="66165" rIns="132332" bIns="66165" numCol="1" anchor="b" anchorCtr="0" compatLnSpc="1">
            <a:prstTxWarp prst="textNoShape">
              <a:avLst/>
            </a:prstTxWarp>
          </a:bodyPr>
          <a:lstStyle>
            <a:lvl1pPr algn="r" defTabSz="1323540" eaLnBrk="0" hangingPunct="0">
              <a:defRPr sz="1700">
                <a:latin typeface="Times New Roman" charset="0"/>
              </a:defRPr>
            </a:lvl1pPr>
          </a:lstStyle>
          <a:p>
            <a:pPr>
              <a:defRPr/>
            </a:pPr>
            <a:fld id="{B6C75113-938F-4722-B133-D003F6C9A7F0}" type="slidenum">
              <a:rPr lang="en-US"/>
              <a:pPr>
                <a:defRPr/>
              </a:pPr>
              <a:t>‹#›</a:t>
            </a:fld>
            <a:endParaRPr lang="en-US"/>
          </a:p>
        </p:txBody>
      </p:sp>
    </p:spTree>
    <p:extLst>
      <p:ext uri="{BB962C8B-B14F-4D97-AF65-F5344CB8AC3E}">
        <p14:creationId xmlns:p14="http://schemas.microsoft.com/office/powerpoint/2010/main" val="81424087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charset="0"/>
        <a:ea typeface="+mn-ea"/>
        <a:cs typeface="+mn-cs"/>
      </a:defRPr>
    </a:lvl1pPr>
    <a:lvl2pPr marL="457150" algn="l" rtl="0" eaLnBrk="0" fontAlgn="base" hangingPunct="0">
      <a:spcBef>
        <a:spcPct val="30000"/>
      </a:spcBef>
      <a:spcAft>
        <a:spcPct val="0"/>
      </a:spcAft>
      <a:defRPr sz="1200" kern="1200">
        <a:solidFill>
          <a:schemeClr val="tx1"/>
        </a:solidFill>
        <a:latin typeface="Times New Roman" charset="0"/>
        <a:ea typeface="ＭＳ Ｐゴシック" charset="-128"/>
        <a:cs typeface="ＭＳ Ｐゴシック"/>
      </a:defRPr>
    </a:lvl2pPr>
    <a:lvl3pPr marL="914300" algn="l" rtl="0" eaLnBrk="0" fontAlgn="base" hangingPunct="0">
      <a:spcBef>
        <a:spcPct val="30000"/>
      </a:spcBef>
      <a:spcAft>
        <a:spcPct val="0"/>
      </a:spcAft>
      <a:defRPr sz="1200" kern="1200">
        <a:solidFill>
          <a:schemeClr val="tx1"/>
        </a:solidFill>
        <a:latin typeface="Times New Roman" charset="0"/>
        <a:ea typeface="ＭＳ Ｐゴシック" charset="-128"/>
        <a:cs typeface="ＭＳ Ｐゴシック"/>
      </a:defRPr>
    </a:lvl3pPr>
    <a:lvl4pPr marL="1371450" algn="l" rtl="0" eaLnBrk="0" fontAlgn="base" hangingPunct="0">
      <a:spcBef>
        <a:spcPct val="30000"/>
      </a:spcBef>
      <a:spcAft>
        <a:spcPct val="0"/>
      </a:spcAft>
      <a:defRPr sz="1200" kern="1200">
        <a:solidFill>
          <a:schemeClr val="tx1"/>
        </a:solidFill>
        <a:latin typeface="Times New Roman" charset="0"/>
        <a:ea typeface="ＭＳ Ｐゴシック" charset="-128"/>
        <a:cs typeface="ＭＳ Ｐゴシック"/>
      </a:defRPr>
    </a:lvl4pPr>
    <a:lvl5pPr marL="1828599" algn="l" rtl="0" eaLnBrk="0" fontAlgn="base" hangingPunct="0">
      <a:spcBef>
        <a:spcPct val="30000"/>
      </a:spcBef>
      <a:spcAft>
        <a:spcPct val="0"/>
      </a:spcAft>
      <a:defRPr sz="1200" kern="1200">
        <a:solidFill>
          <a:schemeClr val="tx1"/>
        </a:solidFill>
        <a:latin typeface="Times New Roman" charset="0"/>
        <a:ea typeface="ＭＳ Ｐゴシック" charset="-128"/>
        <a:cs typeface="ＭＳ Ｐゴシック"/>
      </a:defRPr>
    </a:lvl5pPr>
    <a:lvl6pPr marL="2285749" algn="l" defTabSz="457150" rtl="0" eaLnBrk="1" latinLnBrk="0" hangingPunct="1">
      <a:defRPr sz="1200" kern="1200">
        <a:solidFill>
          <a:schemeClr val="tx1"/>
        </a:solidFill>
        <a:latin typeface="+mn-lt"/>
        <a:ea typeface="+mn-ea"/>
        <a:cs typeface="+mn-cs"/>
      </a:defRPr>
    </a:lvl6pPr>
    <a:lvl7pPr marL="2742899" algn="l" defTabSz="457150" rtl="0" eaLnBrk="1" latinLnBrk="0" hangingPunct="1">
      <a:defRPr sz="1200" kern="1200">
        <a:solidFill>
          <a:schemeClr val="tx1"/>
        </a:solidFill>
        <a:latin typeface="+mn-lt"/>
        <a:ea typeface="+mn-ea"/>
        <a:cs typeface="+mn-cs"/>
      </a:defRPr>
    </a:lvl7pPr>
    <a:lvl8pPr marL="3200049" algn="l" defTabSz="457150" rtl="0" eaLnBrk="1" latinLnBrk="0" hangingPunct="1">
      <a:defRPr sz="1200" kern="1200">
        <a:solidFill>
          <a:schemeClr val="tx1"/>
        </a:solidFill>
        <a:latin typeface="+mn-lt"/>
        <a:ea typeface="+mn-ea"/>
        <a:cs typeface="+mn-cs"/>
      </a:defRPr>
    </a:lvl8pPr>
    <a:lvl9pPr marL="3657198" algn="l" defTabSz="45715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561975" y="692150"/>
            <a:ext cx="5873750" cy="3524250"/>
          </a:xfrm>
        </p:spPr>
      </p:sp>
      <p:sp>
        <p:nvSpPr>
          <p:cNvPr id="3" name="Notes Placeholder 2"/>
          <p:cNvSpPr>
            <a:spLocks noGrp="1"/>
          </p:cNvSpPr>
          <p:nvPr>
            <p:ph type="body" idx="1"/>
          </p:nvPr>
        </p:nvSpPr>
        <p:spPr/>
        <p:txBody>
          <a:bodyPr/>
          <a:lstStyle/>
          <a:p>
            <a:r>
              <a:rPr lang="en-US" sz="4400" dirty="0"/>
              <a:t>Should we put a copy of the survey we are administering somewhere too in the conclusion/further study part??</a:t>
            </a:r>
          </a:p>
        </p:txBody>
      </p:sp>
      <p:sp>
        <p:nvSpPr>
          <p:cNvPr id="4" name="Slide Number Placeholder 3"/>
          <p:cNvSpPr>
            <a:spLocks noGrp="1"/>
          </p:cNvSpPr>
          <p:nvPr>
            <p:ph type="sldNum" sz="quarter" idx="5"/>
          </p:nvPr>
        </p:nvSpPr>
        <p:spPr/>
        <p:txBody>
          <a:bodyPr/>
          <a:lstStyle/>
          <a:p>
            <a:pPr>
              <a:defRPr/>
            </a:pPr>
            <a:fld id="{B6C75113-938F-4722-B133-D003F6C9A7F0}" type="slidenum">
              <a:rPr lang="en-US" smtClean="0"/>
              <a:pPr>
                <a:defRPr/>
              </a:pPr>
              <a:t>1</a:t>
            </a:fld>
            <a:endParaRPr lang="en-US"/>
          </a:p>
        </p:txBody>
      </p:sp>
    </p:spTree>
    <p:extLst>
      <p:ext uri="{BB962C8B-B14F-4D97-AF65-F5344CB8AC3E}">
        <p14:creationId xmlns:p14="http://schemas.microsoft.com/office/powerpoint/2010/main" val="425392117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1_Blank">
    <p:spTree>
      <p:nvGrpSpPr>
        <p:cNvPr id="1" name=""/>
        <p:cNvGrpSpPr/>
        <p:nvPr/>
      </p:nvGrpSpPr>
      <p:grpSpPr>
        <a:xfrm>
          <a:off x="0" y="0"/>
          <a:ext cx="0" cy="0"/>
          <a:chOff x="0" y="0"/>
          <a:chExt cx="0" cy="0"/>
        </a:xfrm>
      </p:grpSpPr>
      <p:cxnSp>
        <p:nvCxnSpPr>
          <p:cNvPr id="7" name="Straight Connector 29">
            <a:extLst>
              <a:ext uri="{FF2B5EF4-FFF2-40B4-BE49-F238E27FC236}">
                <a16:creationId xmlns:a16="http://schemas.microsoft.com/office/drawing/2014/main" id="{AC9A068D-8069-4805-8724-10047754F096}"/>
              </a:ext>
            </a:extLst>
          </p:cNvPr>
          <p:cNvCxnSpPr>
            <a:cxnSpLocks noChangeShapeType="1"/>
          </p:cNvCxnSpPr>
          <p:nvPr userDrawn="1"/>
        </p:nvCxnSpPr>
        <p:spPr bwMode="auto">
          <a:xfrm>
            <a:off x="6859588" y="3238500"/>
            <a:ext cx="0" cy="12801600"/>
          </a:xfrm>
          <a:prstGeom prst="line">
            <a:avLst/>
          </a:prstGeom>
          <a:noFill/>
          <a:ln w="38100" algn="ctr">
            <a:solidFill>
              <a:srgbClr val="DCAA00"/>
            </a:solidFill>
            <a:round/>
            <a:headEnd/>
            <a:tailEnd/>
          </a:ln>
        </p:spPr>
      </p:cxnSp>
      <p:sp>
        <p:nvSpPr>
          <p:cNvPr id="8" name="Rectangle 7">
            <a:extLst>
              <a:ext uri="{FF2B5EF4-FFF2-40B4-BE49-F238E27FC236}">
                <a16:creationId xmlns:a16="http://schemas.microsoft.com/office/drawing/2014/main" id="{7D0E0D9D-65B9-44B0-A737-B86D7D3C32E6}"/>
              </a:ext>
            </a:extLst>
          </p:cNvPr>
          <p:cNvSpPr/>
          <p:nvPr userDrawn="1"/>
        </p:nvSpPr>
        <p:spPr bwMode="auto">
          <a:xfrm>
            <a:off x="0" y="0"/>
            <a:ext cx="27432000" cy="2743200"/>
          </a:xfrm>
          <a:prstGeom prst="rect">
            <a:avLst/>
          </a:prstGeom>
          <a:solidFill>
            <a:srgbClr val="004987"/>
          </a:solidFill>
          <a:ln w="9525" cap="flat" cmpd="sng" algn="ctr">
            <a:noFill/>
            <a:prstDash val="solid"/>
            <a:round/>
            <a:headEnd type="none" w="med" len="med"/>
            <a:tailEnd type="none" w="med" len="med"/>
          </a:ln>
          <a:effectLst/>
        </p:spPr>
        <p:txBody>
          <a:bodyPr vert="horz" wrap="square" lIns="128166" tIns="64084" rIns="128166" bIns="64084" numCol="1" rtlCol="0" anchor="t" anchorCtr="0" compatLnSpc="1">
            <a:prstTxWarp prst="textNoShape">
              <a:avLst/>
            </a:prstTxWarp>
          </a:bodyPr>
          <a:lstStyle/>
          <a:p>
            <a:pPr marL="0" marR="0" indent="0" algn="l" defTabSz="171450" rtl="0" eaLnBrk="0" fontAlgn="base" latinLnBrk="0" hangingPunct="0">
              <a:lnSpc>
                <a:spcPct val="100000"/>
              </a:lnSpc>
              <a:spcBef>
                <a:spcPct val="0"/>
              </a:spcBef>
              <a:spcAft>
                <a:spcPct val="0"/>
              </a:spcAft>
              <a:buClrTx/>
              <a:buSzTx/>
              <a:buFontTx/>
              <a:buNone/>
              <a:tabLst/>
            </a:pPr>
            <a:endParaRPr kumimoji="0" lang="en-US" sz="700" b="0" i="0" u="none" strike="noStrike" cap="none" normalizeH="0" baseline="0" dirty="0">
              <a:ln>
                <a:noFill/>
              </a:ln>
              <a:solidFill>
                <a:schemeClr val="tx1"/>
              </a:solidFill>
              <a:effectLst/>
              <a:latin typeface="Proxima Nova Regular" panose="02000506030000020004" pitchFamily="2" charset="0"/>
            </a:endParaRPr>
          </a:p>
        </p:txBody>
      </p:sp>
      <p:sp>
        <p:nvSpPr>
          <p:cNvPr id="10" name="Rectangle 9">
            <a:extLst>
              <a:ext uri="{FF2B5EF4-FFF2-40B4-BE49-F238E27FC236}">
                <a16:creationId xmlns:a16="http://schemas.microsoft.com/office/drawing/2014/main" id="{6A4E5229-B18A-4C7C-8FCA-6C829794F4C2}"/>
              </a:ext>
            </a:extLst>
          </p:cNvPr>
          <p:cNvSpPr/>
          <p:nvPr userDrawn="1"/>
        </p:nvSpPr>
        <p:spPr bwMode="auto">
          <a:xfrm>
            <a:off x="0" y="0"/>
            <a:ext cx="27432000" cy="447529"/>
          </a:xfrm>
          <a:prstGeom prst="rect">
            <a:avLst/>
          </a:prstGeom>
          <a:solidFill>
            <a:srgbClr val="DCAA00"/>
          </a:solidFill>
          <a:ln w="9525" cap="flat" cmpd="sng" algn="ctr">
            <a:noFill/>
            <a:prstDash val="solid"/>
            <a:round/>
            <a:headEnd type="none" w="med" len="med"/>
            <a:tailEnd type="none" w="med" len="med"/>
          </a:ln>
          <a:effectLst/>
        </p:spPr>
        <p:txBody>
          <a:bodyPr vert="horz" wrap="square" lIns="128166" tIns="64084" rIns="128166" bIns="64084" numCol="1" rtlCol="0" anchor="t" anchorCtr="0" compatLnSpc="1">
            <a:prstTxWarp prst="textNoShape">
              <a:avLst/>
            </a:prstTxWarp>
          </a:bodyPr>
          <a:lstStyle/>
          <a:p>
            <a:pPr marL="0" marR="0" indent="0" algn="l" defTabSz="171450" rtl="0" eaLnBrk="0" fontAlgn="base" latinLnBrk="0" hangingPunct="0">
              <a:lnSpc>
                <a:spcPct val="100000"/>
              </a:lnSpc>
              <a:spcBef>
                <a:spcPct val="0"/>
              </a:spcBef>
              <a:spcAft>
                <a:spcPct val="0"/>
              </a:spcAft>
              <a:buClrTx/>
              <a:buSzTx/>
              <a:buFontTx/>
              <a:buNone/>
              <a:tabLst/>
            </a:pPr>
            <a:endParaRPr kumimoji="0" lang="en-US" sz="700" b="0" i="0" u="none" strike="noStrike" cap="none" normalizeH="0" baseline="0" dirty="0">
              <a:ln>
                <a:noFill/>
              </a:ln>
              <a:solidFill>
                <a:schemeClr val="tx1"/>
              </a:solidFill>
              <a:effectLst/>
              <a:latin typeface="Proxima Nova Regular" panose="02000506030000020004" pitchFamily="2" charset="0"/>
            </a:endParaRPr>
          </a:p>
        </p:txBody>
      </p:sp>
      <p:cxnSp>
        <p:nvCxnSpPr>
          <p:cNvPr id="13" name="Straight Connector 29">
            <a:extLst>
              <a:ext uri="{FF2B5EF4-FFF2-40B4-BE49-F238E27FC236}">
                <a16:creationId xmlns:a16="http://schemas.microsoft.com/office/drawing/2014/main" id="{C7C8692E-4968-4245-AC00-8B52127374C9}"/>
              </a:ext>
            </a:extLst>
          </p:cNvPr>
          <p:cNvCxnSpPr>
            <a:cxnSpLocks noChangeShapeType="1"/>
          </p:cNvCxnSpPr>
          <p:nvPr userDrawn="1"/>
        </p:nvCxnSpPr>
        <p:spPr bwMode="auto">
          <a:xfrm>
            <a:off x="20574000" y="3238500"/>
            <a:ext cx="0" cy="12801600"/>
          </a:xfrm>
          <a:prstGeom prst="line">
            <a:avLst/>
          </a:prstGeom>
          <a:noFill/>
          <a:ln w="38100" algn="ctr">
            <a:solidFill>
              <a:srgbClr val="DCAA00"/>
            </a:solidFill>
            <a:round/>
            <a:headEnd/>
            <a:tailEnd/>
          </a:ln>
        </p:spPr>
      </p:cxnSp>
    </p:spTree>
    <p:extLst>
      <p:ext uri="{BB962C8B-B14F-4D97-AF65-F5344CB8AC3E}">
        <p14:creationId xmlns:p14="http://schemas.microsoft.com/office/powerpoint/2010/main" val="2441248556"/>
      </p:ext>
    </p:extLst>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67" r:id="rId1"/>
  </p:sldLayoutIdLst>
  <p:txStyles>
    <p:titleStyle>
      <a:lvl1pPr algn="ctr" defTabSz="2455380" rtl="0" eaLnBrk="1" fontAlgn="base" hangingPunct="1">
        <a:lnSpc>
          <a:spcPct val="120000"/>
        </a:lnSpc>
        <a:spcBef>
          <a:spcPct val="0"/>
        </a:spcBef>
        <a:spcAft>
          <a:spcPct val="0"/>
        </a:spcAft>
        <a:defRPr sz="5750" b="1">
          <a:solidFill>
            <a:schemeClr val="tx2"/>
          </a:solidFill>
          <a:latin typeface="+mj-lt"/>
          <a:ea typeface="+mj-ea"/>
          <a:cs typeface="+mj-cs"/>
        </a:defRPr>
      </a:lvl1pPr>
      <a:lvl2pPr algn="ctr" defTabSz="2455380" rtl="0" eaLnBrk="1" fontAlgn="base" hangingPunct="1">
        <a:lnSpc>
          <a:spcPct val="120000"/>
        </a:lnSpc>
        <a:spcBef>
          <a:spcPct val="0"/>
        </a:spcBef>
        <a:spcAft>
          <a:spcPct val="0"/>
        </a:spcAft>
        <a:defRPr sz="5750" b="1">
          <a:solidFill>
            <a:schemeClr val="tx2"/>
          </a:solidFill>
          <a:latin typeface="Arial" charset="0"/>
        </a:defRPr>
      </a:lvl2pPr>
      <a:lvl3pPr algn="ctr" defTabSz="2455380" rtl="0" eaLnBrk="1" fontAlgn="base" hangingPunct="1">
        <a:lnSpc>
          <a:spcPct val="120000"/>
        </a:lnSpc>
        <a:spcBef>
          <a:spcPct val="0"/>
        </a:spcBef>
        <a:spcAft>
          <a:spcPct val="0"/>
        </a:spcAft>
        <a:defRPr sz="5750" b="1">
          <a:solidFill>
            <a:schemeClr val="tx2"/>
          </a:solidFill>
          <a:latin typeface="Arial" charset="0"/>
        </a:defRPr>
      </a:lvl3pPr>
      <a:lvl4pPr algn="ctr" defTabSz="2455380" rtl="0" eaLnBrk="1" fontAlgn="base" hangingPunct="1">
        <a:lnSpc>
          <a:spcPct val="120000"/>
        </a:lnSpc>
        <a:spcBef>
          <a:spcPct val="0"/>
        </a:spcBef>
        <a:spcAft>
          <a:spcPct val="0"/>
        </a:spcAft>
        <a:defRPr sz="5750" b="1">
          <a:solidFill>
            <a:schemeClr val="tx2"/>
          </a:solidFill>
          <a:latin typeface="Arial" charset="0"/>
        </a:defRPr>
      </a:lvl4pPr>
      <a:lvl5pPr algn="ctr" defTabSz="2455380" rtl="0" eaLnBrk="1" fontAlgn="base" hangingPunct="1">
        <a:lnSpc>
          <a:spcPct val="120000"/>
        </a:lnSpc>
        <a:spcBef>
          <a:spcPct val="0"/>
        </a:spcBef>
        <a:spcAft>
          <a:spcPct val="0"/>
        </a:spcAft>
        <a:defRPr sz="5750" b="1">
          <a:solidFill>
            <a:schemeClr val="tx2"/>
          </a:solidFill>
          <a:latin typeface="Arial" charset="0"/>
        </a:defRPr>
      </a:lvl5pPr>
      <a:lvl6pPr marL="438135" algn="ctr" defTabSz="2455380" rtl="0" eaLnBrk="1" fontAlgn="base" hangingPunct="1">
        <a:lnSpc>
          <a:spcPct val="120000"/>
        </a:lnSpc>
        <a:spcBef>
          <a:spcPct val="0"/>
        </a:spcBef>
        <a:spcAft>
          <a:spcPct val="0"/>
        </a:spcAft>
        <a:defRPr sz="5750" b="1">
          <a:solidFill>
            <a:schemeClr val="tx2"/>
          </a:solidFill>
          <a:latin typeface="Arial" charset="0"/>
        </a:defRPr>
      </a:lvl6pPr>
      <a:lvl7pPr marL="876270" algn="ctr" defTabSz="2455380" rtl="0" eaLnBrk="1" fontAlgn="base" hangingPunct="1">
        <a:lnSpc>
          <a:spcPct val="120000"/>
        </a:lnSpc>
        <a:spcBef>
          <a:spcPct val="0"/>
        </a:spcBef>
        <a:spcAft>
          <a:spcPct val="0"/>
        </a:spcAft>
        <a:defRPr sz="5750" b="1">
          <a:solidFill>
            <a:schemeClr val="tx2"/>
          </a:solidFill>
          <a:latin typeface="Arial" charset="0"/>
        </a:defRPr>
      </a:lvl7pPr>
      <a:lvl8pPr marL="1314405" algn="ctr" defTabSz="2455380" rtl="0" eaLnBrk="1" fontAlgn="base" hangingPunct="1">
        <a:lnSpc>
          <a:spcPct val="120000"/>
        </a:lnSpc>
        <a:spcBef>
          <a:spcPct val="0"/>
        </a:spcBef>
        <a:spcAft>
          <a:spcPct val="0"/>
        </a:spcAft>
        <a:defRPr sz="5750" b="1">
          <a:solidFill>
            <a:schemeClr val="tx2"/>
          </a:solidFill>
          <a:latin typeface="Arial" charset="0"/>
        </a:defRPr>
      </a:lvl8pPr>
      <a:lvl9pPr marL="1752539" algn="ctr" defTabSz="2455380" rtl="0" eaLnBrk="1" fontAlgn="base" hangingPunct="1">
        <a:lnSpc>
          <a:spcPct val="120000"/>
        </a:lnSpc>
        <a:spcBef>
          <a:spcPct val="0"/>
        </a:spcBef>
        <a:spcAft>
          <a:spcPct val="0"/>
        </a:spcAft>
        <a:defRPr sz="5750" b="1">
          <a:solidFill>
            <a:schemeClr val="tx2"/>
          </a:solidFill>
          <a:latin typeface="Arial" charset="0"/>
        </a:defRPr>
      </a:lvl9pPr>
    </p:titleStyle>
    <p:bodyStyle>
      <a:lvl1pPr marL="219068" indent="-219068" algn="l" defTabSz="2455380" rtl="0" eaLnBrk="1" fontAlgn="base" hangingPunct="1">
        <a:lnSpc>
          <a:spcPct val="110000"/>
        </a:lnSpc>
        <a:spcBef>
          <a:spcPct val="20000"/>
        </a:spcBef>
        <a:spcAft>
          <a:spcPct val="0"/>
        </a:spcAft>
        <a:buClr>
          <a:srgbClr val="660066"/>
        </a:buClr>
        <a:tabLst>
          <a:tab pos="219068" algn="l"/>
        </a:tabLst>
        <a:defRPr sz="2300">
          <a:solidFill>
            <a:schemeClr val="tx1"/>
          </a:solidFill>
          <a:latin typeface="+mn-lt"/>
          <a:ea typeface="+mn-ea"/>
          <a:cs typeface="+mn-cs"/>
        </a:defRPr>
      </a:lvl1pPr>
      <a:lvl2pPr marL="547669" indent="-219068" algn="l" defTabSz="2455380" rtl="0" eaLnBrk="1" fontAlgn="base" hangingPunct="1">
        <a:lnSpc>
          <a:spcPct val="110000"/>
        </a:lnSpc>
        <a:spcBef>
          <a:spcPct val="20000"/>
        </a:spcBef>
        <a:spcAft>
          <a:spcPct val="0"/>
        </a:spcAft>
        <a:buClr>
          <a:srgbClr val="660066"/>
        </a:buClr>
        <a:buFont typeface="Times"/>
        <a:buChar char="•"/>
        <a:tabLst>
          <a:tab pos="219068" algn="l"/>
        </a:tabLst>
        <a:defRPr sz="2300">
          <a:solidFill>
            <a:schemeClr val="tx1"/>
          </a:solidFill>
          <a:latin typeface="+mn-lt"/>
          <a:ea typeface="ＭＳ Ｐゴシック" charset="-128"/>
          <a:cs typeface="ＭＳ Ｐゴシック"/>
        </a:defRPr>
      </a:lvl2pPr>
      <a:lvl3pPr marL="1095337" indent="-219068" algn="l" defTabSz="2455380" rtl="0" eaLnBrk="1" fontAlgn="base" hangingPunct="1">
        <a:spcBef>
          <a:spcPct val="20000"/>
        </a:spcBef>
        <a:spcAft>
          <a:spcPct val="0"/>
        </a:spcAft>
        <a:buClr>
          <a:srgbClr val="660066"/>
        </a:buClr>
        <a:buFont typeface="Times"/>
        <a:buChar char="•"/>
        <a:tabLst>
          <a:tab pos="219068" algn="l"/>
        </a:tabLst>
        <a:defRPr sz="2300">
          <a:solidFill>
            <a:schemeClr val="tx1"/>
          </a:solidFill>
          <a:latin typeface="+mn-lt"/>
          <a:ea typeface="ＭＳ Ｐゴシック" charset="-128"/>
          <a:cs typeface="ＭＳ Ｐゴシック"/>
        </a:defRPr>
      </a:lvl3pPr>
      <a:lvl4pPr marL="4300719" indent="-617649" algn="l" defTabSz="2455380" rtl="0" eaLnBrk="1" fontAlgn="base" hangingPunct="1">
        <a:spcBef>
          <a:spcPct val="20000"/>
        </a:spcBef>
        <a:spcAft>
          <a:spcPct val="0"/>
        </a:spcAft>
        <a:buClr>
          <a:srgbClr val="660066"/>
        </a:buClr>
        <a:buFont typeface="Times"/>
        <a:tabLst>
          <a:tab pos="219068" algn="l"/>
        </a:tabLst>
        <a:defRPr sz="2300">
          <a:solidFill>
            <a:schemeClr val="tx1"/>
          </a:solidFill>
          <a:latin typeface="+mn-lt"/>
          <a:ea typeface="ＭＳ Ｐゴシック" charset="-128"/>
          <a:cs typeface="ＭＳ Ｐゴシック"/>
        </a:defRPr>
      </a:lvl4pPr>
      <a:lvl5pPr marL="5526888" indent="-613085" algn="l" defTabSz="2455380" rtl="0" eaLnBrk="1" fontAlgn="base" hangingPunct="1">
        <a:spcBef>
          <a:spcPct val="20000"/>
        </a:spcBef>
        <a:spcAft>
          <a:spcPct val="0"/>
        </a:spcAft>
        <a:buClr>
          <a:srgbClr val="660066"/>
        </a:buClr>
        <a:buFont typeface="Times"/>
        <a:tabLst>
          <a:tab pos="219068" algn="l"/>
        </a:tabLst>
        <a:defRPr sz="2300">
          <a:solidFill>
            <a:schemeClr val="tx1"/>
          </a:solidFill>
          <a:latin typeface="+mn-lt"/>
          <a:ea typeface="ＭＳ Ｐゴシック" charset="-128"/>
          <a:cs typeface="ＭＳ Ｐゴシック"/>
        </a:defRPr>
      </a:lvl5pPr>
      <a:lvl6pPr marL="5965023" indent="-613085" algn="l" defTabSz="2455380" rtl="0" eaLnBrk="1" fontAlgn="base" hangingPunct="1">
        <a:spcBef>
          <a:spcPct val="20000"/>
        </a:spcBef>
        <a:spcAft>
          <a:spcPct val="0"/>
        </a:spcAft>
        <a:buClr>
          <a:srgbClr val="660066"/>
        </a:buClr>
        <a:buFont typeface="Times" charset="0"/>
        <a:tabLst>
          <a:tab pos="219068" algn="l"/>
        </a:tabLst>
        <a:defRPr sz="2300">
          <a:solidFill>
            <a:schemeClr val="tx1"/>
          </a:solidFill>
          <a:latin typeface="+mn-lt"/>
          <a:ea typeface="ＭＳ Ｐゴシック" charset="-128"/>
        </a:defRPr>
      </a:lvl6pPr>
      <a:lvl7pPr marL="6403158" indent="-613085" algn="l" defTabSz="2455380" rtl="0" eaLnBrk="1" fontAlgn="base" hangingPunct="1">
        <a:spcBef>
          <a:spcPct val="20000"/>
        </a:spcBef>
        <a:spcAft>
          <a:spcPct val="0"/>
        </a:spcAft>
        <a:buClr>
          <a:srgbClr val="660066"/>
        </a:buClr>
        <a:buFont typeface="Times" charset="0"/>
        <a:tabLst>
          <a:tab pos="219068" algn="l"/>
        </a:tabLst>
        <a:defRPr sz="2300">
          <a:solidFill>
            <a:schemeClr val="tx1"/>
          </a:solidFill>
          <a:latin typeface="+mn-lt"/>
          <a:ea typeface="ＭＳ Ｐゴシック" charset="-128"/>
        </a:defRPr>
      </a:lvl7pPr>
      <a:lvl8pPr marL="6841292" indent="-613085" algn="l" defTabSz="2455380" rtl="0" eaLnBrk="1" fontAlgn="base" hangingPunct="1">
        <a:spcBef>
          <a:spcPct val="20000"/>
        </a:spcBef>
        <a:spcAft>
          <a:spcPct val="0"/>
        </a:spcAft>
        <a:buClr>
          <a:srgbClr val="660066"/>
        </a:buClr>
        <a:buFont typeface="Times" charset="0"/>
        <a:tabLst>
          <a:tab pos="219068" algn="l"/>
        </a:tabLst>
        <a:defRPr sz="2300">
          <a:solidFill>
            <a:schemeClr val="tx1"/>
          </a:solidFill>
          <a:latin typeface="+mn-lt"/>
          <a:ea typeface="ＭＳ Ｐゴシック" charset="-128"/>
        </a:defRPr>
      </a:lvl8pPr>
      <a:lvl9pPr marL="7279427" indent="-613085" algn="l" defTabSz="2455380" rtl="0" eaLnBrk="1" fontAlgn="base" hangingPunct="1">
        <a:spcBef>
          <a:spcPct val="20000"/>
        </a:spcBef>
        <a:spcAft>
          <a:spcPct val="0"/>
        </a:spcAft>
        <a:buClr>
          <a:srgbClr val="660066"/>
        </a:buClr>
        <a:buFont typeface="Times" charset="0"/>
        <a:tabLst>
          <a:tab pos="219068" algn="l"/>
        </a:tabLst>
        <a:defRPr sz="2300">
          <a:solidFill>
            <a:schemeClr val="tx1"/>
          </a:solidFill>
          <a:latin typeface="+mn-lt"/>
          <a:ea typeface="ＭＳ Ｐゴシック" charset="-128"/>
        </a:defRPr>
      </a:lvl9pPr>
    </p:bodyStyle>
    <p:otherStyle>
      <a:defPPr>
        <a:defRPr lang="en-US"/>
      </a:defPPr>
      <a:lvl1pPr marL="0" algn="l" defTabSz="438135" rtl="0" eaLnBrk="1" latinLnBrk="0" hangingPunct="1">
        <a:defRPr sz="1700" kern="1200">
          <a:solidFill>
            <a:schemeClr val="tx1"/>
          </a:solidFill>
          <a:latin typeface="+mn-lt"/>
          <a:ea typeface="+mn-ea"/>
          <a:cs typeface="+mn-cs"/>
        </a:defRPr>
      </a:lvl1pPr>
      <a:lvl2pPr marL="438135" algn="l" defTabSz="438135" rtl="0" eaLnBrk="1" latinLnBrk="0" hangingPunct="1">
        <a:defRPr sz="1700" kern="1200">
          <a:solidFill>
            <a:schemeClr val="tx1"/>
          </a:solidFill>
          <a:latin typeface="+mn-lt"/>
          <a:ea typeface="+mn-ea"/>
          <a:cs typeface="+mn-cs"/>
        </a:defRPr>
      </a:lvl2pPr>
      <a:lvl3pPr marL="876270" algn="l" defTabSz="438135" rtl="0" eaLnBrk="1" latinLnBrk="0" hangingPunct="1">
        <a:defRPr sz="1700" kern="1200">
          <a:solidFill>
            <a:schemeClr val="tx1"/>
          </a:solidFill>
          <a:latin typeface="+mn-lt"/>
          <a:ea typeface="+mn-ea"/>
          <a:cs typeface="+mn-cs"/>
        </a:defRPr>
      </a:lvl3pPr>
      <a:lvl4pPr marL="1314405" algn="l" defTabSz="438135" rtl="0" eaLnBrk="1" latinLnBrk="0" hangingPunct="1">
        <a:defRPr sz="1700" kern="1200">
          <a:solidFill>
            <a:schemeClr val="tx1"/>
          </a:solidFill>
          <a:latin typeface="+mn-lt"/>
          <a:ea typeface="+mn-ea"/>
          <a:cs typeface="+mn-cs"/>
        </a:defRPr>
      </a:lvl4pPr>
      <a:lvl5pPr marL="1752539" algn="l" defTabSz="438135" rtl="0" eaLnBrk="1" latinLnBrk="0" hangingPunct="1">
        <a:defRPr sz="1700" kern="1200">
          <a:solidFill>
            <a:schemeClr val="tx1"/>
          </a:solidFill>
          <a:latin typeface="+mn-lt"/>
          <a:ea typeface="+mn-ea"/>
          <a:cs typeface="+mn-cs"/>
        </a:defRPr>
      </a:lvl5pPr>
      <a:lvl6pPr marL="2190674" algn="l" defTabSz="438135" rtl="0" eaLnBrk="1" latinLnBrk="0" hangingPunct="1">
        <a:defRPr sz="1700" kern="1200">
          <a:solidFill>
            <a:schemeClr val="tx1"/>
          </a:solidFill>
          <a:latin typeface="+mn-lt"/>
          <a:ea typeface="+mn-ea"/>
          <a:cs typeface="+mn-cs"/>
        </a:defRPr>
      </a:lvl6pPr>
      <a:lvl7pPr marL="2628809" algn="l" defTabSz="438135" rtl="0" eaLnBrk="1" latinLnBrk="0" hangingPunct="1">
        <a:defRPr sz="1700" kern="1200">
          <a:solidFill>
            <a:schemeClr val="tx1"/>
          </a:solidFill>
          <a:latin typeface="+mn-lt"/>
          <a:ea typeface="+mn-ea"/>
          <a:cs typeface="+mn-cs"/>
        </a:defRPr>
      </a:lvl7pPr>
      <a:lvl8pPr marL="3066944" algn="l" defTabSz="438135" rtl="0" eaLnBrk="1" latinLnBrk="0" hangingPunct="1">
        <a:defRPr sz="1700" kern="1200">
          <a:solidFill>
            <a:schemeClr val="tx1"/>
          </a:solidFill>
          <a:latin typeface="+mn-lt"/>
          <a:ea typeface="+mn-ea"/>
          <a:cs typeface="+mn-cs"/>
        </a:defRPr>
      </a:lvl8pPr>
      <a:lvl9pPr marL="3505078" algn="l" defTabSz="438135" rtl="0" eaLnBrk="1" latinLnBrk="0" hangingPunct="1">
        <a:defRPr sz="17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 name="Text Box 191">
            <a:extLst>
              <a:ext uri="{FF2B5EF4-FFF2-40B4-BE49-F238E27FC236}">
                <a16:creationId xmlns:a16="http://schemas.microsoft.com/office/drawing/2014/main" id="{1F8F2301-7299-4544-849A-6523A9362905}"/>
              </a:ext>
            </a:extLst>
          </p:cNvPr>
          <p:cNvSpPr txBox="1">
            <a:spLocks noChangeArrowheads="1"/>
          </p:cNvSpPr>
          <p:nvPr/>
        </p:nvSpPr>
        <p:spPr bwMode="auto">
          <a:xfrm>
            <a:off x="1290357" y="3296762"/>
            <a:ext cx="5561543" cy="567845"/>
          </a:xfrm>
          <a:prstGeom prst="rect">
            <a:avLst/>
          </a:prstGeom>
          <a:solidFill>
            <a:schemeClr val="bg1"/>
          </a:solidFill>
          <a:ln w="9525">
            <a:noFill/>
            <a:miter lim="800000"/>
            <a:headEnd/>
            <a:tailEnd/>
          </a:ln>
          <a:effectLst/>
        </p:spPr>
        <p:txBody>
          <a:bodyPr wrap="square" lIns="87627" tIns="43814" rIns="87627" bIns="61339">
            <a:spAutoFit/>
          </a:bodyPr>
          <a:lstStyle/>
          <a:p>
            <a:pPr eaLnBrk="0" hangingPunct="0">
              <a:spcBef>
                <a:spcPct val="50000"/>
              </a:spcBef>
              <a:tabLst>
                <a:tab pos="438135" algn="l"/>
              </a:tabLst>
              <a:defRPr/>
            </a:pPr>
            <a:r>
              <a:rPr lang="en-US" sz="3000" b="1" spc="50" dirty="0">
                <a:solidFill>
                  <a:srgbClr val="DCAA00"/>
                </a:solidFill>
                <a:latin typeface="+mj-lt"/>
                <a:ea typeface="Futura Std Book" charset="0"/>
                <a:cs typeface="Arial" panose="020B0604020202020204" pitchFamily="34" charset="0"/>
              </a:rPr>
              <a:t>Introduction</a:t>
            </a:r>
          </a:p>
        </p:txBody>
      </p:sp>
      <p:sp>
        <p:nvSpPr>
          <p:cNvPr id="33" name="TextBox 46">
            <a:extLst>
              <a:ext uri="{FF2B5EF4-FFF2-40B4-BE49-F238E27FC236}">
                <a16:creationId xmlns:a16="http://schemas.microsoft.com/office/drawing/2014/main" id="{83C87CBB-F264-471D-A6FF-407375261413}"/>
              </a:ext>
            </a:extLst>
          </p:cNvPr>
          <p:cNvSpPr txBox="1">
            <a:spLocks noChangeArrowheads="1"/>
          </p:cNvSpPr>
          <p:nvPr/>
        </p:nvSpPr>
        <p:spPr bwMode="auto">
          <a:xfrm>
            <a:off x="1412240" y="12839700"/>
            <a:ext cx="5480288" cy="3781802"/>
          </a:xfrm>
          <a:prstGeom prst="rect">
            <a:avLst/>
          </a:prstGeom>
          <a:noFill/>
          <a:ln w="9525">
            <a:noFill/>
            <a:miter lim="800000"/>
            <a:headEnd/>
            <a:tailEnd/>
          </a:ln>
        </p:spPr>
        <p:txBody>
          <a:bodyPr wrap="square" lIns="87627" tIns="43814" rIns="87627" bIns="43814">
            <a:spAutoFit/>
          </a:bodyPr>
          <a:lstStyle/>
          <a:p>
            <a:endParaRPr lang="en-US" sz="1400" b="1" dirty="0">
              <a:latin typeface="+mj-lt"/>
            </a:endParaRPr>
          </a:p>
          <a:p>
            <a:endParaRPr lang="en-US" sz="1400" b="1" dirty="0">
              <a:latin typeface="+mj-lt"/>
            </a:endParaRPr>
          </a:p>
          <a:p>
            <a:endParaRPr lang="en-US" sz="1400" b="1" dirty="0">
              <a:latin typeface="+mj-lt"/>
            </a:endParaRPr>
          </a:p>
          <a:p>
            <a:endParaRPr lang="en-US" sz="1400" b="1" dirty="0">
              <a:latin typeface="+mj-lt"/>
            </a:endParaRPr>
          </a:p>
          <a:p>
            <a:r>
              <a:rPr lang="en-US" sz="1400" b="1" dirty="0">
                <a:latin typeface="+mj-lt"/>
              </a:rPr>
              <a:t>We compared the following using statistical tests for continuous and categorical variables</a:t>
            </a:r>
            <a:r>
              <a:rPr lang="en-US" sz="1400" dirty="0">
                <a:latin typeface="+mj-lt"/>
              </a:rPr>
              <a:t>:</a:t>
            </a:r>
          </a:p>
          <a:p>
            <a:endParaRPr lang="en-US" sz="1400" i="1" dirty="0">
              <a:latin typeface="+mj-lt"/>
            </a:endParaRPr>
          </a:p>
          <a:p>
            <a:pPr lvl="0"/>
            <a:r>
              <a:rPr lang="en-US" sz="1400" dirty="0">
                <a:latin typeface="+mj-lt"/>
              </a:rPr>
              <a:t>	-Rates of technology use with insulin pumps</a:t>
            </a:r>
          </a:p>
          <a:p>
            <a:pPr lvl="0"/>
            <a:r>
              <a:rPr lang="en-US" sz="1400" dirty="0">
                <a:latin typeface="+mj-lt"/>
              </a:rPr>
              <a:t>		and continuous glucose monitors</a:t>
            </a:r>
            <a:endParaRPr lang="en-US" sz="1400" i="1" dirty="0">
              <a:latin typeface="+mj-lt"/>
            </a:endParaRPr>
          </a:p>
          <a:p>
            <a:pPr lvl="0"/>
            <a:r>
              <a:rPr lang="en-US" sz="1400" dirty="0">
                <a:latin typeface="+mj-lt"/>
              </a:rPr>
              <a:t>	-Average length of time between diabetes</a:t>
            </a:r>
          </a:p>
          <a:p>
            <a:pPr lvl="0"/>
            <a:r>
              <a:rPr lang="en-US" sz="1400" dirty="0">
                <a:latin typeface="+mj-lt"/>
              </a:rPr>
              <a:t>		diagnosis and initiation of technology use </a:t>
            </a:r>
          </a:p>
          <a:p>
            <a:pPr lvl="0"/>
            <a:r>
              <a:rPr lang="en-US" sz="1400" dirty="0">
                <a:latin typeface="+mj-lt"/>
              </a:rPr>
              <a:t>		with an insulin pump and/or continuous 		glucose monitor</a:t>
            </a:r>
            <a:endParaRPr lang="en-US" sz="1400" i="1" dirty="0">
              <a:latin typeface="+mj-lt"/>
            </a:endParaRPr>
          </a:p>
          <a:p>
            <a:pPr lvl="0"/>
            <a:r>
              <a:rPr lang="en-US" sz="1400" dirty="0">
                <a:latin typeface="+mj-lt"/>
              </a:rPr>
              <a:t>	-Rates of discontinuation of use of an insulin</a:t>
            </a:r>
          </a:p>
          <a:p>
            <a:pPr lvl="0"/>
            <a:r>
              <a:rPr lang="en-US" sz="1400" dirty="0">
                <a:latin typeface="+mj-lt"/>
              </a:rPr>
              <a:t>		pump and/or continuous glucose monitor</a:t>
            </a:r>
            <a:endParaRPr lang="en-US" sz="1400" i="1" dirty="0">
              <a:latin typeface="+mj-lt"/>
            </a:endParaRPr>
          </a:p>
          <a:p>
            <a:pPr eaLnBrk="0" hangingPunct="0"/>
            <a:endParaRPr lang="en-US" sz="3000" dirty="0">
              <a:latin typeface="+mj-lt"/>
              <a:ea typeface="Futura Std Book" charset="0"/>
              <a:cs typeface="Arial" panose="020B0604020202020204" pitchFamily="34" charset="0"/>
            </a:endParaRPr>
          </a:p>
        </p:txBody>
      </p:sp>
      <p:sp>
        <p:nvSpPr>
          <p:cNvPr id="35" name="Text Box 191">
            <a:extLst>
              <a:ext uri="{FF2B5EF4-FFF2-40B4-BE49-F238E27FC236}">
                <a16:creationId xmlns:a16="http://schemas.microsoft.com/office/drawing/2014/main" id="{521ABD50-E156-4C2E-98AD-9B28681EDD89}"/>
              </a:ext>
            </a:extLst>
          </p:cNvPr>
          <p:cNvSpPr txBox="1">
            <a:spLocks noChangeArrowheads="1"/>
          </p:cNvSpPr>
          <p:nvPr/>
        </p:nvSpPr>
        <p:spPr bwMode="auto">
          <a:xfrm>
            <a:off x="1330986" y="6858000"/>
            <a:ext cx="5356172" cy="5902082"/>
          </a:xfrm>
          <a:prstGeom prst="rect">
            <a:avLst/>
          </a:prstGeom>
          <a:solidFill>
            <a:schemeClr val="bg1"/>
          </a:solidFill>
          <a:ln w="9525">
            <a:noFill/>
            <a:miter lim="800000"/>
            <a:headEnd/>
            <a:tailEnd/>
          </a:ln>
          <a:effectLst/>
        </p:spPr>
        <p:txBody>
          <a:bodyPr wrap="square" lIns="87627" tIns="43814" rIns="87627" bIns="61339">
            <a:spAutoFit/>
          </a:bodyPr>
          <a:lstStyle/>
          <a:p>
            <a:pPr eaLnBrk="0" hangingPunct="0">
              <a:spcBef>
                <a:spcPct val="50000"/>
              </a:spcBef>
              <a:tabLst>
                <a:tab pos="438135" algn="l"/>
              </a:tabLst>
              <a:defRPr/>
            </a:pPr>
            <a:r>
              <a:rPr lang="en-US" sz="3000" b="1" spc="50" dirty="0">
                <a:solidFill>
                  <a:srgbClr val="DCAA00"/>
                </a:solidFill>
                <a:latin typeface="+mj-lt"/>
                <a:ea typeface="Futura Std Book" charset="0"/>
                <a:cs typeface="Arial" panose="020B0604020202020204" pitchFamily="34" charset="0"/>
              </a:rPr>
              <a:t>Methods</a:t>
            </a:r>
          </a:p>
          <a:p>
            <a:endParaRPr lang="en-US" sz="1400" dirty="0">
              <a:latin typeface="+mj-lt"/>
            </a:endParaRPr>
          </a:p>
          <a:p>
            <a:r>
              <a:rPr lang="en-US" sz="1400" dirty="0">
                <a:latin typeface="+mj-lt"/>
              </a:rPr>
              <a:t>Institutional review board approval was obtained prior to initiating this study. Retrospective chart review was performed on 38 Hispanic subject patients and 38 Caucasian controls with known T1D. Control subjects were randomly matched by age and duration of T1D diagnosis. </a:t>
            </a:r>
          </a:p>
          <a:p>
            <a:endParaRPr lang="en-US" sz="1400" dirty="0">
              <a:latin typeface="+mj-lt"/>
            </a:endParaRPr>
          </a:p>
          <a:p>
            <a:r>
              <a:rPr lang="en-US" sz="1400" u="sng" dirty="0">
                <a:latin typeface="+mj-lt"/>
              </a:rPr>
              <a:t>Inclusion criteria</a:t>
            </a:r>
            <a:r>
              <a:rPr lang="en-US" sz="1400" dirty="0">
                <a:latin typeface="+mj-lt"/>
              </a:rPr>
              <a:t>: prior diagnosis of T1D, age 0-18 years old, Hispanic or Caucasian ethnicity</a:t>
            </a:r>
          </a:p>
          <a:p>
            <a:endParaRPr lang="en-US" sz="1400" dirty="0">
              <a:latin typeface="+mj-lt"/>
            </a:endParaRPr>
          </a:p>
          <a:p>
            <a:r>
              <a:rPr lang="en-US" sz="1400" u="sng" dirty="0">
                <a:latin typeface="+mj-lt"/>
              </a:rPr>
              <a:t>Exclusion criteria:</a:t>
            </a:r>
            <a:r>
              <a:rPr lang="en-US" sz="1400" dirty="0">
                <a:latin typeface="+mj-lt"/>
              </a:rPr>
              <a:t> household member with T1D, severe allergy to adhesive, severe learning issues in either parent or child </a:t>
            </a:r>
          </a:p>
          <a:p>
            <a:endParaRPr lang="en-US" sz="1400" dirty="0">
              <a:latin typeface="+mj-lt"/>
            </a:endParaRPr>
          </a:p>
          <a:p>
            <a:r>
              <a:rPr lang="en-US" sz="1400" dirty="0">
                <a:latin typeface="+mj-lt"/>
              </a:rPr>
              <a:t>The following variables were recorded from each patient’s medical record:</a:t>
            </a:r>
            <a:endParaRPr lang="en-US" sz="1400" i="1" dirty="0">
              <a:latin typeface="+mj-lt"/>
            </a:endParaRPr>
          </a:p>
          <a:p>
            <a:r>
              <a:rPr lang="en-US" sz="1400" i="1" dirty="0">
                <a:latin typeface="+mj-lt"/>
              </a:rPr>
              <a:t>	-</a:t>
            </a:r>
            <a:r>
              <a:rPr lang="en-US" sz="1400" dirty="0">
                <a:latin typeface="+mj-lt"/>
              </a:rPr>
              <a:t>Date of diabetes diagnosis and DM duration</a:t>
            </a:r>
          </a:p>
          <a:p>
            <a:r>
              <a:rPr lang="en-US" sz="1400" i="1" dirty="0">
                <a:latin typeface="+mj-lt"/>
              </a:rPr>
              <a:t>	-</a:t>
            </a:r>
            <a:r>
              <a:rPr lang="en-US" sz="1400" dirty="0">
                <a:latin typeface="+mj-lt"/>
              </a:rPr>
              <a:t>Age at diabetes diagnosis, gender, type of insurance used by patient</a:t>
            </a:r>
          </a:p>
          <a:p>
            <a:r>
              <a:rPr lang="en-US" sz="1400" i="1" dirty="0">
                <a:latin typeface="+mj-lt"/>
              </a:rPr>
              <a:t>	-</a:t>
            </a:r>
            <a:r>
              <a:rPr lang="en-US" sz="1400" dirty="0">
                <a:latin typeface="+mj-lt"/>
              </a:rPr>
              <a:t>Whether or not child had ever used an insulin pump or CGM</a:t>
            </a:r>
          </a:p>
          <a:p>
            <a:r>
              <a:rPr lang="en-US" sz="1400" i="1" dirty="0">
                <a:latin typeface="+mj-lt"/>
              </a:rPr>
              <a:t>	-</a:t>
            </a:r>
            <a:r>
              <a:rPr lang="en-US" sz="1400" dirty="0">
                <a:latin typeface="+mj-lt"/>
              </a:rPr>
              <a:t>Whether or not child was currently using an insulin pump or CGM</a:t>
            </a:r>
          </a:p>
          <a:p>
            <a:r>
              <a:rPr lang="en-US" sz="1400" dirty="0">
                <a:latin typeface="+mj-lt"/>
              </a:rPr>
              <a:t>	-Date/s of starting insulin pump and/or continuous glucose monitor</a:t>
            </a:r>
            <a:endParaRPr lang="en-US" sz="3000" b="1" spc="50" dirty="0">
              <a:solidFill>
                <a:srgbClr val="DCAA00"/>
              </a:solidFill>
              <a:latin typeface="+mj-lt"/>
              <a:ea typeface="Futura Std Book" charset="0"/>
              <a:cs typeface="Arial" panose="020B0604020202020204" pitchFamily="34" charset="0"/>
            </a:endParaRPr>
          </a:p>
        </p:txBody>
      </p:sp>
      <p:sp>
        <p:nvSpPr>
          <p:cNvPr id="36" name="Text Box 191">
            <a:extLst>
              <a:ext uri="{FF2B5EF4-FFF2-40B4-BE49-F238E27FC236}">
                <a16:creationId xmlns:a16="http://schemas.microsoft.com/office/drawing/2014/main" id="{8E30B647-DCA2-40D6-A1DB-C68F4CDC97D5}"/>
              </a:ext>
            </a:extLst>
          </p:cNvPr>
          <p:cNvSpPr txBox="1">
            <a:spLocks noChangeArrowheads="1"/>
          </p:cNvSpPr>
          <p:nvPr/>
        </p:nvSpPr>
        <p:spPr bwMode="auto">
          <a:xfrm>
            <a:off x="1342093" y="12839700"/>
            <a:ext cx="5274918" cy="567845"/>
          </a:xfrm>
          <a:prstGeom prst="rect">
            <a:avLst/>
          </a:prstGeom>
          <a:solidFill>
            <a:schemeClr val="bg1"/>
          </a:solidFill>
          <a:ln w="9525">
            <a:noFill/>
            <a:miter lim="800000"/>
            <a:headEnd/>
            <a:tailEnd/>
          </a:ln>
          <a:effectLst/>
        </p:spPr>
        <p:txBody>
          <a:bodyPr wrap="square" lIns="87627" tIns="43814" rIns="87627" bIns="61339">
            <a:spAutoFit/>
          </a:bodyPr>
          <a:lstStyle/>
          <a:p>
            <a:pPr eaLnBrk="0" hangingPunct="0">
              <a:spcBef>
                <a:spcPct val="50000"/>
              </a:spcBef>
              <a:tabLst>
                <a:tab pos="438135" algn="l"/>
              </a:tabLst>
              <a:defRPr/>
            </a:pPr>
            <a:r>
              <a:rPr lang="en-US" sz="3000" b="1" spc="50" dirty="0">
                <a:solidFill>
                  <a:srgbClr val="DCAA00"/>
                </a:solidFill>
                <a:latin typeface="+mj-lt"/>
                <a:ea typeface="Futura Std Book" charset="0"/>
                <a:cs typeface="Arial" panose="020B0604020202020204" pitchFamily="34" charset="0"/>
              </a:rPr>
              <a:t>Analysis</a:t>
            </a:r>
            <a:endParaRPr lang="en-US" sz="3000" spc="50" dirty="0">
              <a:solidFill>
                <a:srgbClr val="DCAA00"/>
              </a:solidFill>
              <a:latin typeface="+mj-lt"/>
              <a:ea typeface="Futura Std Book" charset="0"/>
              <a:cs typeface="Arial" panose="020B0604020202020204" pitchFamily="34" charset="0"/>
            </a:endParaRPr>
          </a:p>
        </p:txBody>
      </p:sp>
      <p:sp>
        <p:nvSpPr>
          <p:cNvPr id="37" name="Text Box 191">
            <a:extLst>
              <a:ext uri="{FF2B5EF4-FFF2-40B4-BE49-F238E27FC236}">
                <a16:creationId xmlns:a16="http://schemas.microsoft.com/office/drawing/2014/main" id="{25486608-C512-4899-A841-D2149695E92D}"/>
              </a:ext>
            </a:extLst>
          </p:cNvPr>
          <p:cNvSpPr txBox="1">
            <a:spLocks noChangeArrowheads="1"/>
          </p:cNvSpPr>
          <p:nvPr/>
        </p:nvSpPr>
        <p:spPr bwMode="auto">
          <a:xfrm>
            <a:off x="7620001" y="3086100"/>
            <a:ext cx="5561543" cy="567845"/>
          </a:xfrm>
          <a:prstGeom prst="rect">
            <a:avLst/>
          </a:prstGeom>
          <a:solidFill>
            <a:schemeClr val="bg1"/>
          </a:solidFill>
          <a:ln w="9525">
            <a:noFill/>
            <a:miter lim="800000"/>
            <a:headEnd/>
            <a:tailEnd/>
          </a:ln>
          <a:effectLst/>
        </p:spPr>
        <p:txBody>
          <a:bodyPr wrap="square" lIns="87627" tIns="43814" rIns="87627" bIns="61339">
            <a:spAutoFit/>
          </a:bodyPr>
          <a:lstStyle/>
          <a:p>
            <a:pPr eaLnBrk="0" hangingPunct="0">
              <a:spcBef>
                <a:spcPct val="50000"/>
              </a:spcBef>
              <a:tabLst>
                <a:tab pos="438135" algn="l"/>
              </a:tabLst>
              <a:defRPr/>
            </a:pPr>
            <a:r>
              <a:rPr lang="en-US" sz="3000" b="1" spc="50" dirty="0">
                <a:solidFill>
                  <a:srgbClr val="DCAA00"/>
                </a:solidFill>
                <a:latin typeface="+mj-lt"/>
                <a:ea typeface="Futura Std Book" charset="0"/>
                <a:cs typeface="Arial" panose="020B0604020202020204" pitchFamily="34" charset="0"/>
              </a:rPr>
              <a:t>Results</a:t>
            </a:r>
          </a:p>
        </p:txBody>
      </p:sp>
      <p:sp>
        <p:nvSpPr>
          <p:cNvPr id="39" name="Text Box 191">
            <a:extLst>
              <a:ext uri="{FF2B5EF4-FFF2-40B4-BE49-F238E27FC236}">
                <a16:creationId xmlns:a16="http://schemas.microsoft.com/office/drawing/2014/main" id="{5EDA7F4F-8170-4A1E-A1BB-7D68F43E5ED5}"/>
              </a:ext>
            </a:extLst>
          </p:cNvPr>
          <p:cNvSpPr txBox="1">
            <a:spLocks noChangeArrowheads="1"/>
          </p:cNvSpPr>
          <p:nvPr/>
        </p:nvSpPr>
        <p:spPr bwMode="auto">
          <a:xfrm>
            <a:off x="20608914" y="3252563"/>
            <a:ext cx="5561543" cy="567845"/>
          </a:xfrm>
          <a:prstGeom prst="rect">
            <a:avLst/>
          </a:prstGeom>
          <a:solidFill>
            <a:schemeClr val="bg1"/>
          </a:solidFill>
          <a:ln w="9525">
            <a:noFill/>
            <a:miter lim="800000"/>
            <a:headEnd/>
            <a:tailEnd/>
          </a:ln>
          <a:effectLst/>
        </p:spPr>
        <p:txBody>
          <a:bodyPr wrap="square" lIns="87627" tIns="43814" rIns="87627" bIns="61339">
            <a:spAutoFit/>
          </a:bodyPr>
          <a:lstStyle/>
          <a:p>
            <a:pPr eaLnBrk="0" hangingPunct="0">
              <a:spcBef>
                <a:spcPct val="50000"/>
              </a:spcBef>
              <a:tabLst>
                <a:tab pos="438135" algn="l"/>
              </a:tabLst>
              <a:defRPr/>
            </a:pPr>
            <a:r>
              <a:rPr lang="en-US" sz="3000" b="1" spc="50" dirty="0">
                <a:solidFill>
                  <a:srgbClr val="DCAA00"/>
                </a:solidFill>
                <a:latin typeface="+mj-lt"/>
                <a:ea typeface="Futura Std Book" charset="0"/>
                <a:cs typeface="Arial" panose="020B0604020202020204" pitchFamily="34" charset="0"/>
              </a:rPr>
              <a:t>Summary</a:t>
            </a:r>
            <a:endParaRPr lang="en-US" sz="3000" spc="50" dirty="0">
              <a:solidFill>
                <a:srgbClr val="DCAA00"/>
              </a:solidFill>
              <a:latin typeface="+mj-lt"/>
              <a:ea typeface="Futura Std Book" charset="0"/>
              <a:cs typeface="Arial" panose="020B0604020202020204" pitchFamily="34" charset="0"/>
            </a:endParaRPr>
          </a:p>
        </p:txBody>
      </p:sp>
      <p:sp>
        <p:nvSpPr>
          <p:cNvPr id="40" name="TextBox 46">
            <a:extLst>
              <a:ext uri="{FF2B5EF4-FFF2-40B4-BE49-F238E27FC236}">
                <a16:creationId xmlns:a16="http://schemas.microsoft.com/office/drawing/2014/main" id="{3E1ACCD8-5B3C-4AA3-9614-F2959EC44040}"/>
              </a:ext>
            </a:extLst>
          </p:cNvPr>
          <p:cNvSpPr txBox="1">
            <a:spLocks noChangeArrowheads="1"/>
          </p:cNvSpPr>
          <p:nvPr/>
        </p:nvSpPr>
        <p:spPr bwMode="auto">
          <a:xfrm>
            <a:off x="20571582" y="4020436"/>
            <a:ext cx="5561543" cy="3381693"/>
          </a:xfrm>
          <a:prstGeom prst="rect">
            <a:avLst/>
          </a:prstGeom>
          <a:noFill/>
          <a:ln w="9525">
            <a:noFill/>
            <a:miter lim="800000"/>
            <a:headEnd/>
            <a:tailEnd/>
          </a:ln>
        </p:spPr>
        <p:txBody>
          <a:bodyPr wrap="square" lIns="87627" tIns="43814" rIns="87627" bIns="43814">
            <a:spAutoFit/>
          </a:bodyPr>
          <a:lstStyle/>
          <a:p>
            <a:r>
              <a:rPr lang="en-US" sz="1400" dirty="0">
                <a:latin typeface="+mj-lt"/>
              </a:rPr>
              <a:t>The subjects and controls were well matched for age, diabetes duration and age at diagnosis. There were significantly more patients with public insurance in the study group as compared to the control group. Overall, Hispanic patients were less likely to use both pumps and CGMs. The time from T1D diagnosis to pump initiation was similar in both groups.</a:t>
            </a:r>
          </a:p>
          <a:p>
            <a:endParaRPr lang="en-US" sz="1400" dirty="0">
              <a:latin typeface="+mj-lt"/>
            </a:endParaRPr>
          </a:p>
          <a:p>
            <a:r>
              <a:rPr lang="en-US" sz="1400" dirty="0">
                <a:latin typeface="+mj-lt"/>
              </a:rPr>
              <a:t>After adjusting for age, gender, age at diagnosis and type of insurance, ethnicity and diabetes duration continued to be significant predictors of pump use.  Ethnicity was no longer predictive of CGM use after adjusting for the other variables. This is likely because type of insurance accounted for some of the prediction of CGM use, so ethnicity was less strongly associated after accounting for insurance.</a:t>
            </a:r>
          </a:p>
          <a:p>
            <a:pPr eaLnBrk="0" hangingPunct="0"/>
            <a:r>
              <a:rPr lang="en-US" sz="1400" dirty="0">
                <a:latin typeface="+mj-lt"/>
                <a:ea typeface="Futura Std Book" charset="0"/>
                <a:cs typeface="Arial" panose="020B0604020202020204" pitchFamily="34" charset="0"/>
              </a:rPr>
              <a:t>	</a:t>
            </a:r>
          </a:p>
          <a:p>
            <a:pPr eaLnBrk="0" hangingPunct="0"/>
            <a:endParaRPr lang="en-US" sz="900" dirty="0">
              <a:latin typeface="+mj-lt"/>
              <a:ea typeface="Futura Std Book" charset="0"/>
              <a:cs typeface="Arial" panose="020B0604020202020204" pitchFamily="34" charset="0"/>
            </a:endParaRPr>
          </a:p>
          <a:p>
            <a:pPr eaLnBrk="0" hangingPunct="0"/>
            <a:endParaRPr lang="en-US" sz="900" dirty="0">
              <a:latin typeface="+mj-lt"/>
              <a:ea typeface="Futura Std Book" charset="0"/>
              <a:cs typeface="Arial" panose="020B0604020202020204" pitchFamily="34" charset="0"/>
            </a:endParaRPr>
          </a:p>
        </p:txBody>
      </p:sp>
      <p:sp>
        <p:nvSpPr>
          <p:cNvPr id="41" name="TextBox 46">
            <a:extLst>
              <a:ext uri="{FF2B5EF4-FFF2-40B4-BE49-F238E27FC236}">
                <a16:creationId xmlns:a16="http://schemas.microsoft.com/office/drawing/2014/main" id="{0EAB99BA-71B0-45F8-9708-56E727BD2F35}"/>
              </a:ext>
            </a:extLst>
          </p:cNvPr>
          <p:cNvSpPr txBox="1">
            <a:spLocks noChangeArrowheads="1"/>
          </p:cNvSpPr>
          <p:nvPr/>
        </p:nvSpPr>
        <p:spPr bwMode="auto">
          <a:xfrm>
            <a:off x="20593674" y="9159995"/>
            <a:ext cx="4978400" cy="3320138"/>
          </a:xfrm>
          <a:prstGeom prst="rect">
            <a:avLst/>
          </a:prstGeom>
          <a:noFill/>
          <a:ln w="9525">
            <a:noFill/>
            <a:miter lim="800000"/>
            <a:headEnd/>
            <a:tailEnd/>
          </a:ln>
        </p:spPr>
        <p:txBody>
          <a:bodyPr lIns="87627" tIns="43814" rIns="87627" bIns="43814">
            <a:spAutoFit/>
          </a:bodyPr>
          <a:lstStyle/>
          <a:p>
            <a:pPr eaLnBrk="0" hangingPunct="0"/>
            <a:r>
              <a:rPr lang="en-US" sz="1400" dirty="0">
                <a:latin typeface="+mj-lt"/>
                <a:ea typeface="Futura Std Book" charset="0"/>
                <a:cs typeface="Arial" panose="020B0604020202020204" pitchFamily="34" charset="0"/>
              </a:rPr>
              <a:t>Overall, diabetes related technology such as insulin pumps and continuous glucose monitors can have a significant impact on glycemic control for pediatric patients with diabetes. As we predicted, Hispanic patients in our clinic have lower overall rates of technology use than Caucasian controls. In multivariate analyses, ethnicity and diabetes duration were significant predictors of insulin pump use (but not CGM use).  </a:t>
            </a:r>
          </a:p>
          <a:p>
            <a:pPr eaLnBrk="0" hangingPunct="0"/>
            <a:endParaRPr lang="en-US" sz="1400" dirty="0">
              <a:latin typeface="+mj-lt"/>
              <a:ea typeface="Futura Std Book" charset="0"/>
              <a:cs typeface="Arial" panose="020B0604020202020204" pitchFamily="34" charset="0"/>
            </a:endParaRPr>
          </a:p>
          <a:p>
            <a:pPr eaLnBrk="0" hangingPunct="0"/>
            <a:r>
              <a:rPr lang="en-US" sz="1400" dirty="0">
                <a:latin typeface="+mj-lt"/>
                <a:ea typeface="Futura Std Book" charset="0"/>
                <a:cs typeface="Arial" panose="020B0604020202020204" pitchFamily="34" charset="0"/>
              </a:rPr>
              <a:t>The specific barriers to technology use in this patient population have not been studied. The upcoming phase of our project will aim to further characterize these barriers.  We have generated a Spanish language questionnaire designed to assess potential barriers and are in the process of administering this survey to our Hispanic subjects. </a:t>
            </a:r>
          </a:p>
        </p:txBody>
      </p:sp>
      <p:sp>
        <p:nvSpPr>
          <p:cNvPr id="42" name="Text Box 191">
            <a:extLst>
              <a:ext uri="{FF2B5EF4-FFF2-40B4-BE49-F238E27FC236}">
                <a16:creationId xmlns:a16="http://schemas.microsoft.com/office/drawing/2014/main" id="{7B7F0B75-684B-4060-929D-336342A60139}"/>
              </a:ext>
            </a:extLst>
          </p:cNvPr>
          <p:cNvSpPr txBox="1">
            <a:spLocks noChangeArrowheads="1"/>
          </p:cNvSpPr>
          <p:nvPr/>
        </p:nvSpPr>
        <p:spPr bwMode="auto">
          <a:xfrm>
            <a:off x="20646748" y="7487849"/>
            <a:ext cx="5561543" cy="1260342"/>
          </a:xfrm>
          <a:prstGeom prst="rect">
            <a:avLst/>
          </a:prstGeom>
          <a:solidFill>
            <a:schemeClr val="bg1"/>
          </a:solidFill>
          <a:ln w="9525">
            <a:noFill/>
            <a:miter lim="800000"/>
            <a:headEnd/>
            <a:tailEnd/>
          </a:ln>
          <a:effectLst/>
        </p:spPr>
        <p:txBody>
          <a:bodyPr wrap="square" lIns="87627" tIns="43814" rIns="87627" bIns="61339">
            <a:spAutoFit/>
          </a:bodyPr>
          <a:lstStyle/>
          <a:p>
            <a:pPr eaLnBrk="0" hangingPunct="0">
              <a:spcBef>
                <a:spcPct val="50000"/>
              </a:spcBef>
              <a:tabLst>
                <a:tab pos="438135" algn="l"/>
              </a:tabLst>
              <a:defRPr/>
            </a:pPr>
            <a:endParaRPr lang="en-US" sz="3000" b="1" spc="50" dirty="0">
              <a:solidFill>
                <a:srgbClr val="DCAA00"/>
              </a:solidFill>
              <a:latin typeface="+mj-lt"/>
              <a:ea typeface="Futura Std Book" charset="0"/>
              <a:cs typeface="Arial" panose="020B0604020202020204" pitchFamily="34" charset="0"/>
            </a:endParaRPr>
          </a:p>
          <a:p>
            <a:pPr eaLnBrk="0" hangingPunct="0">
              <a:spcBef>
                <a:spcPct val="50000"/>
              </a:spcBef>
              <a:tabLst>
                <a:tab pos="438135" algn="l"/>
              </a:tabLst>
              <a:defRPr/>
            </a:pPr>
            <a:r>
              <a:rPr lang="en-US" sz="3000" b="1" spc="50" dirty="0">
                <a:solidFill>
                  <a:srgbClr val="DCAA00"/>
                </a:solidFill>
                <a:latin typeface="+mj-lt"/>
                <a:ea typeface="Futura Std Book" charset="0"/>
                <a:cs typeface="Arial" panose="020B0604020202020204" pitchFamily="34" charset="0"/>
              </a:rPr>
              <a:t>Conclusions/Further Study</a:t>
            </a:r>
            <a:endParaRPr lang="en-US" sz="3000" spc="50" dirty="0">
              <a:solidFill>
                <a:srgbClr val="DCAA00"/>
              </a:solidFill>
              <a:latin typeface="+mj-lt"/>
              <a:ea typeface="Futura Std Book" charset="0"/>
              <a:cs typeface="Arial" panose="020B0604020202020204" pitchFamily="34" charset="0"/>
            </a:endParaRPr>
          </a:p>
        </p:txBody>
      </p:sp>
      <p:sp>
        <p:nvSpPr>
          <p:cNvPr id="43" name="TextBox 46">
            <a:extLst>
              <a:ext uri="{FF2B5EF4-FFF2-40B4-BE49-F238E27FC236}">
                <a16:creationId xmlns:a16="http://schemas.microsoft.com/office/drawing/2014/main" id="{63AEF4D7-81CB-4011-86A3-D236AF57F5F4}"/>
              </a:ext>
            </a:extLst>
          </p:cNvPr>
          <p:cNvSpPr txBox="1">
            <a:spLocks noChangeArrowheads="1"/>
          </p:cNvSpPr>
          <p:nvPr/>
        </p:nvSpPr>
        <p:spPr bwMode="auto">
          <a:xfrm>
            <a:off x="20593674" y="13982761"/>
            <a:ext cx="4978400" cy="1381145"/>
          </a:xfrm>
          <a:prstGeom prst="rect">
            <a:avLst/>
          </a:prstGeom>
          <a:noFill/>
          <a:ln w="9525">
            <a:noFill/>
            <a:miter lim="800000"/>
            <a:headEnd/>
            <a:tailEnd/>
          </a:ln>
        </p:spPr>
        <p:txBody>
          <a:bodyPr lIns="87627" tIns="43814" rIns="87627" bIns="43814">
            <a:spAutoFit/>
          </a:bodyPr>
          <a:lstStyle/>
          <a:p>
            <a:pPr eaLnBrk="0" hangingPunct="0"/>
            <a:r>
              <a:rPr lang="en-US" sz="1400" dirty="0">
                <a:latin typeface="+mj-lt"/>
                <a:ea typeface="Futura Std Book" charset="0"/>
                <a:cs typeface="Arial" panose="020B0604020202020204" pitchFamily="34" charset="0"/>
              </a:rPr>
              <a:t>Thank you to Drs. Lindsey Loomba-Albrecht and Nicole Glaser for their support with initiation, design, and implementation of the project.  Thank you to Diana Arellano, RN for her support in reaching out to our Hispanic patient families and assisting in survey administration. Lastly, thanks to Hadley Sauers-Ford for assisting with IRB approval.</a:t>
            </a:r>
          </a:p>
        </p:txBody>
      </p:sp>
      <p:sp>
        <p:nvSpPr>
          <p:cNvPr id="44" name="Text Box 191">
            <a:extLst>
              <a:ext uri="{FF2B5EF4-FFF2-40B4-BE49-F238E27FC236}">
                <a16:creationId xmlns:a16="http://schemas.microsoft.com/office/drawing/2014/main" id="{F30FEFCB-8E51-45AE-8428-CE856EA72460}"/>
              </a:ext>
            </a:extLst>
          </p:cNvPr>
          <p:cNvSpPr txBox="1">
            <a:spLocks noChangeArrowheads="1"/>
          </p:cNvSpPr>
          <p:nvPr/>
        </p:nvSpPr>
        <p:spPr bwMode="auto">
          <a:xfrm>
            <a:off x="20649519" y="13130683"/>
            <a:ext cx="5561543" cy="567845"/>
          </a:xfrm>
          <a:prstGeom prst="rect">
            <a:avLst/>
          </a:prstGeom>
          <a:solidFill>
            <a:schemeClr val="bg1"/>
          </a:solidFill>
          <a:ln w="9525">
            <a:noFill/>
            <a:miter lim="800000"/>
            <a:headEnd/>
            <a:tailEnd/>
          </a:ln>
          <a:effectLst/>
        </p:spPr>
        <p:txBody>
          <a:bodyPr wrap="square" lIns="87627" tIns="43814" rIns="87627" bIns="61339">
            <a:spAutoFit/>
          </a:bodyPr>
          <a:lstStyle/>
          <a:p>
            <a:pPr eaLnBrk="0" hangingPunct="0">
              <a:spcBef>
                <a:spcPct val="50000"/>
              </a:spcBef>
              <a:tabLst>
                <a:tab pos="438135" algn="l"/>
              </a:tabLst>
              <a:defRPr/>
            </a:pPr>
            <a:r>
              <a:rPr lang="en-US" sz="3000" b="1" spc="50" dirty="0">
                <a:solidFill>
                  <a:srgbClr val="DCAA00"/>
                </a:solidFill>
                <a:latin typeface="+mj-lt"/>
                <a:ea typeface="Futura Std Book" charset="0"/>
                <a:cs typeface="Arial" panose="020B0604020202020204" pitchFamily="34" charset="0"/>
              </a:rPr>
              <a:t>Acknowledgements</a:t>
            </a:r>
            <a:endParaRPr lang="en-US" sz="3000" spc="50" dirty="0">
              <a:solidFill>
                <a:srgbClr val="DCAA00"/>
              </a:solidFill>
              <a:latin typeface="+mj-lt"/>
              <a:ea typeface="Futura Std Book" charset="0"/>
              <a:cs typeface="Arial" panose="020B0604020202020204" pitchFamily="34" charset="0"/>
            </a:endParaRPr>
          </a:p>
        </p:txBody>
      </p:sp>
      <p:sp>
        <p:nvSpPr>
          <p:cNvPr id="24" name="TextBox 23">
            <a:extLst>
              <a:ext uri="{FF2B5EF4-FFF2-40B4-BE49-F238E27FC236}">
                <a16:creationId xmlns:a16="http://schemas.microsoft.com/office/drawing/2014/main" id="{EB4075FF-05C8-422F-9657-4F4C72F1FB8C}"/>
              </a:ext>
            </a:extLst>
          </p:cNvPr>
          <p:cNvSpPr txBox="1"/>
          <p:nvPr/>
        </p:nvSpPr>
        <p:spPr>
          <a:xfrm>
            <a:off x="7772400" y="343905"/>
            <a:ext cx="12029997" cy="2400657"/>
          </a:xfrm>
          <a:prstGeom prst="rect">
            <a:avLst/>
          </a:prstGeom>
          <a:noFill/>
          <a:effectLst>
            <a:outerShdw blurRad="127000" dist="38100" dir="2700000">
              <a:srgbClr val="000000">
                <a:alpha val="43000"/>
              </a:srgbClr>
            </a:outerShdw>
          </a:effectLst>
        </p:spPr>
        <p:txBody>
          <a:bodyPr wrap="square" lIns="0" tIns="0" rIns="0" bIns="0" anchor="ctr">
            <a:spAutoFit/>
          </a:bodyPr>
          <a:lstStyle/>
          <a:p>
            <a:pPr algn="ctr" eaLnBrk="0" hangingPunct="0">
              <a:defRPr/>
            </a:pPr>
            <a:r>
              <a:rPr lang="en-US" sz="4400" spc="-192" dirty="0">
                <a:solidFill>
                  <a:schemeClr val="bg1"/>
                </a:solidFill>
                <a:latin typeface="+mj-lt"/>
                <a:ea typeface="Futura Std Light" charset="0"/>
                <a:cs typeface="Arial" panose="020B0604020202020204" pitchFamily="34" charset="0"/>
              </a:rPr>
              <a:t>Rates and patterns of Insulin pump and continuous glucose monitor use among Hispanic children with Type 1 Diabetes  </a:t>
            </a:r>
          </a:p>
          <a:p>
            <a:pPr algn="ctr" eaLnBrk="0" hangingPunct="0">
              <a:defRPr/>
            </a:pPr>
            <a:r>
              <a:rPr lang="en-US" sz="2400" dirty="0">
                <a:solidFill>
                  <a:schemeClr val="bg1"/>
                </a:solidFill>
                <a:latin typeface="+mj-lt"/>
                <a:ea typeface="Futura Std Light" charset="0"/>
                <a:cs typeface="Arial" panose="020B0604020202020204" pitchFamily="34" charset="0"/>
              </a:rPr>
              <a:t>UC Davis Department of Pediatrics, Section of Endocrinology</a:t>
            </a:r>
          </a:p>
        </p:txBody>
      </p:sp>
      <p:sp>
        <p:nvSpPr>
          <p:cNvPr id="25" name="TextBox 16">
            <a:extLst>
              <a:ext uri="{FF2B5EF4-FFF2-40B4-BE49-F238E27FC236}">
                <a16:creationId xmlns:a16="http://schemas.microsoft.com/office/drawing/2014/main" id="{1E98DB19-96BD-4C4F-8289-9E582493F474}"/>
              </a:ext>
            </a:extLst>
          </p:cNvPr>
          <p:cNvSpPr txBox="1"/>
          <p:nvPr/>
        </p:nvSpPr>
        <p:spPr>
          <a:xfrm>
            <a:off x="20571582" y="1544480"/>
            <a:ext cx="5717419" cy="246221"/>
          </a:xfrm>
          <a:prstGeom prst="rect">
            <a:avLst/>
          </a:prstGeom>
          <a:noFill/>
        </p:spPr>
        <p:txBody>
          <a:bodyPr wrap="square" lIns="0" tIns="0" rIns="0" bIns="0" anchor="b" anchorCtr="0">
            <a:spAutoFit/>
          </a:bodyPr>
          <a:lstStyle>
            <a:defPPr>
              <a:defRPr lang="en-US"/>
            </a:defPPr>
            <a:lvl1pPr algn="l" rtl="0" fontAlgn="base">
              <a:spcBef>
                <a:spcPct val="0"/>
              </a:spcBef>
              <a:spcAft>
                <a:spcPct val="0"/>
              </a:spcAft>
              <a:defRPr sz="2700" kern="1200">
                <a:solidFill>
                  <a:schemeClr val="tx1"/>
                </a:solidFill>
                <a:latin typeface="Arial" pitchFamily="34" charset="0"/>
                <a:ea typeface="+mn-ea"/>
                <a:cs typeface="+mn-cs"/>
              </a:defRPr>
            </a:lvl1pPr>
            <a:lvl2pPr marL="876270" algn="l" rtl="0" fontAlgn="base">
              <a:spcBef>
                <a:spcPct val="0"/>
              </a:spcBef>
              <a:spcAft>
                <a:spcPct val="0"/>
              </a:spcAft>
              <a:defRPr sz="2700" kern="1200">
                <a:solidFill>
                  <a:schemeClr val="tx1"/>
                </a:solidFill>
                <a:latin typeface="Arial" pitchFamily="34" charset="0"/>
                <a:ea typeface="+mn-ea"/>
                <a:cs typeface="+mn-cs"/>
              </a:defRPr>
            </a:lvl2pPr>
            <a:lvl3pPr marL="1752539" algn="l" rtl="0" fontAlgn="base">
              <a:spcBef>
                <a:spcPct val="0"/>
              </a:spcBef>
              <a:spcAft>
                <a:spcPct val="0"/>
              </a:spcAft>
              <a:defRPr sz="2700" kern="1200">
                <a:solidFill>
                  <a:schemeClr val="tx1"/>
                </a:solidFill>
                <a:latin typeface="Arial" pitchFamily="34" charset="0"/>
                <a:ea typeface="+mn-ea"/>
                <a:cs typeface="+mn-cs"/>
              </a:defRPr>
            </a:lvl3pPr>
            <a:lvl4pPr marL="2628809" algn="l" rtl="0" fontAlgn="base">
              <a:spcBef>
                <a:spcPct val="0"/>
              </a:spcBef>
              <a:spcAft>
                <a:spcPct val="0"/>
              </a:spcAft>
              <a:defRPr sz="2700" kern="1200">
                <a:solidFill>
                  <a:schemeClr val="tx1"/>
                </a:solidFill>
                <a:latin typeface="Arial" pitchFamily="34" charset="0"/>
                <a:ea typeface="+mn-ea"/>
                <a:cs typeface="+mn-cs"/>
              </a:defRPr>
            </a:lvl4pPr>
            <a:lvl5pPr marL="3505078" algn="l" rtl="0" fontAlgn="base">
              <a:spcBef>
                <a:spcPct val="0"/>
              </a:spcBef>
              <a:spcAft>
                <a:spcPct val="0"/>
              </a:spcAft>
              <a:defRPr sz="2700" kern="1200">
                <a:solidFill>
                  <a:schemeClr val="tx1"/>
                </a:solidFill>
                <a:latin typeface="Arial" pitchFamily="34" charset="0"/>
                <a:ea typeface="+mn-ea"/>
                <a:cs typeface="+mn-cs"/>
              </a:defRPr>
            </a:lvl5pPr>
            <a:lvl6pPr marL="4381348" algn="l" defTabSz="1752539" rtl="0" eaLnBrk="1" latinLnBrk="0" hangingPunct="1">
              <a:defRPr sz="2700" kern="1200">
                <a:solidFill>
                  <a:schemeClr val="tx1"/>
                </a:solidFill>
                <a:latin typeface="Arial" pitchFamily="34" charset="0"/>
                <a:ea typeface="+mn-ea"/>
                <a:cs typeface="+mn-cs"/>
              </a:defRPr>
            </a:lvl6pPr>
            <a:lvl7pPr marL="5257617" algn="l" defTabSz="1752539" rtl="0" eaLnBrk="1" latinLnBrk="0" hangingPunct="1">
              <a:defRPr sz="2700" kern="1200">
                <a:solidFill>
                  <a:schemeClr val="tx1"/>
                </a:solidFill>
                <a:latin typeface="Arial" pitchFamily="34" charset="0"/>
                <a:ea typeface="+mn-ea"/>
                <a:cs typeface="+mn-cs"/>
              </a:defRPr>
            </a:lvl7pPr>
            <a:lvl8pPr marL="6133887" algn="l" defTabSz="1752539" rtl="0" eaLnBrk="1" latinLnBrk="0" hangingPunct="1">
              <a:defRPr sz="2700" kern="1200">
                <a:solidFill>
                  <a:schemeClr val="tx1"/>
                </a:solidFill>
                <a:latin typeface="Arial" pitchFamily="34" charset="0"/>
                <a:ea typeface="+mn-ea"/>
                <a:cs typeface="+mn-cs"/>
              </a:defRPr>
            </a:lvl8pPr>
            <a:lvl9pPr marL="7010156" algn="l" defTabSz="1752539" rtl="0" eaLnBrk="1" latinLnBrk="0" hangingPunct="1">
              <a:defRPr sz="2700" kern="1200">
                <a:solidFill>
                  <a:schemeClr val="tx1"/>
                </a:solidFill>
                <a:latin typeface="Arial" pitchFamily="34" charset="0"/>
                <a:ea typeface="+mn-ea"/>
                <a:cs typeface="+mn-cs"/>
              </a:defRPr>
            </a:lvl9pPr>
          </a:lstStyle>
          <a:p>
            <a:pPr eaLnBrk="0" hangingPunct="0">
              <a:defRPr/>
            </a:pPr>
            <a:r>
              <a:rPr lang="en-US" sz="1600" dirty="0">
                <a:solidFill>
                  <a:schemeClr val="bg1"/>
                </a:solidFill>
                <a:latin typeface="+mj-lt"/>
                <a:cs typeface="Arial" panose="020B0604020202020204" pitchFamily="34" charset="0"/>
              </a:rPr>
              <a:t>Bonanno, Shaila MS4, Dr. Lindsey Loomba-Albrecht, MD</a:t>
            </a:r>
          </a:p>
        </p:txBody>
      </p:sp>
      <p:pic>
        <p:nvPicPr>
          <p:cNvPr id="5" name="Picture 4">
            <a:extLst>
              <a:ext uri="{FF2B5EF4-FFF2-40B4-BE49-F238E27FC236}">
                <a16:creationId xmlns:a16="http://schemas.microsoft.com/office/drawing/2014/main" id="{0D3EB7BB-8341-4DA1-87BA-E6629FA145F9}"/>
              </a:ext>
            </a:extLst>
          </p:cNvPr>
          <p:cNvPicPr>
            <a:picLocks noChangeAspect="1"/>
          </p:cNvPicPr>
          <p:nvPr/>
        </p:nvPicPr>
        <p:blipFill>
          <a:blip r:embed="rId3"/>
          <a:stretch>
            <a:fillRect/>
          </a:stretch>
        </p:blipFill>
        <p:spPr>
          <a:xfrm>
            <a:off x="2051314" y="1104900"/>
            <a:ext cx="4120887" cy="1017693"/>
          </a:xfrm>
          <a:prstGeom prst="rect">
            <a:avLst/>
          </a:prstGeom>
        </p:spPr>
      </p:pic>
      <p:sp>
        <p:nvSpPr>
          <p:cNvPr id="2" name="TextBox 1">
            <a:extLst>
              <a:ext uri="{FF2B5EF4-FFF2-40B4-BE49-F238E27FC236}">
                <a16:creationId xmlns:a16="http://schemas.microsoft.com/office/drawing/2014/main" id="{21F02AEA-AC19-469F-B092-50F2980939F4}"/>
              </a:ext>
            </a:extLst>
          </p:cNvPr>
          <p:cNvSpPr txBox="1"/>
          <p:nvPr/>
        </p:nvSpPr>
        <p:spPr>
          <a:xfrm>
            <a:off x="1330985" y="4246355"/>
            <a:ext cx="5480288" cy="2031325"/>
          </a:xfrm>
          <a:prstGeom prst="rect">
            <a:avLst/>
          </a:prstGeom>
          <a:noFill/>
        </p:spPr>
        <p:txBody>
          <a:bodyPr wrap="square" rtlCol="0">
            <a:spAutoFit/>
          </a:bodyPr>
          <a:lstStyle/>
          <a:p>
            <a:r>
              <a:rPr lang="en-US" sz="1400" dirty="0">
                <a:latin typeface="+mj-lt"/>
              </a:rPr>
              <a:t>Most children with type 1 diabetes (T1D) fail to meet goals for glycemic control.  Insulin pumps and continuous glucose monitors (CGMs) have been shown to improve glycemic control in diabetic children.  Prior work suggests lower overall rates of insulin pump and CGM use among Hispanic patients.  However, rates of technology use in Hispanic children have not been studied. Our study was designed to determine rates and patterns of insulin pump and CGM use among Hispanic children with T1D cared for in the pediatric endocrinology clinic at UC Davis.</a:t>
            </a:r>
            <a:r>
              <a:rPr lang="en-US" sz="1400" i="1" dirty="0">
                <a:latin typeface="+mj-lt"/>
              </a:rPr>
              <a:t> </a:t>
            </a:r>
            <a:endParaRPr lang="en-US" sz="1400" dirty="0">
              <a:latin typeface="+mj-lt"/>
            </a:endParaRPr>
          </a:p>
        </p:txBody>
      </p:sp>
      <p:graphicFrame>
        <p:nvGraphicFramePr>
          <p:cNvPr id="7" name="Table 6">
            <a:extLst>
              <a:ext uri="{FF2B5EF4-FFF2-40B4-BE49-F238E27FC236}">
                <a16:creationId xmlns:a16="http://schemas.microsoft.com/office/drawing/2014/main" id="{26BB7671-0F67-AA41-BB20-23C1BAF8D1F5}"/>
              </a:ext>
            </a:extLst>
          </p:cNvPr>
          <p:cNvGraphicFramePr>
            <a:graphicFrameLocks noGrp="1"/>
          </p:cNvGraphicFramePr>
          <p:nvPr>
            <p:extLst>
              <p:ext uri="{D42A27DB-BD31-4B8C-83A1-F6EECF244321}">
                <p14:modId xmlns:p14="http://schemas.microsoft.com/office/powerpoint/2010/main" val="3651916082"/>
              </p:ext>
            </p:extLst>
          </p:nvPr>
        </p:nvGraphicFramePr>
        <p:xfrm>
          <a:off x="8420631" y="4390659"/>
          <a:ext cx="4760914" cy="3227899"/>
        </p:xfrm>
        <a:graphic>
          <a:graphicData uri="http://schemas.openxmlformats.org/drawingml/2006/table">
            <a:tbl>
              <a:tblPr firstRow="1" firstCol="1" bandRow="1">
                <a:tableStyleId>{5C22544A-7EE6-4342-B048-85BDC9FD1C3A}</a:tableStyleId>
              </a:tblPr>
              <a:tblGrid>
                <a:gridCol w="1231727">
                  <a:extLst>
                    <a:ext uri="{9D8B030D-6E8A-4147-A177-3AD203B41FA5}">
                      <a16:colId xmlns:a16="http://schemas.microsoft.com/office/drawing/2014/main" val="179572073"/>
                    </a:ext>
                  </a:extLst>
                </a:gridCol>
                <a:gridCol w="1211869">
                  <a:extLst>
                    <a:ext uri="{9D8B030D-6E8A-4147-A177-3AD203B41FA5}">
                      <a16:colId xmlns:a16="http://schemas.microsoft.com/office/drawing/2014/main" val="3952181801"/>
                    </a:ext>
                  </a:extLst>
                </a:gridCol>
                <a:gridCol w="1236310">
                  <a:extLst>
                    <a:ext uri="{9D8B030D-6E8A-4147-A177-3AD203B41FA5}">
                      <a16:colId xmlns:a16="http://schemas.microsoft.com/office/drawing/2014/main" val="1740033197"/>
                    </a:ext>
                  </a:extLst>
                </a:gridCol>
                <a:gridCol w="1081008">
                  <a:extLst>
                    <a:ext uri="{9D8B030D-6E8A-4147-A177-3AD203B41FA5}">
                      <a16:colId xmlns:a16="http://schemas.microsoft.com/office/drawing/2014/main" val="3451381907"/>
                    </a:ext>
                  </a:extLst>
                </a:gridCol>
              </a:tblGrid>
              <a:tr h="572802">
                <a:tc>
                  <a:txBody>
                    <a:bodyPr/>
                    <a:lstStyle/>
                    <a:p>
                      <a:pPr marL="0" marR="0">
                        <a:lnSpc>
                          <a:spcPct val="107000"/>
                        </a:lnSpc>
                        <a:spcBef>
                          <a:spcPts val="0"/>
                        </a:spcBef>
                        <a:spcAft>
                          <a:spcPts val="0"/>
                        </a:spcAft>
                      </a:pPr>
                      <a:r>
                        <a:rPr lang="en-US" sz="1200" dirty="0">
                          <a:effectLst/>
                          <a:latin typeface="+mj-lt"/>
                        </a:rPr>
                        <a:t> </a:t>
                      </a:r>
                      <a:endParaRPr lang="en-US" sz="1200" dirty="0">
                        <a:effectLst/>
                        <a:latin typeface="+mj-lt"/>
                        <a:ea typeface="Calibri" panose="020F0502020204030204" pitchFamily="34" charset="0"/>
                        <a:cs typeface="Times New Roman" panose="02020603050405020304" pitchFamily="18" charset="0"/>
                      </a:endParaRPr>
                    </a:p>
                  </a:txBody>
                  <a:tcPr marL="34290" marR="34290" marT="0" marB="0"/>
                </a:tc>
                <a:tc>
                  <a:txBody>
                    <a:bodyPr/>
                    <a:lstStyle/>
                    <a:p>
                      <a:pPr marL="0" marR="0">
                        <a:lnSpc>
                          <a:spcPct val="107000"/>
                        </a:lnSpc>
                        <a:spcBef>
                          <a:spcPts val="0"/>
                        </a:spcBef>
                        <a:spcAft>
                          <a:spcPts val="0"/>
                        </a:spcAft>
                      </a:pPr>
                      <a:r>
                        <a:rPr lang="en-US" sz="1200">
                          <a:effectLst/>
                          <a:latin typeface="+mj-lt"/>
                        </a:rPr>
                        <a:t>Hispanic Subjects</a:t>
                      </a:r>
                    </a:p>
                    <a:p>
                      <a:pPr marL="0" marR="0">
                        <a:lnSpc>
                          <a:spcPct val="107000"/>
                        </a:lnSpc>
                        <a:spcBef>
                          <a:spcPts val="0"/>
                        </a:spcBef>
                        <a:spcAft>
                          <a:spcPts val="0"/>
                        </a:spcAft>
                      </a:pPr>
                      <a:r>
                        <a:rPr lang="en-US" sz="1200">
                          <a:effectLst/>
                          <a:latin typeface="+mj-lt"/>
                        </a:rPr>
                        <a:t>(n=38)</a:t>
                      </a:r>
                      <a:endParaRPr lang="en-US" sz="1200">
                        <a:effectLst/>
                        <a:latin typeface="+mj-lt"/>
                        <a:ea typeface="Calibri" panose="020F0502020204030204" pitchFamily="34" charset="0"/>
                        <a:cs typeface="Times New Roman" panose="02020603050405020304" pitchFamily="18" charset="0"/>
                      </a:endParaRPr>
                    </a:p>
                  </a:txBody>
                  <a:tcPr marL="34290" marR="34290" marT="0" marB="0"/>
                </a:tc>
                <a:tc>
                  <a:txBody>
                    <a:bodyPr/>
                    <a:lstStyle/>
                    <a:p>
                      <a:pPr marL="0" marR="0">
                        <a:lnSpc>
                          <a:spcPct val="107000"/>
                        </a:lnSpc>
                        <a:spcBef>
                          <a:spcPts val="0"/>
                        </a:spcBef>
                        <a:spcAft>
                          <a:spcPts val="0"/>
                        </a:spcAft>
                      </a:pPr>
                      <a:r>
                        <a:rPr lang="en-US" sz="1200">
                          <a:effectLst/>
                          <a:latin typeface="+mj-lt"/>
                        </a:rPr>
                        <a:t>Caucasian Controls</a:t>
                      </a:r>
                    </a:p>
                    <a:p>
                      <a:pPr marL="0" marR="0">
                        <a:lnSpc>
                          <a:spcPct val="107000"/>
                        </a:lnSpc>
                        <a:spcBef>
                          <a:spcPts val="0"/>
                        </a:spcBef>
                        <a:spcAft>
                          <a:spcPts val="0"/>
                        </a:spcAft>
                      </a:pPr>
                      <a:r>
                        <a:rPr lang="en-US" sz="1200">
                          <a:effectLst/>
                          <a:latin typeface="+mj-lt"/>
                        </a:rPr>
                        <a:t>(n=38)</a:t>
                      </a:r>
                      <a:endParaRPr lang="en-US" sz="1200">
                        <a:effectLst/>
                        <a:latin typeface="+mj-lt"/>
                        <a:ea typeface="Calibri" panose="020F0502020204030204" pitchFamily="34" charset="0"/>
                        <a:cs typeface="Times New Roman" panose="02020603050405020304" pitchFamily="18" charset="0"/>
                      </a:endParaRPr>
                    </a:p>
                  </a:txBody>
                  <a:tcPr marL="34290" marR="34290" marT="0" marB="0"/>
                </a:tc>
                <a:tc>
                  <a:txBody>
                    <a:bodyPr/>
                    <a:lstStyle/>
                    <a:p>
                      <a:pPr marL="0" marR="0">
                        <a:lnSpc>
                          <a:spcPct val="107000"/>
                        </a:lnSpc>
                        <a:spcBef>
                          <a:spcPts val="0"/>
                        </a:spcBef>
                        <a:spcAft>
                          <a:spcPts val="0"/>
                        </a:spcAft>
                      </a:pPr>
                      <a:r>
                        <a:rPr lang="en-US" sz="1200">
                          <a:effectLst/>
                          <a:latin typeface="+mj-lt"/>
                        </a:rPr>
                        <a:t>p-value for comparison of groups</a:t>
                      </a:r>
                      <a:endParaRPr lang="en-US" sz="1200">
                        <a:effectLst/>
                        <a:latin typeface="+mj-lt"/>
                        <a:ea typeface="Calibri" panose="020F0502020204030204" pitchFamily="34" charset="0"/>
                        <a:cs typeface="Times New Roman" panose="02020603050405020304" pitchFamily="18" charset="0"/>
                      </a:endParaRPr>
                    </a:p>
                  </a:txBody>
                  <a:tcPr marL="34290" marR="34290" marT="0" marB="0"/>
                </a:tc>
                <a:extLst>
                  <a:ext uri="{0D108BD9-81ED-4DB2-BD59-A6C34878D82A}">
                    <a16:rowId xmlns:a16="http://schemas.microsoft.com/office/drawing/2014/main" val="3981110762"/>
                  </a:ext>
                </a:extLst>
              </a:tr>
              <a:tr h="572802">
                <a:tc>
                  <a:txBody>
                    <a:bodyPr/>
                    <a:lstStyle/>
                    <a:p>
                      <a:pPr marL="0" marR="0">
                        <a:lnSpc>
                          <a:spcPct val="107000"/>
                        </a:lnSpc>
                        <a:spcBef>
                          <a:spcPts val="0"/>
                        </a:spcBef>
                        <a:spcAft>
                          <a:spcPts val="0"/>
                        </a:spcAft>
                      </a:pPr>
                      <a:r>
                        <a:rPr lang="en-US" sz="1200">
                          <a:effectLst/>
                          <a:latin typeface="+mj-lt"/>
                        </a:rPr>
                        <a:t>Age at diagnosis (years)*</a:t>
                      </a:r>
                      <a:endParaRPr lang="en-US" sz="1200">
                        <a:effectLst/>
                        <a:latin typeface="+mj-lt"/>
                        <a:ea typeface="Calibri" panose="020F0502020204030204" pitchFamily="34" charset="0"/>
                        <a:cs typeface="Times New Roman" panose="02020603050405020304" pitchFamily="18" charset="0"/>
                      </a:endParaRPr>
                    </a:p>
                  </a:txBody>
                  <a:tcPr marL="34290" marR="34290" marT="0" marB="0"/>
                </a:tc>
                <a:tc>
                  <a:txBody>
                    <a:bodyPr/>
                    <a:lstStyle/>
                    <a:p>
                      <a:pPr marL="0" marR="0">
                        <a:lnSpc>
                          <a:spcPct val="107000"/>
                        </a:lnSpc>
                        <a:spcBef>
                          <a:spcPts val="0"/>
                        </a:spcBef>
                        <a:spcAft>
                          <a:spcPts val="0"/>
                        </a:spcAft>
                      </a:pPr>
                      <a:r>
                        <a:rPr lang="en-US" sz="1200" dirty="0">
                          <a:effectLst/>
                          <a:latin typeface="+mj-lt"/>
                        </a:rPr>
                        <a:t>7.05 (3.9)</a:t>
                      </a:r>
                      <a:endParaRPr lang="en-US" sz="1200" dirty="0">
                        <a:effectLst/>
                        <a:latin typeface="+mj-lt"/>
                        <a:ea typeface="Calibri" panose="020F0502020204030204" pitchFamily="34" charset="0"/>
                        <a:cs typeface="Times New Roman" panose="02020603050405020304" pitchFamily="18" charset="0"/>
                      </a:endParaRPr>
                    </a:p>
                  </a:txBody>
                  <a:tcPr marL="34290" marR="34290" marT="0" marB="0"/>
                </a:tc>
                <a:tc>
                  <a:txBody>
                    <a:bodyPr/>
                    <a:lstStyle/>
                    <a:p>
                      <a:pPr marL="0" marR="0">
                        <a:lnSpc>
                          <a:spcPct val="107000"/>
                        </a:lnSpc>
                        <a:spcBef>
                          <a:spcPts val="0"/>
                        </a:spcBef>
                        <a:spcAft>
                          <a:spcPts val="0"/>
                        </a:spcAft>
                      </a:pPr>
                      <a:r>
                        <a:rPr lang="en-US" sz="1200">
                          <a:effectLst/>
                          <a:latin typeface="+mj-lt"/>
                        </a:rPr>
                        <a:t>7.07 (3.9)</a:t>
                      </a:r>
                      <a:endParaRPr lang="en-US" sz="1200">
                        <a:effectLst/>
                        <a:latin typeface="+mj-lt"/>
                        <a:ea typeface="Calibri" panose="020F0502020204030204" pitchFamily="34" charset="0"/>
                        <a:cs typeface="Times New Roman" panose="02020603050405020304" pitchFamily="18" charset="0"/>
                      </a:endParaRPr>
                    </a:p>
                  </a:txBody>
                  <a:tcPr marL="34290" marR="34290" marT="0" marB="0"/>
                </a:tc>
                <a:tc>
                  <a:txBody>
                    <a:bodyPr/>
                    <a:lstStyle/>
                    <a:p>
                      <a:pPr marL="0" marR="0">
                        <a:lnSpc>
                          <a:spcPct val="107000"/>
                        </a:lnSpc>
                        <a:spcBef>
                          <a:spcPts val="0"/>
                        </a:spcBef>
                        <a:spcAft>
                          <a:spcPts val="0"/>
                        </a:spcAft>
                      </a:pPr>
                      <a:r>
                        <a:rPr lang="en-US" sz="1200">
                          <a:effectLst/>
                          <a:latin typeface="+mj-lt"/>
                        </a:rPr>
                        <a:t>0.977        </a:t>
                      </a:r>
                      <a:endParaRPr lang="en-US" sz="1200">
                        <a:effectLst/>
                        <a:latin typeface="+mj-lt"/>
                        <a:ea typeface="Calibri" panose="020F0502020204030204" pitchFamily="34" charset="0"/>
                        <a:cs typeface="Times New Roman" panose="02020603050405020304" pitchFamily="18" charset="0"/>
                      </a:endParaRPr>
                    </a:p>
                  </a:txBody>
                  <a:tcPr marL="34290" marR="34290" marT="0" marB="0"/>
                </a:tc>
                <a:extLst>
                  <a:ext uri="{0D108BD9-81ED-4DB2-BD59-A6C34878D82A}">
                    <a16:rowId xmlns:a16="http://schemas.microsoft.com/office/drawing/2014/main" val="2319300835"/>
                  </a:ext>
                </a:extLst>
              </a:tr>
              <a:tr h="572802">
                <a:tc>
                  <a:txBody>
                    <a:bodyPr/>
                    <a:lstStyle/>
                    <a:p>
                      <a:pPr marL="0" marR="0">
                        <a:lnSpc>
                          <a:spcPct val="107000"/>
                        </a:lnSpc>
                        <a:spcBef>
                          <a:spcPts val="0"/>
                        </a:spcBef>
                        <a:spcAft>
                          <a:spcPts val="0"/>
                        </a:spcAft>
                      </a:pPr>
                      <a:r>
                        <a:rPr lang="en-US" sz="1200" dirty="0">
                          <a:effectLst/>
                          <a:latin typeface="+mj-lt"/>
                        </a:rPr>
                        <a:t>Diabetes duration (months)</a:t>
                      </a:r>
                      <a:endParaRPr lang="en-US" sz="1200" dirty="0">
                        <a:effectLst/>
                        <a:latin typeface="+mj-lt"/>
                        <a:ea typeface="Calibri" panose="020F0502020204030204" pitchFamily="34" charset="0"/>
                        <a:cs typeface="Times New Roman" panose="02020603050405020304" pitchFamily="18" charset="0"/>
                      </a:endParaRPr>
                    </a:p>
                  </a:txBody>
                  <a:tcPr marL="34290" marR="34290" marT="0" marB="0"/>
                </a:tc>
                <a:tc>
                  <a:txBody>
                    <a:bodyPr/>
                    <a:lstStyle/>
                    <a:p>
                      <a:pPr marL="0" marR="0">
                        <a:lnSpc>
                          <a:spcPct val="107000"/>
                        </a:lnSpc>
                        <a:spcBef>
                          <a:spcPts val="0"/>
                        </a:spcBef>
                        <a:spcAft>
                          <a:spcPts val="0"/>
                        </a:spcAft>
                      </a:pPr>
                      <a:r>
                        <a:rPr lang="en-US" sz="1200">
                          <a:effectLst/>
                          <a:latin typeface="+mj-lt"/>
                        </a:rPr>
                        <a:t>57 (46)</a:t>
                      </a:r>
                      <a:endParaRPr lang="en-US" sz="1200">
                        <a:effectLst/>
                        <a:latin typeface="+mj-lt"/>
                        <a:ea typeface="Calibri" panose="020F0502020204030204" pitchFamily="34" charset="0"/>
                        <a:cs typeface="Times New Roman" panose="02020603050405020304" pitchFamily="18" charset="0"/>
                      </a:endParaRPr>
                    </a:p>
                  </a:txBody>
                  <a:tcPr marL="34290" marR="34290" marT="0" marB="0"/>
                </a:tc>
                <a:tc>
                  <a:txBody>
                    <a:bodyPr/>
                    <a:lstStyle/>
                    <a:p>
                      <a:pPr marL="0" marR="0">
                        <a:lnSpc>
                          <a:spcPct val="107000"/>
                        </a:lnSpc>
                        <a:spcBef>
                          <a:spcPts val="0"/>
                        </a:spcBef>
                        <a:spcAft>
                          <a:spcPts val="0"/>
                        </a:spcAft>
                      </a:pPr>
                      <a:r>
                        <a:rPr lang="en-US" sz="1200">
                          <a:effectLst/>
                          <a:latin typeface="+mj-lt"/>
                        </a:rPr>
                        <a:t>56 (45)</a:t>
                      </a:r>
                      <a:endParaRPr lang="en-US" sz="1200">
                        <a:effectLst/>
                        <a:latin typeface="+mj-lt"/>
                        <a:ea typeface="Calibri" panose="020F0502020204030204" pitchFamily="34" charset="0"/>
                        <a:cs typeface="Times New Roman" panose="02020603050405020304" pitchFamily="18" charset="0"/>
                      </a:endParaRPr>
                    </a:p>
                  </a:txBody>
                  <a:tcPr marL="34290" marR="34290" marT="0" marB="0"/>
                </a:tc>
                <a:tc>
                  <a:txBody>
                    <a:bodyPr/>
                    <a:lstStyle/>
                    <a:p>
                      <a:pPr marL="0" marR="0">
                        <a:lnSpc>
                          <a:spcPct val="107000"/>
                        </a:lnSpc>
                        <a:spcBef>
                          <a:spcPts val="0"/>
                        </a:spcBef>
                        <a:spcAft>
                          <a:spcPts val="0"/>
                        </a:spcAft>
                      </a:pPr>
                      <a:r>
                        <a:rPr lang="en-US" sz="1200" dirty="0">
                          <a:effectLst/>
                          <a:latin typeface="+mj-lt"/>
                        </a:rPr>
                        <a:t>0.874        </a:t>
                      </a:r>
                      <a:endParaRPr lang="en-US" sz="1200" dirty="0">
                        <a:effectLst/>
                        <a:latin typeface="+mj-lt"/>
                        <a:ea typeface="Calibri" panose="020F0502020204030204" pitchFamily="34" charset="0"/>
                        <a:cs typeface="Times New Roman" panose="02020603050405020304" pitchFamily="18" charset="0"/>
                      </a:endParaRPr>
                    </a:p>
                  </a:txBody>
                  <a:tcPr marL="34290" marR="34290" marT="0" marB="0"/>
                </a:tc>
                <a:extLst>
                  <a:ext uri="{0D108BD9-81ED-4DB2-BD59-A6C34878D82A}">
                    <a16:rowId xmlns:a16="http://schemas.microsoft.com/office/drawing/2014/main" val="3071743157"/>
                  </a:ext>
                </a:extLst>
              </a:tr>
              <a:tr h="377127">
                <a:tc>
                  <a:txBody>
                    <a:bodyPr/>
                    <a:lstStyle/>
                    <a:p>
                      <a:pPr marL="0" marR="0">
                        <a:lnSpc>
                          <a:spcPct val="107000"/>
                        </a:lnSpc>
                        <a:spcBef>
                          <a:spcPts val="0"/>
                        </a:spcBef>
                        <a:spcAft>
                          <a:spcPts val="0"/>
                        </a:spcAft>
                      </a:pPr>
                      <a:r>
                        <a:rPr lang="en-US" sz="1200">
                          <a:effectLst/>
                          <a:latin typeface="+mj-lt"/>
                        </a:rPr>
                        <a:t>Gender (% male)</a:t>
                      </a:r>
                      <a:endParaRPr lang="en-US" sz="1200">
                        <a:effectLst/>
                        <a:latin typeface="+mj-lt"/>
                        <a:ea typeface="Calibri" panose="020F0502020204030204" pitchFamily="34" charset="0"/>
                        <a:cs typeface="Times New Roman" panose="02020603050405020304" pitchFamily="18" charset="0"/>
                      </a:endParaRPr>
                    </a:p>
                  </a:txBody>
                  <a:tcPr marL="34290" marR="34290" marT="0" marB="0"/>
                </a:tc>
                <a:tc>
                  <a:txBody>
                    <a:bodyPr/>
                    <a:lstStyle/>
                    <a:p>
                      <a:pPr marL="0" marR="0">
                        <a:lnSpc>
                          <a:spcPct val="107000"/>
                        </a:lnSpc>
                        <a:spcBef>
                          <a:spcPts val="0"/>
                        </a:spcBef>
                        <a:spcAft>
                          <a:spcPts val="0"/>
                        </a:spcAft>
                      </a:pPr>
                      <a:r>
                        <a:rPr lang="en-US" sz="1200">
                          <a:effectLst/>
                          <a:latin typeface="+mj-lt"/>
                        </a:rPr>
                        <a:t>32%</a:t>
                      </a:r>
                      <a:endParaRPr lang="en-US" sz="1200">
                        <a:effectLst/>
                        <a:latin typeface="+mj-lt"/>
                        <a:ea typeface="Calibri" panose="020F0502020204030204" pitchFamily="34" charset="0"/>
                        <a:cs typeface="Times New Roman" panose="02020603050405020304" pitchFamily="18" charset="0"/>
                      </a:endParaRPr>
                    </a:p>
                  </a:txBody>
                  <a:tcPr marL="34290" marR="34290" marT="0" marB="0"/>
                </a:tc>
                <a:tc>
                  <a:txBody>
                    <a:bodyPr/>
                    <a:lstStyle/>
                    <a:p>
                      <a:pPr marL="0" marR="0">
                        <a:lnSpc>
                          <a:spcPct val="107000"/>
                        </a:lnSpc>
                        <a:spcBef>
                          <a:spcPts val="0"/>
                        </a:spcBef>
                        <a:spcAft>
                          <a:spcPts val="0"/>
                        </a:spcAft>
                      </a:pPr>
                      <a:r>
                        <a:rPr lang="en-US" sz="1200" dirty="0">
                          <a:effectLst/>
                          <a:latin typeface="+mj-lt"/>
                        </a:rPr>
                        <a:t>50%</a:t>
                      </a:r>
                      <a:endParaRPr lang="en-US" sz="1200" dirty="0">
                        <a:effectLst/>
                        <a:latin typeface="+mj-lt"/>
                        <a:ea typeface="Calibri" panose="020F0502020204030204" pitchFamily="34" charset="0"/>
                        <a:cs typeface="Times New Roman" panose="02020603050405020304" pitchFamily="18" charset="0"/>
                      </a:endParaRPr>
                    </a:p>
                  </a:txBody>
                  <a:tcPr marL="34290" marR="34290" marT="0" marB="0"/>
                </a:tc>
                <a:tc>
                  <a:txBody>
                    <a:bodyPr/>
                    <a:lstStyle/>
                    <a:p>
                      <a:pPr marL="0" marR="0">
                        <a:lnSpc>
                          <a:spcPct val="107000"/>
                        </a:lnSpc>
                        <a:spcBef>
                          <a:spcPts val="0"/>
                        </a:spcBef>
                        <a:spcAft>
                          <a:spcPts val="0"/>
                        </a:spcAft>
                      </a:pPr>
                      <a:r>
                        <a:rPr lang="en-US" sz="1200">
                          <a:effectLst/>
                          <a:latin typeface="+mj-lt"/>
                        </a:rPr>
                        <a:t>0.102</a:t>
                      </a:r>
                      <a:endParaRPr lang="en-US" sz="1200">
                        <a:effectLst/>
                        <a:latin typeface="+mj-lt"/>
                        <a:ea typeface="Calibri" panose="020F0502020204030204" pitchFamily="34" charset="0"/>
                        <a:cs typeface="Times New Roman" panose="02020603050405020304" pitchFamily="18" charset="0"/>
                      </a:endParaRPr>
                    </a:p>
                  </a:txBody>
                  <a:tcPr marL="34290" marR="34290" marT="0" marB="0"/>
                </a:tc>
                <a:extLst>
                  <a:ext uri="{0D108BD9-81ED-4DB2-BD59-A6C34878D82A}">
                    <a16:rowId xmlns:a16="http://schemas.microsoft.com/office/drawing/2014/main" val="3754121011"/>
                  </a:ext>
                </a:extLst>
              </a:tr>
              <a:tr h="377127">
                <a:tc>
                  <a:txBody>
                    <a:bodyPr/>
                    <a:lstStyle/>
                    <a:p>
                      <a:pPr marL="0" marR="0">
                        <a:lnSpc>
                          <a:spcPct val="107000"/>
                        </a:lnSpc>
                        <a:spcBef>
                          <a:spcPts val="0"/>
                        </a:spcBef>
                        <a:spcAft>
                          <a:spcPts val="0"/>
                        </a:spcAft>
                      </a:pPr>
                      <a:r>
                        <a:rPr lang="en-US" sz="1200">
                          <a:effectLst/>
                          <a:latin typeface="+mj-lt"/>
                        </a:rPr>
                        <a:t>Public Insurance</a:t>
                      </a:r>
                      <a:endParaRPr lang="en-US" sz="1200">
                        <a:effectLst/>
                        <a:latin typeface="+mj-lt"/>
                        <a:ea typeface="Calibri" panose="020F0502020204030204" pitchFamily="34" charset="0"/>
                        <a:cs typeface="Times New Roman" panose="02020603050405020304" pitchFamily="18" charset="0"/>
                      </a:endParaRPr>
                    </a:p>
                  </a:txBody>
                  <a:tcPr marL="34290" marR="34290" marT="0" marB="0"/>
                </a:tc>
                <a:tc>
                  <a:txBody>
                    <a:bodyPr/>
                    <a:lstStyle/>
                    <a:p>
                      <a:pPr marL="0" marR="0">
                        <a:lnSpc>
                          <a:spcPct val="107000"/>
                        </a:lnSpc>
                        <a:spcBef>
                          <a:spcPts val="0"/>
                        </a:spcBef>
                        <a:spcAft>
                          <a:spcPts val="0"/>
                        </a:spcAft>
                      </a:pPr>
                      <a:r>
                        <a:rPr lang="en-US" sz="1200" dirty="0">
                          <a:effectLst/>
                          <a:latin typeface="+mj-lt"/>
                        </a:rPr>
                        <a:t>92%</a:t>
                      </a:r>
                      <a:endParaRPr lang="en-US" sz="1200" dirty="0">
                        <a:effectLst/>
                        <a:latin typeface="+mj-lt"/>
                        <a:ea typeface="Calibri" panose="020F0502020204030204" pitchFamily="34" charset="0"/>
                        <a:cs typeface="Times New Roman" panose="02020603050405020304" pitchFamily="18" charset="0"/>
                      </a:endParaRPr>
                    </a:p>
                  </a:txBody>
                  <a:tcPr marL="34290" marR="34290" marT="0" marB="0"/>
                </a:tc>
                <a:tc>
                  <a:txBody>
                    <a:bodyPr/>
                    <a:lstStyle/>
                    <a:p>
                      <a:pPr marL="0" marR="0">
                        <a:lnSpc>
                          <a:spcPct val="107000"/>
                        </a:lnSpc>
                        <a:spcBef>
                          <a:spcPts val="0"/>
                        </a:spcBef>
                        <a:spcAft>
                          <a:spcPts val="0"/>
                        </a:spcAft>
                      </a:pPr>
                      <a:r>
                        <a:rPr lang="en-US" sz="1200">
                          <a:effectLst/>
                          <a:latin typeface="+mj-lt"/>
                        </a:rPr>
                        <a:t>35%</a:t>
                      </a:r>
                      <a:endParaRPr lang="en-US" sz="1200">
                        <a:effectLst/>
                        <a:latin typeface="+mj-lt"/>
                        <a:ea typeface="Calibri" panose="020F0502020204030204" pitchFamily="34" charset="0"/>
                        <a:cs typeface="Times New Roman" panose="02020603050405020304" pitchFamily="18" charset="0"/>
                      </a:endParaRPr>
                    </a:p>
                  </a:txBody>
                  <a:tcPr marL="34290" marR="34290" marT="0" marB="0"/>
                </a:tc>
                <a:tc>
                  <a:txBody>
                    <a:bodyPr/>
                    <a:lstStyle/>
                    <a:p>
                      <a:pPr marL="0" marR="0">
                        <a:lnSpc>
                          <a:spcPct val="107000"/>
                        </a:lnSpc>
                        <a:spcBef>
                          <a:spcPts val="0"/>
                        </a:spcBef>
                        <a:spcAft>
                          <a:spcPts val="0"/>
                        </a:spcAft>
                      </a:pPr>
                      <a:r>
                        <a:rPr lang="en-US" sz="1200" b="1" dirty="0">
                          <a:effectLst/>
                          <a:latin typeface="+mj-lt"/>
                        </a:rPr>
                        <a:t>0.000</a:t>
                      </a:r>
                      <a:endParaRPr lang="en-US" sz="1200" b="1" dirty="0">
                        <a:effectLst/>
                        <a:latin typeface="+mj-lt"/>
                        <a:ea typeface="Calibri" panose="020F0502020204030204" pitchFamily="34" charset="0"/>
                        <a:cs typeface="Times New Roman" panose="02020603050405020304" pitchFamily="18" charset="0"/>
                      </a:endParaRPr>
                    </a:p>
                  </a:txBody>
                  <a:tcPr marL="34290" marR="34290" marT="0" marB="0"/>
                </a:tc>
                <a:extLst>
                  <a:ext uri="{0D108BD9-81ED-4DB2-BD59-A6C34878D82A}">
                    <a16:rowId xmlns:a16="http://schemas.microsoft.com/office/drawing/2014/main" val="2132667353"/>
                  </a:ext>
                </a:extLst>
              </a:tr>
              <a:tr h="377127">
                <a:tc>
                  <a:txBody>
                    <a:bodyPr/>
                    <a:lstStyle/>
                    <a:p>
                      <a:pPr marL="0" marR="0">
                        <a:lnSpc>
                          <a:spcPct val="107000"/>
                        </a:lnSpc>
                        <a:spcBef>
                          <a:spcPts val="0"/>
                        </a:spcBef>
                        <a:spcAft>
                          <a:spcPts val="0"/>
                        </a:spcAft>
                      </a:pPr>
                      <a:r>
                        <a:rPr lang="en-US" sz="1200" dirty="0">
                          <a:effectLst/>
                          <a:latin typeface="+mj-lt"/>
                        </a:rPr>
                        <a:t>Current pump use</a:t>
                      </a:r>
                      <a:endParaRPr lang="en-US" sz="1200" dirty="0">
                        <a:effectLst/>
                        <a:latin typeface="+mj-lt"/>
                        <a:ea typeface="Calibri" panose="020F0502020204030204" pitchFamily="34" charset="0"/>
                        <a:cs typeface="Times New Roman" panose="02020603050405020304" pitchFamily="18" charset="0"/>
                      </a:endParaRPr>
                    </a:p>
                  </a:txBody>
                  <a:tcPr marL="34290" marR="34290" marT="0" marB="0"/>
                </a:tc>
                <a:tc>
                  <a:txBody>
                    <a:bodyPr/>
                    <a:lstStyle/>
                    <a:p>
                      <a:pPr marL="0" marR="0">
                        <a:lnSpc>
                          <a:spcPct val="107000"/>
                        </a:lnSpc>
                        <a:spcBef>
                          <a:spcPts val="0"/>
                        </a:spcBef>
                        <a:spcAft>
                          <a:spcPts val="0"/>
                        </a:spcAft>
                      </a:pPr>
                      <a:r>
                        <a:rPr lang="en-US" sz="1200">
                          <a:effectLst/>
                          <a:latin typeface="+mj-lt"/>
                        </a:rPr>
                        <a:t>34%</a:t>
                      </a:r>
                      <a:endParaRPr lang="en-US" sz="1200">
                        <a:effectLst/>
                        <a:latin typeface="+mj-lt"/>
                        <a:ea typeface="Calibri" panose="020F0502020204030204" pitchFamily="34" charset="0"/>
                        <a:cs typeface="Times New Roman" panose="02020603050405020304" pitchFamily="18" charset="0"/>
                      </a:endParaRPr>
                    </a:p>
                  </a:txBody>
                  <a:tcPr marL="34290" marR="34290" marT="0" marB="0"/>
                </a:tc>
                <a:tc>
                  <a:txBody>
                    <a:bodyPr/>
                    <a:lstStyle/>
                    <a:p>
                      <a:pPr marL="0" marR="0">
                        <a:lnSpc>
                          <a:spcPct val="107000"/>
                        </a:lnSpc>
                        <a:spcBef>
                          <a:spcPts val="0"/>
                        </a:spcBef>
                        <a:spcAft>
                          <a:spcPts val="0"/>
                        </a:spcAft>
                      </a:pPr>
                      <a:r>
                        <a:rPr lang="en-US" sz="1200">
                          <a:effectLst/>
                          <a:latin typeface="+mj-lt"/>
                        </a:rPr>
                        <a:t>63%</a:t>
                      </a:r>
                      <a:endParaRPr lang="en-US" sz="1200">
                        <a:effectLst/>
                        <a:latin typeface="+mj-lt"/>
                        <a:ea typeface="Calibri" panose="020F0502020204030204" pitchFamily="34" charset="0"/>
                        <a:cs typeface="Times New Roman" panose="02020603050405020304" pitchFamily="18" charset="0"/>
                      </a:endParaRPr>
                    </a:p>
                  </a:txBody>
                  <a:tcPr marL="34290" marR="34290" marT="0" marB="0"/>
                </a:tc>
                <a:tc>
                  <a:txBody>
                    <a:bodyPr/>
                    <a:lstStyle/>
                    <a:p>
                      <a:pPr marL="0" marR="0">
                        <a:lnSpc>
                          <a:spcPct val="107000"/>
                        </a:lnSpc>
                        <a:spcBef>
                          <a:spcPts val="0"/>
                        </a:spcBef>
                        <a:spcAft>
                          <a:spcPts val="0"/>
                        </a:spcAft>
                      </a:pPr>
                      <a:r>
                        <a:rPr lang="en-US" sz="1200" b="1" dirty="0">
                          <a:effectLst/>
                          <a:latin typeface="+mj-lt"/>
                        </a:rPr>
                        <a:t>0.012</a:t>
                      </a:r>
                      <a:endParaRPr lang="en-US" sz="1200" b="1" dirty="0">
                        <a:effectLst/>
                        <a:latin typeface="+mj-lt"/>
                        <a:ea typeface="Calibri" panose="020F0502020204030204" pitchFamily="34" charset="0"/>
                        <a:cs typeface="Times New Roman" panose="02020603050405020304" pitchFamily="18" charset="0"/>
                      </a:endParaRPr>
                    </a:p>
                  </a:txBody>
                  <a:tcPr marL="34290" marR="34290" marT="0" marB="0"/>
                </a:tc>
                <a:extLst>
                  <a:ext uri="{0D108BD9-81ED-4DB2-BD59-A6C34878D82A}">
                    <a16:rowId xmlns:a16="http://schemas.microsoft.com/office/drawing/2014/main" val="3816542645"/>
                  </a:ext>
                </a:extLst>
              </a:tr>
              <a:tr h="377127">
                <a:tc>
                  <a:txBody>
                    <a:bodyPr/>
                    <a:lstStyle/>
                    <a:p>
                      <a:pPr marL="0" marR="0">
                        <a:lnSpc>
                          <a:spcPct val="107000"/>
                        </a:lnSpc>
                        <a:spcBef>
                          <a:spcPts val="0"/>
                        </a:spcBef>
                        <a:spcAft>
                          <a:spcPts val="0"/>
                        </a:spcAft>
                      </a:pPr>
                      <a:r>
                        <a:rPr lang="en-US" sz="1200" dirty="0">
                          <a:effectLst/>
                          <a:latin typeface="+mj-lt"/>
                        </a:rPr>
                        <a:t>Current CGM use</a:t>
                      </a:r>
                      <a:endParaRPr lang="en-US" sz="1200" dirty="0">
                        <a:effectLst/>
                        <a:latin typeface="+mj-lt"/>
                        <a:ea typeface="Calibri" panose="020F0502020204030204" pitchFamily="34" charset="0"/>
                        <a:cs typeface="Times New Roman" panose="02020603050405020304" pitchFamily="18" charset="0"/>
                      </a:endParaRPr>
                    </a:p>
                  </a:txBody>
                  <a:tcPr marL="34290" marR="34290" marT="0" marB="0"/>
                </a:tc>
                <a:tc>
                  <a:txBody>
                    <a:bodyPr/>
                    <a:lstStyle/>
                    <a:p>
                      <a:pPr marL="0" marR="0">
                        <a:lnSpc>
                          <a:spcPct val="107000"/>
                        </a:lnSpc>
                        <a:spcBef>
                          <a:spcPts val="0"/>
                        </a:spcBef>
                        <a:spcAft>
                          <a:spcPts val="0"/>
                        </a:spcAft>
                      </a:pPr>
                      <a:r>
                        <a:rPr lang="en-US" sz="1200">
                          <a:effectLst/>
                          <a:latin typeface="+mj-lt"/>
                        </a:rPr>
                        <a:t>50%</a:t>
                      </a:r>
                      <a:endParaRPr lang="en-US" sz="1200">
                        <a:effectLst/>
                        <a:latin typeface="+mj-lt"/>
                        <a:ea typeface="Calibri" panose="020F0502020204030204" pitchFamily="34" charset="0"/>
                        <a:cs typeface="Times New Roman" panose="02020603050405020304" pitchFamily="18" charset="0"/>
                      </a:endParaRPr>
                    </a:p>
                  </a:txBody>
                  <a:tcPr marL="34290" marR="34290" marT="0" marB="0"/>
                </a:tc>
                <a:tc>
                  <a:txBody>
                    <a:bodyPr/>
                    <a:lstStyle/>
                    <a:p>
                      <a:pPr marL="0" marR="0">
                        <a:lnSpc>
                          <a:spcPct val="107000"/>
                        </a:lnSpc>
                        <a:spcBef>
                          <a:spcPts val="0"/>
                        </a:spcBef>
                        <a:spcAft>
                          <a:spcPts val="0"/>
                        </a:spcAft>
                      </a:pPr>
                      <a:r>
                        <a:rPr lang="en-US" sz="1200">
                          <a:effectLst/>
                          <a:latin typeface="+mj-lt"/>
                        </a:rPr>
                        <a:t>79%</a:t>
                      </a:r>
                      <a:endParaRPr lang="en-US" sz="1200">
                        <a:effectLst/>
                        <a:latin typeface="+mj-lt"/>
                        <a:ea typeface="Calibri" panose="020F0502020204030204" pitchFamily="34" charset="0"/>
                        <a:cs typeface="Times New Roman" panose="02020603050405020304" pitchFamily="18" charset="0"/>
                      </a:endParaRPr>
                    </a:p>
                  </a:txBody>
                  <a:tcPr marL="34290" marR="34290" marT="0" marB="0"/>
                </a:tc>
                <a:tc>
                  <a:txBody>
                    <a:bodyPr/>
                    <a:lstStyle/>
                    <a:p>
                      <a:pPr marL="0" marR="0">
                        <a:lnSpc>
                          <a:spcPct val="107000"/>
                        </a:lnSpc>
                        <a:spcBef>
                          <a:spcPts val="0"/>
                        </a:spcBef>
                        <a:spcAft>
                          <a:spcPts val="0"/>
                        </a:spcAft>
                      </a:pPr>
                      <a:r>
                        <a:rPr lang="en-US" sz="1200" b="1" dirty="0">
                          <a:effectLst/>
                          <a:latin typeface="+mj-lt"/>
                        </a:rPr>
                        <a:t>0.008</a:t>
                      </a:r>
                      <a:endParaRPr lang="en-US" sz="1200" b="1" dirty="0">
                        <a:effectLst/>
                        <a:latin typeface="+mj-lt"/>
                        <a:ea typeface="Calibri" panose="020F0502020204030204" pitchFamily="34" charset="0"/>
                        <a:cs typeface="Times New Roman" panose="02020603050405020304" pitchFamily="18" charset="0"/>
                      </a:endParaRPr>
                    </a:p>
                  </a:txBody>
                  <a:tcPr marL="34290" marR="34290" marT="0" marB="0"/>
                </a:tc>
                <a:extLst>
                  <a:ext uri="{0D108BD9-81ED-4DB2-BD59-A6C34878D82A}">
                    <a16:rowId xmlns:a16="http://schemas.microsoft.com/office/drawing/2014/main" val="3305728316"/>
                  </a:ext>
                </a:extLst>
              </a:tr>
            </a:tbl>
          </a:graphicData>
        </a:graphic>
      </p:graphicFrame>
      <p:sp>
        <p:nvSpPr>
          <p:cNvPr id="8" name="Rectangle 7">
            <a:extLst>
              <a:ext uri="{FF2B5EF4-FFF2-40B4-BE49-F238E27FC236}">
                <a16:creationId xmlns:a16="http://schemas.microsoft.com/office/drawing/2014/main" id="{F921CB16-DA59-F142-9AB3-81C00B971ADA}"/>
              </a:ext>
            </a:extLst>
          </p:cNvPr>
          <p:cNvSpPr/>
          <p:nvPr/>
        </p:nvSpPr>
        <p:spPr>
          <a:xfrm>
            <a:off x="9462231" y="4057505"/>
            <a:ext cx="2708242" cy="311175"/>
          </a:xfrm>
          <a:prstGeom prst="rect">
            <a:avLst/>
          </a:prstGeom>
        </p:spPr>
        <p:txBody>
          <a:bodyPr wrap="none">
            <a:spAutoFit/>
          </a:bodyPr>
          <a:lstStyle/>
          <a:p>
            <a:pPr>
              <a:lnSpc>
                <a:spcPct val="107000"/>
              </a:lnSpc>
              <a:spcBef>
                <a:spcPts val="0"/>
              </a:spcBef>
              <a:spcAft>
                <a:spcPts val="400"/>
              </a:spcAft>
            </a:pPr>
            <a:r>
              <a:rPr lang="en-US" sz="1400" dirty="0">
                <a:latin typeface="+mj-lt"/>
                <a:ea typeface="Calibri" panose="020F0502020204030204" pitchFamily="34" charset="0"/>
                <a:cs typeface="Times New Roman" panose="02020603050405020304" pitchFamily="18" charset="0"/>
              </a:rPr>
              <a:t>Table 1. Demographic Variables</a:t>
            </a:r>
          </a:p>
        </p:txBody>
      </p:sp>
      <p:sp>
        <p:nvSpPr>
          <p:cNvPr id="9" name="Rectangle 8">
            <a:extLst>
              <a:ext uri="{FF2B5EF4-FFF2-40B4-BE49-F238E27FC236}">
                <a16:creationId xmlns:a16="http://schemas.microsoft.com/office/drawing/2014/main" id="{1296CCA7-A95C-954D-BEA0-248A0881F20C}"/>
              </a:ext>
            </a:extLst>
          </p:cNvPr>
          <p:cNvSpPr/>
          <p:nvPr/>
        </p:nvSpPr>
        <p:spPr>
          <a:xfrm>
            <a:off x="8991600" y="7635793"/>
            <a:ext cx="4000903" cy="311175"/>
          </a:xfrm>
          <a:prstGeom prst="rect">
            <a:avLst/>
          </a:prstGeom>
        </p:spPr>
        <p:txBody>
          <a:bodyPr wrap="none">
            <a:spAutoFit/>
          </a:bodyPr>
          <a:lstStyle/>
          <a:p>
            <a:pPr>
              <a:lnSpc>
                <a:spcPct val="107000"/>
              </a:lnSpc>
              <a:spcBef>
                <a:spcPts val="0"/>
              </a:spcBef>
              <a:spcAft>
                <a:spcPts val="400"/>
              </a:spcAft>
            </a:pPr>
            <a:r>
              <a:rPr lang="en-US" sz="1400" dirty="0">
                <a:latin typeface="+mj-lt"/>
                <a:ea typeface="Calibri" panose="020F0502020204030204" pitchFamily="34" charset="0"/>
                <a:cs typeface="Times New Roman" panose="02020603050405020304" pitchFamily="18" charset="0"/>
              </a:rPr>
              <a:t>*Values presented as mean (standard deviation)</a:t>
            </a:r>
          </a:p>
        </p:txBody>
      </p:sp>
      <p:graphicFrame>
        <p:nvGraphicFramePr>
          <p:cNvPr id="10" name="Table 9">
            <a:extLst>
              <a:ext uri="{FF2B5EF4-FFF2-40B4-BE49-F238E27FC236}">
                <a16:creationId xmlns:a16="http://schemas.microsoft.com/office/drawing/2014/main" id="{CFFE3D6E-5320-FE44-A46F-811571CBCE3D}"/>
              </a:ext>
            </a:extLst>
          </p:cNvPr>
          <p:cNvGraphicFramePr>
            <a:graphicFrameLocks noGrp="1"/>
          </p:cNvGraphicFramePr>
          <p:nvPr>
            <p:extLst>
              <p:ext uri="{D42A27DB-BD31-4B8C-83A1-F6EECF244321}">
                <p14:modId xmlns:p14="http://schemas.microsoft.com/office/powerpoint/2010/main" val="4176672538"/>
              </p:ext>
            </p:extLst>
          </p:nvPr>
        </p:nvGraphicFramePr>
        <p:xfrm>
          <a:off x="8770915" y="11807752"/>
          <a:ext cx="4760913" cy="1718883"/>
        </p:xfrm>
        <a:graphic>
          <a:graphicData uri="http://schemas.openxmlformats.org/drawingml/2006/table">
            <a:tbl>
              <a:tblPr firstRow="1" firstCol="1" bandRow="1">
                <a:tableStyleId>{5C22544A-7EE6-4342-B048-85BDC9FD1C3A}</a:tableStyleId>
              </a:tblPr>
              <a:tblGrid>
                <a:gridCol w="1649250">
                  <a:extLst>
                    <a:ext uri="{9D8B030D-6E8A-4147-A177-3AD203B41FA5}">
                      <a16:colId xmlns:a16="http://schemas.microsoft.com/office/drawing/2014/main" val="3860201560"/>
                    </a:ext>
                  </a:extLst>
                </a:gridCol>
                <a:gridCol w="1015697">
                  <a:extLst>
                    <a:ext uri="{9D8B030D-6E8A-4147-A177-3AD203B41FA5}">
                      <a16:colId xmlns:a16="http://schemas.microsoft.com/office/drawing/2014/main" val="3639955951"/>
                    </a:ext>
                  </a:extLst>
                </a:gridCol>
                <a:gridCol w="1047983">
                  <a:extLst>
                    <a:ext uri="{9D8B030D-6E8A-4147-A177-3AD203B41FA5}">
                      <a16:colId xmlns:a16="http://schemas.microsoft.com/office/drawing/2014/main" val="1769812825"/>
                    </a:ext>
                  </a:extLst>
                </a:gridCol>
                <a:gridCol w="1047983">
                  <a:extLst>
                    <a:ext uri="{9D8B030D-6E8A-4147-A177-3AD203B41FA5}">
                      <a16:colId xmlns:a16="http://schemas.microsoft.com/office/drawing/2014/main" val="89489426"/>
                    </a:ext>
                  </a:extLst>
                </a:gridCol>
              </a:tblGrid>
              <a:tr h="572802">
                <a:tc>
                  <a:txBody>
                    <a:bodyPr/>
                    <a:lstStyle/>
                    <a:p>
                      <a:pPr marL="0" marR="0">
                        <a:lnSpc>
                          <a:spcPct val="107000"/>
                        </a:lnSpc>
                        <a:spcBef>
                          <a:spcPts val="0"/>
                        </a:spcBef>
                        <a:spcAft>
                          <a:spcPts val="0"/>
                        </a:spcAft>
                      </a:pPr>
                      <a:r>
                        <a:rPr lang="en-US" sz="1200" dirty="0">
                          <a:effectLst/>
                          <a:latin typeface="+mj-lt"/>
                        </a:rPr>
                        <a:t> </a:t>
                      </a:r>
                      <a:endParaRPr lang="en-US" sz="1200" dirty="0">
                        <a:effectLst/>
                        <a:latin typeface="+mj-lt"/>
                        <a:ea typeface="Calibri" panose="020F0502020204030204" pitchFamily="34" charset="0"/>
                        <a:cs typeface="Times New Roman" panose="02020603050405020304" pitchFamily="18" charset="0"/>
                      </a:endParaRPr>
                    </a:p>
                  </a:txBody>
                  <a:tcPr marL="34290" marR="34290" marT="0" marB="0"/>
                </a:tc>
                <a:tc>
                  <a:txBody>
                    <a:bodyPr/>
                    <a:lstStyle/>
                    <a:p>
                      <a:pPr marL="0" marR="0">
                        <a:lnSpc>
                          <a:spcPct val="107000"/>
                        </a:lnSpc>
                        <a:spcBef>
                          <a:spcPts val="0"/>
                        </a:spcBef>
                        <a:spcAft>
                          <a:spcPts val="0"/>
                        </a:spcAft>
                      </a:pPr>
                      <a:r>
                        <a:rPr lang="en-US" sz="1200" dirty="0">
                          <a:effectLst/>
                          <a:latin typeface="+mj-lt"/>
                        </a:rPr>
                        <a:t>Hispanic subjects</a:t>
                      </a:r>
                      <a:endParaRPr lang="en-US" sz="1200" dirty="0">
                        <a:effectLst/>
                        <a:latin typeface="+mj-lt"/>
                        <a:ea typeface="Calibri" panose="020F0502020204030204" pitchFamily="34" charset="0"/>
                        <a:cs typeface="Times New Roman" panose="02020603050405020304" pitchFamily="18" charset="0"/>
                      </a:endParaRPr>
                    </a:p>
                  </a:txBody>
                  <a:tcPr marL="34290" marR="34290" marT="0" marB="0"/>
                </a:tc>
                <a:tc>
                  <a:txBody>
                    <a:bodyPr/>
                    <a:lstStyle/>
                    <a:p>
                      <a:pPr marL="0" marR="0">
                        <a:lnSpc>
                          <a:spcPct val="107000"/>
                        </a:lnSpc>
                        <a:spcBef>
                          <a:spcPts val="0"/>
                        </a:spcBef>
                        <a:spcAft>
                          <a:spcPts val="0"/>
                        </a:spcAft>
                      </a:pPr>
                      <a:r>
                        <a:rPr lang="en-US" sz="1200">
                          <a:effectLst/>
                          <a:latin typeface="+mj-lt"/>
                        </a:rPr>
                        <a:t>Caucasian controls</a:t>
                      </a:r>
                      <a:endParaRPr lang="en-US" sz="1200">
                        <a:effectLst/>
                        <a:latin typeface="+mj-lt"/>
                        <a:ea typeface="Calibri" panose="020F0502020204030204" pitchFamily="34" charset="0"/>
                        <a:cs typeface="Times New Roman" panose="02020603050405020304" pitchFamily="18" charset="0"/>
                      </a:endParaRPr>
                    </a:p>
                  </a:txBody>
                  <a:tcPr marL="34290" marR="34290" marT="0" marB="0"/>
                </a:tc>
                <a:tc>
                  <a:txBody>
                    <a:bodyPr/>
                    <a:lstStyle/>
                    <a:p>
                      <a:pPr marL="0" marR="0">
                        <a:lnSpc>
                          <a:spcPct val="107000"/>
                        </a:lnSpc>
                        <a:spcBef>
                          <a:spcPts val="0"/>
                        </a:spcBef>
                        <a:spcAft>
                          <a:spcPts val="0"/>
                        </a:spcAft>
                      </a:pPr>
                      <a:r>
                        <a:rPr lang="en-US" sz="1200">
                          <a:effectLst/>
                          <a:latin typeface="+mj-lt"/>
                        </a:rPr>
                        <a:t>p-value for comparison of groups</a:t>
                      </a:r>
                      <a:endParaRPr lang="en-US" sz="1200">
                        <a:effectLst/>
                        <a:latin typeface="+mj-lt"/>
                        <a:ea typeface="Calibri" panose="020F0502020204030204" pitchFamily="34" charset="0"/>
                        <a:cs typeface="Times New Roman" panose="02020603050405020304" pitchFamily="18" charset="0"/>
                      </a:endParaRPr>
                    </a:p>
                  </a:txBody>
                  <a:tcPr marL="34290" marR="34290" marT="0" marB="0"/>
                </a:tc>
                <a:extLst>
                  <a:ext uri="{0D108BD9-81ED-4DB2-BD59-A6C34878D82A}">
                    <a16:rowId xmlns:a16="http://schemas.microsoft.com/office/drawing/2014/main" val="317253065"/>
                  </a:ext>
                </a:extLst>
              </a:tr>
              <a:tr h="572802">
                <a:tc>
                  <a:txBody>
                    <a:bodyPr/>
                    <a:lstStyle/>
                    <a:p>
                      <a:pPr marL="0" marR="0">
                        <a:lnSpc>
                          <a:spcPct val="107000"/>
                        </a:lnSpc>
                        <a:spcBef>
                          <a:spcPts val="0"/>
                        </a:spcBef>
                        <a:spcAft>
                          <a:spcPts val="0"/>
                        </a:spcAft>
                      </a:pPr>
                      <a:r>
                        <a:rPr lang="en-US" sz="1200">
                          <a:effectLst/>
                          <a:latin typeface="+mj-lt"/>
                        </a:rPr>
                        <a:t>Pump start time (months after diagnosis)*</a:t>
                      </a:r>
                      <a:endParaRPr lang="en-US" sz="1200">
                        <a:effectLst/>
                        <a:latin typeface="+mj-lt"/>
                        <a:ea typeface="Calibri" panose="020F0502020204030204" pitchFamily="34" charset="0"/>
                        <a:cs typeface="Times New Roman" panose="02020603050405020304" pitchFamily="18" charset="0"/>
                      </a:endParaRPr>
                    </a:p>
                  </a:txBody>
                  <a:tcPr marL="34290" marR="34290" marT="0" marB="0"/>
                </a:tc>
                <a:tc>
                  <a:txBody>
                    <a:bodyPr/>
                    <a:lstStyle/>
                    <a:p>
                      <a:pPr marL="0" marR="0">
                        <a:lnSpc>
                          <a:spcPct val="107000"/>
                        </a:lnSpc>
                        <a:spcBef>
                          <a:spcPts val="0"/>
                        </a:spcBef>
                        <a:spcAft>
                          <a:spcPts val="0"/>
                        </a:spcAft>
                      </a:pPr>
                      <a:r>
                        <a:rPr lang="en-US" sz="1200">
                          <a:effectLst/>
                          <a:latin typeface="+mj-lt"/>
                        </a:rPr>
                        <a:t>26.6 (24.2)</a:t>
                      </a:r>
                      <a:endParaRPr lang="en-US" sz="1200">
                        <a:effectLst/>
                        <a:latin typeface="+mj-lt"/>
                        <a:ea typeface="Calibri" panose="020F0502020204030204" pitchFamily="34" charset="0"/>
                        <a:cs typeface="Times New Roman" panose="02020603050405020304" pitchFamily="18" charset="0"/>
                      </a:endParaRPr>
                    </a:p>
                  </a:txBody>
                  <a:tcPr marL="34290" marR="34290" marT="0" marB="0"/>
                </a:tc>
                <a:tc>
                  <a:txBody>
                    <a:bodyPr/>
                    <a:lstStyle/>
                    <a:p>
                      <a:pPr marL="0" marR="0">
                        <a:lnSpc>
                          <a:spcPct val="107000"/>
                        </a:lnSpc>
                        <a:spcBef>
                          <a:spcPts val="0"/>
                        </a:spcBef>
                        <a:spcAft>
                          <a:spcPts val="0"/>
                        </a:spcAft>
                      </a:pPr>
                      <a:r>
                        <a:rPr lang="en-US" sz="1200" dirty="0">
                          <a:effectLst/>
                          <a:latin typeface="+mj-lt"/>
                        </a:rPr>
                        <a:t>25.7 (23.1)</a:t>
                      </a:r>
                      <a:endParaRPr lang="en-US" sz="1200" dirty="0">
                        <a:effectLst/>
                        <a:latin typeface="+mj-lt"/>
                        <a:ea typeface="Calibri" panose="020F0502020204030204" pitchFamily="34" charset="0"/>
                        <a:cs typeface="Times New Roman" panose="02020603050405020304" pitchFamily="18" charset="0"/>
                      </a:endParaRPr>
                    </a:p>
                  </a:txBody>
                  <a:tcPr marL="34290" marR="34290" marT="0" marB="0"/>
                </a:tc>
                <a:tc>
                  <a:txBody>
                    <a:bodyPr/>
                    <a:lstStyle/>
                    <a:p>
                      <a:pPr marL="0" marR="0">
                        <a:lnSpc>
                          <a:spcPct val="107000"/>
                        </a:lnSpc>
                        <a:spcBef>
                          <a:spcPts val="0"/>
                        </a:spcBef>
                        <a:spcAft>
                          <a:spcPts val="0"/>
                        </a:spcAft>
                      </a:pPr>
                      <a:r>
                        <a:rPr lang="en-US" sz="1200">
                          <a:effectLst/>
                          <a:latin typeface="+mj-lt"/>
                        </a:rPr>
                        <a:t>0.907</a:t>
                      </a:r>
                      <a:endParaRPr lang="en-US" sz="1200">
                        <a:effectLst/>
                        <a:latin typeface="+mj-lt"/>
                        <a:ea typeface="Calibri" panose="020F0502020204030204" pitchFamily="34" charset="0"/>
                        <a:cs typeface="Times New Roman" panose="02020603050405020304" pitchFamily="18" charset="0"/>
                      </a:endParaRPr>
                    </a:p>
                  </a:txBody>
                  <a:tcPr marL="34290" marR="34290" marT="0" marB="0"/>
                </a:tc>
                <a:extLst>
                  <a:ext uri="{0D108BD9-81ED-4DB2-BD59-A6C34878D82A}">
                    <a16:rowId xmlns:a16="http://schemas.microsoft.com/office/drawing/2014/main" val="107267240"/>
                  </a:ext>
                </a:extLst>
              </a:tr>
              <a:tr h="572802">
                <a:tc>
                  <a:txBody>
                    <a:bodyPr/>
                    <a:lstStyle/>
                    <a:p>
                      <a:pPr marL="0" marR="0">
                        <a:lnSpc>
                          <a:spcPct val="107000"/>
                        </a:lnSpc>
                        <a:spcBef>
                          <a:spcPts val="0"/>
                        </a:spcBef>
                        <a:spcAft>
                          <a:spcPts val="0"/>
                        </a:spcAft>
                      </a:pPr>
                      <a:r>
                        <a:rPr lang="en-US" sz="1200">
                          <a:effectLst/>
                          <a:latin typeface="+mj-lt"/>
                        </a:rPr>
                        <a:t>CGM start time (months after diagnosis)</a:t>
                      </a:r>
                      <a:endParaRPr lang="en-US" sz="1200">
                        <a:effectLst/>
                        <a:latin typeface="+mj-lt"/>
                        <a:ea typeface="Calibri" panose="020F0502020204030204" pitchFamily="34" charset="0"/>
                        <a:cs typeface="Times New Roman" panose="02020603050405020304" pitchFamily="18" charset="0"/>
                      </a:endParaRPr>
                    </a:p>
                  </a:txBody>
                  <a:tcPr marL="34290" marR="34290" marT="0" marB="0"/>
                </a:tc>
                <a:tc>
                  <a:txBody>
                    <a:bodyPr/>
                    <a:lstStyle/>
                    <a:p>
                      <a:pPr marL="0" marR="0">
                        <a:lnSpc>
                          <a:spcPct val="107000"/>
                        </a:lnSpc>
                        <a:spcBef>
                          <a:spcPts val="0"/>
                        </a:spcBef>
                        <a:spcAft>
                          <a:spcPts val="0"/>
                        </a:spcAft>
                      </a:pPr>
                      <a:r>
                        <a:rPr lang="en-US" sz="1200" dirty="0">
                          <a:effectLst/>
                          <a:latin typeface="+mj-lt"/>
                        </a:rPr>
                        <a:t>42.3 (44.7)</a:t>
                      </a:r>
                      <a:endParaRPr lang="en-US" sz="1200" dirty="0">
                        <a:effectLst/>
                        <a:latin typeface="+mj-lt"/>
                        <a:ea typeface="Calibri" panose="020F0502020204030204" pitchFamily="34" charset="0"/>
                        <a:cs typeface="Times New Roman" panose="02020603050405020304" pitchFamily="18" charset="0"/>
                      </a:endParaRPr>
                    </a:p>
                  </a:txBody>
                  <a:tcPr marL="34290" marR="34290" marT="0" marB="0"/>
                </a:tc>
                <a:tc>
                  <a:txBody>
                    <a:bodyPr/>
                    <a:lstStyle/>
                    <a:p>
                      <a:pPr marL="0" marR="0">
                        <a:lnSpc>
                          <a:spcPct val="107000"/>
                        </a:lnSpc>
                        <a:spcBef>
                          <a:spcPts val="0"/>
                        </a:spcBef>
                        <a:spcAft>
                          <a:spcPts val="0"/>
                        </a:spcAft>
                      </a:pPr>
                      <a:r>
                        <a:rPr lang="en-US" sz="1200">
                          <a:effectLst/>
                          <a:latin typeface="+mj-lt"/>
                        </a:rPr>
                        <a:t>24.4 (25.2)</a:t>
                      </a:r>
                      <a:endParaRPr lang="en-US" sz="1200">
                        <a:effectLst/>
                        <a:latin typeface="+mj-lt"/>
                        <a:ea typeface="Calibri" panose="020F0502020204030204" pitchFamily="34" charset="0"/>
                        <a:cs typeface="Times New Roman" panose="02020603050405020304" pitchFamily="18" charset="0"/>
                      </a:endParaRPr>
                    </a:p>
                  </a:txBody>
                  <a:tcPr marL="34290" marR="34290" marT="0" marB="0"/>
                </a:tc>
                <a:tc>
                  <a:txBody>
                    <a:bodyPr/>
                    <a:lstStyle/>
                    <a:p>
                      <a:pPr marL="0" marR="0">
                        <a:lnSpc>
                          <a:spcPct val="107000"/>
                        </a:lnSpc>
                        <a:spcBef>
                          <a:spcPts val="0"/>
                        </a:spcBef>
                        <a:spcAft>
                          <a:spcPts val="0"/>
                        </a:spcAft>
                      </a:pPr>
                      <a:r>
                        <a:rPr lang="en-US" sz="1200" dirty="0">
                          <a:effectLst/>
                          <a:latin typeface="+mj-lt"/>
                        </a:rPr>
                        <a:t>0.079</a:t>
                      </a:r>
                      <a:endParaRPr lang="en-US" sz="1200" dirty="0">
                        <a:effectLst/>
                        <a:latin typeface="+mj-lt"/>
                        <a:ea typeface="Calibri" panose="020F0502020204030204" pitchFamily="34" charset="0"/>
                        <a:cs typeface="Times New Roman" panose="02020603050405020304" pitchFamily="18" charset="0"/>
                      </a:endParaRPr>
                    </a:p>
                  </a:txBody>
                  <a:tcPr marL="34290" marR="34290" marT="0" marB="0"/>
                </a:tc>
                <a:extLst>
                  <a:ext uri="{0D108BD9-81ED-4DB2-BD59-A6C34878D82A}">
                    <a16:rowId xmlns:a16="http://schemas.microsoft.com/office/drawing/2014/main" val="3869689310"/>
                  </a:ext>
                </a:extLst>
              </a:tr>
            </a:tbl>
          </a:graphicData>
        </a:graphic>
      </p:graphicFrame>
      <p:sp>
        <p:nvSpPr>
          <p:cNvPr id="11" name="Rectangle 10">
            <a:extLst>
              <a:ext uri="{FF2B5EF4-FFF2-40B4-BE49-F238E27FC236}">
                <a16:creationId xmlns:a16="http://schemas.microsoft.com/office/drawing/2014/main" id="{9DCED0E7-42DF-D843-BE6A-069A766039A1}"/>
              </a:ext>
            </a:extLst>
          </p:cNvPr>
          <p:cNvSpPr/>
          <p:nvPr/>
        </p:nvSpPr>
        <p:spPr>
          <a:xfrm>
            <a:off x="9486336" y="11219834"/>
            <a:ext cx="12801600" cy="587918"/>
          </a:xfrm>
          <a:prstGeom prst="rect">
            <a:avLst/>
          </a:prstGeom>
        </p:spPr>
        <p:txBody>
          <a:bodyPr>
            <a:spAutoFit/>
          </a:bodyPr>
          <a:lstStyle/>
          <a:p>
            <a:pPr>
              <a:lnSpc>
                <a:spcPct val="107000"/>
              </a:lnSpc>
              <a:spcBef>
                <a:spcPts val="0"/>
              </a:spcBef>
              <a:spcAft>
                <a:spcPts val="400"/>
              </a:spcAft>
            </a:pPr>
            <a:r>
              <a:rPr lang="en-US" sz="1400" dirty="0">
                <a:latin typeface="+mj-lt"/>
                <a:ea typeface="Calibri" panose="020F0502020204030204" pitchFamily="34" charset="0"/>
                <a:cs typeface="Times New Roman" panose="02020603050405020304" pitchFamily="18" charset="0"/>
              </a:rPr>
              <a:t> </a:t>
            </a:r>
          </a:p>
          <a:p>
            <a:pPr>
              <a:lnSpc>
                <a:spcPct val="107000"/>
              </a:lnSpc>
              <a:spcBef>
                <a:spcPts val="0"/>
              </a:spcBef>
              <a:spcAft>
                <a:spcPts val="400"/>
              </a:spcAft>
            </a:pPr>
            <a:r>
              <a:rPr lang="en-US" sz="1400" dirty="0">
                <a:latin typeface="+mj-lt"/>
                <a:ea typeface="Calibri" panose="020F0502020204030204" pitchFamily="34" charset="0"/>
                <a:cs typeface="Times New Roman" panose="02020603050405020304" pitchFamily="18" charset="0"/>
              </a:rPr>
              <a:t>Table 3. Pump start time after diagnosis</a:t>
            </a:r>
          </a:p>
        </p:txBody>
      </p:sp>
      <p:sp>
        <p:nvSpPr>
          <p:cNvPr id="12" name="Rectangle 11">
            <a:extLst>
              <a:ext uri="{FF2B5EF4-FFF2-40B4-BE49-F238E27FC236}">
                <a16:creationId xmlns:a16="http://schemas.microsoft.com/office/drawing/2014/main" id="{673CAC28-CB25-9347-B70C-B16A5004627D}"/>
              </a:ext>
            </a:extLst>
          </p:cNvPr>
          <p:cNvSpPr/>
          <p:nvPr/>
        </p:nvSpPr>
        <p:spPr>
          <a:xfrm>
            <a:off x="9576183" y="13606929"/>
            <a:ext cx="3416320" cy="306109"/>
          </a:xfrm>
          <a:prstGeom prst="rect">
            <a:avLst/>
          </a:prstGeom>
        </p:spPr>
        <p:txBody>
          <a:bodyPr wrap="none">
            <a:spAutoFit/>
          </a:bodyPr>
          <a:lstStyle/>
          <a:p>
            <a:pPr>
              <a:lnSpc>
                <a:spcPct val="107000"/>
              </a:lnSpc>
              <a:spcBef>
                <a:spcPts val="0"/>
              </a:spcBef>
              <a:spcAft>
                <a:spcPts val="400"/>
              </a:spcAft>
            </a:pPr>
            <a:r>
              <a:rPr lang="en-US" sz="1400" dirty="0">
                <a:latin typeface="+mj-lt"/>
                <a:ea typeface="Calibri" panose="020F0502020204030204" pitchFamily="34" charset="0"/>
                <a:cs typeface="Times New Roman" panose="02020603050405020304" pitchFamily="18" charset="0"/>
              </a:rPr>
              <a:t>*presented as mean (standard deviation)</a:t>
            </a:r>
          </a:p>
        </p:txBody>
      </p:sp>
      <p:graphicFrame>
        <p:nvGraphicFramePr>
          <p:cNvPr id="13" name="Table 12">
            <a:extLst>
              <a:ext uri="{FF2B5EF4-FFF2-40B4-BE49-F238E27FC236}">
                <a16:creationId xmlns:a16="http://schemas.microsoft.com/office/drawing/2014/main" id="{7288E2FA-DD04-5E48-BE8A-FDC50731BAEA}"/>
              </a:ext>
            </a:extLst>
          </p:cNvPr>
          <p:cNvGraphicFramePr>
            <a:graphicFrameLocks noGrp="1"/>
          </p:cNvGraphicFramePr>
          <p:nvPr>
            <p:extLst>
              <p:ext uri="{D42A27DB-BD31-4B8C-83A1-F6EECF244321}">
                <p14:modId xmlns:p14="http://schemas.microsoft.com/office/powerpoint/2010/main" val="819867857"/>
              </p:ext>
            </p:extLst>
          </p:nvPr>
        </p:nvGraphicFramePr>
        <p:xfrm>
          <a:off x="15309775" y="4433245"/>
          <a:ext cx="3771902" cy="3067868"/>
        </p:xfrm>
        <a:graphic>
          <a:graphicData uri="http://schemas.openxmlformats.org/drawingml/2006/table">
            <a:tbl>
              <a:tblPr firstRow="1" firstCol="1" bandRow="1">
                <a:tableStyleId>{5C22544A-7EE6-4342-B048-85BDC9FD1C3A}</a:tableStyleId>
              </a:tblPr>
              <a:tblGrid>
                <a:gridCol w="942774">
                  <a:extLst>
                    <a:ext uri="{9D8B030D-6E8A-4147-A177-3AD203B41FA5}">
                      <a16:colId xmlns:a16="http://schemas.microsoft.com/office/drawing/2014/main" val="2081707234"/>
                    </a:ext>
                  </a:extLst>
                </a:gridCol>
                <a:gridCol w="942774">
                  <a:extLst>
                    <a:ext uri="{9D8B030D-6E8A-4147-A177-3AD203B41FA5}">
                      <a16:colId xmlns:a16="http://schemas.microsoft.com/office/drawing/2014/main" val="1800413690"/>
                    </a:ext>
                  </a:extLst>
                </a:gridCol>
                <a:gridCol w="943177">
                  <a:extLst>
                    <a:ext uri="{9D8B030D-6E8A-4147-A177-3AD203B41FA5}">
                      <a16:colId xmlns:a16="http://schemas.microsoft.com/office/drawing/2014/main" val="1201480159"/>
                    </a:ext>
                  </a:extLst>
                </a:gridCol>
                <a:gridCol w="943177">
                  <a:extLst>
                    <a:ext uri="{9D8B030D-6E8A-4147-A177-3AD203B41FA5}">
                      <a16:colId xmlns:a16="http://schemas.microsoft.com/office/drawing/2014/main" val="1028443844"/>
                    </a:ext>
                  </a:extLst>
                </a:gridCol>
              </a:tblGrid>
              <a:tr h="888278">
                <a:tc>
                  <a:txBody>
                    <a:bodyPr/>
                    <a:lstStyle/>
                    <a:p>
                      <a:pPr marL="0" marR="0">
                        <a:lnSpc>
                          <a:spcPct val="107000"/>
                        </a:lnSpc>
                        <a:spcBef>
                          <a:spcPts val="0"/>
                        </a:spcBef>
                        <a:spcAft>
                          <a:spcPts val="0"/>
                        </a:spcAft>
                      </a:pPr>
                      <a:r>
                        <a:rPr lang="en-US" sz="1200">
                          <a:effectLst/>
                          <a:latin typeface="+mj-lt"/>
                        </a:rPr>
                        <a:t>Variable</a:t>
                      </a:r>
                      <a:endParaRPr lang="en-US" sz="1200">
                        <a:effectLst/>
                        <a:latin typeface="+mj-lt"/>
                        <a:ea typeface="Calibri" panose="020F0502020204030204" pitchFamily="34" charset="0"/>
                        <a:cs typeface="Times New Roman" panose="02020603050405020304" pitchFamily="18" charset="0"/>
                      </a:endParaRPr>
                    </a:p>
                  </a:txBody>
                  <a:tcPr marL="34290" marR="34290" marT="0" marB="0"/>
                </a:tc>
                <a:tc>
                  <a:txBody>
                    <a:bodyPr/>
                    <a:lstStyle/>
                    <a:p>
                      <a:pPr marL="0" marR="0">
                        <a:lnSpc>
                          <a:spcPct val="107000"/>
                        </a:lnSpc>
                        <a:spcBef>
                          <a:spcPts val="0"/>
                        </a:spcBef>
                        <a:spcAft>
                          <a:spcPts val="0"/>
                        </a:spcAft>
                      </a:pPr>
                      <a:r>
                        <a:rPr lang="en-US" sz="1200">
                          <a:effectLst/>
                          <a:latin typeface="+mj-lt"/>
                        </a:rPr>
                        <a:t>Coefficient</a:t>
                      </a:r>
                      <a:endParaRPr lang="en-US" sz="1200">
                        <a:effectLst/>
                        <a:latin typeface="+mj-lt"/>
                        <a:ea typeface="Calibri" panose="020F0502020204030204" pitchFamily="34" charset="0"/>
                        <a:cs typeface="Times New Roman" panose="02020603050405020304" pitchFamily="18" charset="0"/>
                      </a:endParaRPr>
                    </a:p>
                  </a:txBody>
                  <a:tcPr marL="34290" marR="34290" marT="0" marB="0"/>
                </a:tc>
                <a:tc>
                  <a:txBody>
                    <a:bodyPr/>
                    <a:lstStyle/>
                    <a:p>
                      <a:pPr marL="0" marR="0">
                        <a:lnSpc>
                          <a:spcPct val="107000"/>
                        </a:lnSpc>
                        <a:spcBef>
                          <a:spcPts val="0"/>
                        </a:spcBef>
                        <a:spcAft>
                          <a:spcPts val="0"/>
                        </a:spcAft>
                      </a:pPr>
                      <a:r>
                        <a:rPr lang="en-US" sz="1200" dirty="0">
                          <a:effectLst/>
                          <a:latin typeface="+mj-lt"/>
                        </a:rPr>
                        <a:t>p-value</a:t>
                      </a:r>
                      <a:endParaRPr lang="en-US" sz="1200" dirty="0">
                        <a:effectLst/>
                        <a:latin typeface="+mj-lt"/>
                        <a:ea typeface="Calibri" panose="020F0502020204030204" pitchFamily="34" charset="0"/>
                        <a:cs typeface="Times New Roman" panose="02020603050405020304" pitchFamily="18" charset="0"/>
                      </a:endParaRPr>
                    </a:p>
                  </a:txBody>
                  <a:tcPr marL="34290" marR="34290" marT="0" marB="0"/>
                </a:tc>
                <a:tc>
                  <a:txBody>
                    <a:bodyPr/>
                    <a:lstStyle/>
                    <a:p>
                      <a:pPr marL="0" marR="0">
                        <a:lnSpc>
                          <a:spcPct val="107000"/>
                        </a:lnSpc>
                        <a:spcBef>
                          <a:spcPts val="0"/>
                        </a:spcBef>
                        <a:spcAft>
                          <a:spcPts val="0"/>
                        </a:spcAft>
                      </a:pPr>
                      <a:r>
                        <a:rPr lang="en-US" sz="1200">
                          <a:effectLst/>
                          <a:latin typeface="+mj-lt"/>
                        </a:rPr>
                        <a:t>95% confidence interval</a:t>
                      </a:r>
                      <a:endParaRPr lang="en-US" sz="1200">
                        <a:effectLst/>
                        <a:latin typeface="+mj-lt"/>
                        <a:ea typeface="Calibri" panose="020F0502020204030204" pitchFamily="34" charset="0"/>
                        <a:cs typeface="Times New Roman" panose="02020603050405020304" pitchFamily="18" charset="0"/>
                      </a:endParaRPr>
                    </a:p>
                  </a:txBody>
                  <a:tcPr marL="34290" marR="34290" marT="0" marB="0"/>
                </a:tc>
                <a:extLst>
                  <a:ext uri="{0D108BD9-81ED-4DB2-BD59-A6C34878D82A}">
                    <a16:rowId xmlns:a16="http://schemas.microsoft.com/office/drawing/2014/main" val="1244707285"/>
                  </a:ext>
                </a:extLst>
              </a:tr>
              <a:tr h="435918">
                <a:tc>
                  <a:txBody>
                    <a:bodyPr/>
                    <a:lstStyle/>
                    <a:p>
                      <a:pPr marL="0" marR="0">
                        <a:lnSpc>
                          <a:spcPct val="107000"/>
                        </a:lnSpc>
                        <a:spcBef>
                          <a:spcPts val="0"/>
                        </a:spcBef>
                        <a:spcAft>
                          <a:spcPts val="0"/>
                        </a:spcAft>
                      </a:pPr>
                      <a:r>
                        <a:rPr lang="en-US" sz="1200">
                          <a:effectLst/>
                          <a:latin typeface="+mj-lt"/>
                        </a:rPr>
                        <a:t>Ethnicity</a:t>
                      </a:r>
                      <a:endParaRPr lang="en-US" sz="1200">
                        <a:effectLst/>
                        <a:latin typeface="+mj-lt"/>
                        <a:ea typeface="Calibri" panose="020F0502020204030204" pitchFamily="34" charset="0"/>
                        <a:cs typeface="Times New Roman" panose="02020603050405020304" pitchFamily="18" charset="0"/>
                      </a:endParaRPr>
                    </a:p>
                  </a:txBody>
                  <a:tcPr marL="34290" marR="34290" marT="0" marB="0"/>
                </a:tc>
                <a:tc>
                  <a:txBody>
                    <a:bodyPr/>
                    <a:lstStyle/>
                    <a:p>
                      <a:pPr marL="0" marR="0">
                        <a:lnSpc>
                          <a:spcPct val="107000"/>
                        </a:lnSpc>
                        <a:spcBef>
                          <a:spcPts val="0"/>
                        </a:spcBef>
                        <a:spcAft>
                          <a:spcPts val="0"/>
                        </a:spcAft>
                      </a:pPr>
                      <a:r>
                        <a:rPr lang="en-US" sz="1200">
                          <a:effectLst/>
                          <a:latin typeface="+mj-lt"/>
                        </a:rPr>
                        <a:t>-1.38</a:t>
                      </a:r>
                      <a:endParaRPr lang="en-US" sz="1200">
                        <a:effectLst/>
                        <a:latin typeface="+mj-lt"/>
                        <a:ea typeface="Calibri" panose="020F0502020204030204" pitchFamily="34" charset="0"/>
                        <a:cs typeface="Times New Roman" panose="02020603050405020304" pitchFamily="18" charset="0"/>
                      </a:endParaRPr>
                    </a:p>
                  </a:txBody>
                  <a:tcPr marL="34290" marR="34290" marT="0" marB="0"/>
                </a:tc>
                <a:tc>
                  <a:txBody>
                    <a:bodyPr/>
                    <a:lstStyle/>
                    <a:p>
                      <a:pPr marL="0" marR="0">
                        <a:lnSpc>
                          <a:spcPct val="107000"/>
                        </a:lnSpc>
                        <a:spcBef>
                          <a:spcPts val="0"/>
                        </a:spcBef>
                        <a:spcAft>
                          <a:spcPts val="0"/>
                        </a:spcAft>
                      </a:pPr>
                      <a:r>
                        <a:rPr lang="en-US" sz="1200" b="1" dirty="0">
                          <a:effectLst/>
                          <a:latin typeface="+mj-lt"/>
                        </a:rPr>
                        <a:t>0.030</a:t>
                      </a:r>
                      <a:endParaRPr lang="en-US" sz="1200" b="1" dirty="0">
                        <a:effectLst/>
                        <a:latin typeface="+mj-lt"/>
                        <a:ea typeface="Calibri" panose="020F0502020204030204" pitchFamily="34" charset="0"/>
                        <a:cs typeface="Times New Roman" panose="02020603050405020304" pitchFamily="18" charset="0"/>
                      </a:endParaRPr>
                    </a:p>
                  </a:txBody>
                  <a:tcPr marL="34290" marR="34290" marT="0" marB="0"/>
                </a:tc>
                <a:tc>
                  <a:txBody>
                    <a:bodyPr/>
                    <a:lstStyle/>
                    <a:p>
                      <a:pPr marL="0" marR="0">
                        <a:lnSpc>
                          <a:spcPct val="107000"/>
                        </a:lnSpc>
                        <a:spcBef>
                          <a:spcPts val="0"/>
                        </a:spcBef>
                        <a:spcAft>
                          <a:spcPts val="0"/>
                        </a:spcAft>
                      </a:pPr>
                      <a:r>
                        <a:rPr lang="en-US" sz="1200" dirty="0">
                          <a:effectLst/>
                          <a:latin typeface="+mj-lt"/>
                        </a:rPr>
                        <a:t>-2.62, -0.13</a:t>
                      </a:r>
                      <a:endParaRPr lang="en-US" sz="1200" dirty="0">
                        <a:effectLst/>
                        <a:latin typeface="+mj-lt"/>
                        <a:ea typeface="Calibri" panose="020F0502020204030204" pitchFamily="34" charset="0"/>
                        <a:cs typeface="Times New Roman" panose="02020603050405020304" pitchFamily="18" charset="0"/>
                      </a:endParaRPr>
                    </a:p>
                  </a:txBody>
                  <a:tcPr marL="34290" marR="34290" marT="0" marB="0"/>
                </a:tc>
                <a:extLst>
                  <a:ext uri="{0D108BD9-81ED-4DB2-BD59-A6C34878D82A}">
                    <a16:rowId xmlns:a16="http://schemas.microsoft.com/office/drawing/2014/main" val="217999951"/>
                  </a:ext>
                </a:extLst>
              </a:tr>
              <a:tr h="435918">
                <a:tc>
                  <a:txBody>
                    <a:bodyPr/>
                    <a:lstStyle/>
                    <a:p>
                      <a:pPr marL="0" marR="0">
                        <a:lnSpc>
                          <a:spcPct val="107000"/>
                        </a:lnSpc>
                        <a:spcBef>
                          <a:spcPts val="0"/>
                        </a:spcBef>
                        <a:spcAft>
                          <a:spcPts val="0"/>
                        </a:spcAft>
                      </a:pPr>
                      <a:r>
                        <a:rPr lang="en-US" sz="1200">
                          <a:effectLst/>
                          <a:latin typeface="+mj-lt"/>
                        </a:rPr>
                        <a:t>Gender</a:t>
                      </a:r>
                      <a:endParaRPr lang="en-US" sz="1200">
                        <a:effectLst/>
                        <a:latin typeface="+mj-lt"/>
                        <a:ea typeface="Calibri" panose="020F0502020204030204" pitchFamily="34" charset="0"/>
                        <a:cs typeface="Times New Roman" panose="02020603050405020304" pitchFamily="18" charset="0"/>
                      </a:endParaRPr>
                    </a:p>
                  </a:txBody>
                  <a:tcPr marL="34290" marR="34290" marT="0" marB="0"/>
                </a:tc>
                <a:tc>
                  <a:txBody>
                    <a:bodyPr/>
                    <a:lstStyle/>
                    <a:p>
                      <a:pPr marL="0" marR="0">
                        <a:lnSpc>
                          <a:spcPct val="107000"/>
                        </a:lnSpc>
                        <a:spcBef>
                          <a:spcPts val="0"/>
                        </a:spcBef>
                        <a:spcAft>
                          <a:spcPts val="0"/>
                        </a:spcAft>
                      </a:pPr>
                      <a:r>
                        <a:rPr lang="en-US" sz="1200">
                          <a:effectLst/>
                          <a:latin typeface="+mj-lt"/>
                        </a:rPr>
                        <a:t>-0.03</a:t>
                      </a:r>
                      <a:endParaRPr lang="en-US" sz="1200">
                        <a:effectLst/>
                        <a:latin typeface="+mj-lt"/>
                        <a:ea typeface="Calibri" panose="020F0502020204030204" pitchFamily="34" charset="0"/>
                        <a:cs typeface="Times New Roman" panose="02020603050405020304" pitchFamily="18" charset="0"/>
                      </a:endParaRPr>
                    </a:p>
                  </a:txBody>
                  <a:tcPr marL="34290" marR="34290" marT="0" marB="0"/>
                </a:tc>
                <a:tc>
                  <a:txBody>
                    <a:bodyPr/>
                    <a:lstStyle/>
                    <a:p>
                      <a:pPr marL="0" marR="0">
                        <a:lnSpc>
                          <a:spcPct val="107000"/>
                        </a:lnSpc>
                        <a:spcBef>
                          <a:spcPts val="0"/>
                        </a:spcBef>
                        <a:spcAft>
                          <a:spcPts val="0"/>
                        </a:spcAft>
                      </a:pPr>
                      <a:r>
                        <a:rPr lang="en-US" sz="1200" dirty="0">
                          <a:effectLst/>
                          <a:latin typeface="+mj-lt"/>
                        </a:rPr>
                        <a:t>0.961</a:t>
                      </a:r>
                      <a:endParaRPr lang="en-US" sz="1200" dirty="0">
                        <a:effectLst/>
                        <a:latin typeface="+mj-lt"/>
                        <a:ea typeface="Calibri" panose="020F0502020204030204" pitchFamily="34" charset="0"/>
                        <a:cs typeface="Times New Roman" panose="02020603050405020304" pitchFamily="18" charset="0"/>
                      </a:endParaRPr>
                    </a:p>
                  </a:txBody>
                  <a:tcPr marL="34290" marR="34290" marT="0" marB="0"/>
                </a:tc>
                <a:tc>
                  <a:txBody>
                    <a:bodyPr/>
                    <a:lstStyle/>
                    <a:p>
                      <a:pPr marL="0" marR="0">
                        <a:lnSpc>
                          <a:spcPct val="107000"/>
                        </a:lnSpc>
                        <a:spcBef>
                          <a:spcPts val="0"/>
                        </a:spcBef>
                        <a:spcAft>
                          <a:spcPts val="0"/>
                        </a:spcAft>
                      </a:pPr>
                      <a:r>
                        <a:rPr lang="en-US" sz="1200">
                          <a:effectLst/>
                          <a:latin typeface="+mj-lt"/>
                        </a:rPr>
                        <a:t>-1.11, 1.05</a:t>
                      </a:r>
                      <a:endParaRPr lang="en-US" sz="1200">
                        <a:effectLst/>
                        <a:latin typeface="+mj-lt"/>
                        <a:ea typeface="Calibri" panose="020F0502020204030204" pitchFamily="34" charset="0"/>
                        <a:cs typeface="Times New Roman" panose="02020603050405020304" pitchFamily="18" charset="0"/>
                      </a:endParaRPr>
                    </a:p>
                  </a:txBody>
                  <a:tcPr marL="34290" marR="34290" marT="0" marB="0"/>
                </a:tc>
                <a:extLst>
                  <a:ext uri="{0D108BD9-81ED-4DB2-BD59-A6C34878D82A}">
                    <a16:rowId xmlns:a16="http://schemas.microsoft.com/office/drawing/2014/main" val="1974780124"/>
                  </a:ext>
                </a:extLst>
              </a:tr>
              <a:tr h="435918">
                <a:tc>
                  <a:txBody>
                    <a:bodyPr/>
                    <a:lstStyle/>
                    <a:p>
                      <a:pPr marL="0" marR="0">
                        <a:lnSpc>
                          <a:spcPct val="107000"/>
                        </a:lnSpc>
                        <a:spcBef>
                          <a:spcPts val="0"/>
                        </a:spcBef>
                        <a:spcAft>
                          <a:spcPts val="0"/>
                        </a:spcAft>
                      </a:pPr>
                      <a:r>
                        <a:rPr lang="en-US" sz="1200">
                          <a:effectLst/>
                          <a:latin typeface="+mj-lt"/>
                        </a:rPr>
                        <a:t>Insurance type</a:t>
                      </a:r>
                      <a:endParaRPr lang="en-US" sz="1200">
                        <a:effectLst/>
                        <a:latin typeface="+mj-lt"/>
                        <a:ea typeface="Calibri" panose="020F0502020204030204" pitchFamily="34" charset="0"/>
                        <a:cs typeface="Times New Roman" panose="02020603050405020304" pitchFamily="18" charset="0"/>
                      </a:endParaRPr>
                    </a:p>
                  </a:txBody>
                  <a:tcPr marL="34290" marR="34290" marT="0" marB="0"/>
                </a:tc>
                <a:tc>
                  <a:txBody>
                    <a:bodyPr/>
                    <a:lstStyle/>
                    <a:p>
                      <a:pPr marL="0" marR="0">
                        <a:lnSpc>
                          <a:spcPct val="107000"/>
                        </a:lnSpc>
                        <a:spcBef>
                          <a:spcPts val="0"/>
                        </a:spcBef>
                        <a:spcAft>
                          <a:spcPts val="0"/>
                        </a:spcAft>
                      </a:pPr>
                      <a:r>
                        <a:rPr lang="en-US" sz="1200">
                          <a:effectLst/>
                          <a:latin typeface="+mj-lt"/>
                        </a:rPr>
                        <a:t>0.06</a:t>
                      </a:r>
                      <a:endParaRPr lang="en-US" sz="1200">
                        <a:effectLst/>
                        <a:latin typeface="+mj-lt"/>
                        <a:ea typeface="Calibri" panose="020F0502020204030204" pitchFamily="34" charset="0"/>
                        <a:cs typeface="Times New Roman" panose="02020603050405020304" pitchFamily="18" charset="0"/>
                      </a:endParaRPr>
                    </a:p>
                  </a:txBody>
                  <a:tcPr marL="34290" marR="34290" marT="0" marB="0"/>
                </a:tc>
                <a:tc>
                  <a:txBody>
                    <a:bodyPr/>
                    <a:lstStyle/>
                    <a:p>
                      <a:pPr marL="0" marR="0">
                        <a:lnSpc>
                          <a:spcPct val="107000"/>
                        </a:lnSpc>
                        <a:spcBef>
                          <a:spcPts val="0"/>
                        </a:spcBef>
                        <a:spcAft>
                          <a:spcPts val="0"/>
                        </a:spcAft>
                      </a:pPr>
                      <a:r>
                        <a:rPr lang="en-US" sz="1200" dirty="0">
                          <a:effectLst/>
                          <a:latin typeface="+mj-lt"/>
                        </a:rPr>
                        <a:t>0.926</a:t>
                      </a:r>
                      <a:endParaRPr lang="en-US" sz="1200" dirty="0">
                        <a:effectLst/>
                        <a:latin typeface="+mj-lt"/>
                        <a:ea typeface="Calibri" panose="020F0502020204030204" pitchFamily="34" charset="0"/>
                        <a:cs typeface="Times New Roman" panose="02020603050405020304" pitchFamily="18" charset="0"/>
                      </a:endParaRPr>
                    </a:p>
                  </a:txBody>
                  <a:tcPr marL="34290" marR="34290" marT="0" marB="0"/>
                </a:tc>
                <a:tc>
                  <a:txBody>
                    <a:bodyPr/>
                    <a:lstStyle/>
                    <a:p>
                      <a:pPr marL="0" marR="0">
                        <a:lnSpc>
                          <a:spcPct val="107000"/>
                        </a:lnSpc>
                        <a:spcBef>
                          <a:spcPts val="0"/>
                        </a:spcBef>
                        <a:spcAft>
                          <a:spcPts val="0"/>
                        </a:spcAft>
                      </a:pPr>
                      <a:r>
                        <a:rPr lang="en-US" sz="1200">
                          <a:effectLst/>
                          <a:latin typeface="+mj-lt"/>
                        </a:rPr>
                        <a:t>-1.27, 1.39</a:t>
                      </a:r>
                      <a:endParaRPr lang="en-US" sz="1200">
                        <a:effectLst/>
                        <a:latin typeface="+mj-lt"/>
                        <a:ea typeface="Calibri" panose="020F0502020204030204" pitchFamily="34" charset="0"/>
                        <a:cs typeface="Times New Roman" panose="02020603050405020304" pitchFamily="18" charset="0"/>
                      </a:endParaRPr>
                    </a:p>
                  </a:txBody>
                  <a:tcPr marL="34290" marR="34290" marT="0" marB="0"/>
                </a:tc>
                <a:extLst>
                  <a:ext uri="{0D108BD9-81ED-4DB2-BD59-A6C34878D82A}">
                    <a16:rowId xmlns:a16="http://schemas.microsoft.com/office/drawing/2014/main" val="2600023134"/>
                  </a:ext>
                </a:extLst>
              </a:tr>
              <a:tr h="435918">
                <a:tc>
                  <a:txBody>
                    <a:bodyPr/>
                    <a:lstStyle/>
                    <a:p>
                      <a:pPr marL="0" marR="0">
                        <a:lnSpc>
                          <a:spcPct val="107000"/>
                        </a:lnSpc>
                        <a:spcBef>
                          <a:spcPts val="0"/>
                        </a:spcBef>
                        <a:spcAft>
                          <a:spcPts val="0"/>
                        </a:spcAft>
                      </a:pPr>
                      <a:r>
                        <a:rPr lang="en-US" sz="1200">
                          <a:effectLst/>
                          <a:latin typeface="+mj-lt"/>
                        </a:rPr>
                        <a:t>Diabetes duration</a:t>
                      </a:r>
                      <a:endParaRPr lang="en-US" sz="1200">
                        <a:effectLst/>
                        <a:latin typeface="+mj-lt"/>
                        <a:ea typeface="Calibri" panose="020F0502020204030204" pitchFamily="34" charset="0"/>
                        <a:cs typeface="Times New Roman" panose="02020603050405020304" pitchFamily="18" charset="0"/>
                      </a:endParaRPr>
                    </a:p>
                  </a:txBody>
                  <a:tcPr marL="34290" marR="34290" marT="0" marB="0"/>
                </a:tc>
                <a:tc>
                  <a:txBody>
                    <a:bodyPr/>
                    <a:lstStyle/>
                    <a:p>
                      <a:pPr marL="0" marR="0">
                        <a:lnSpc>
                          <a:spcPct val="107000"/>
                        </a:lnSpc>
                        <a:spcBef>
                          <a:spcPts val="0"/>
                        </a:spcBef>
                        <a:spcAft>
                          <a:spcPts val="0"/>
                        </a:spcAft>
                      </a:pPr>
                      <a:r>
                        <a:rPr lang="en-US" sz="1200">
                          <a:effectLst/>
                          <a:latin typeface="+mj-lt"/>
                        </a:rPr>
                        <a:t>0.02</a:t>
                      </a:r>
                      <a:endParaRPr lang="en-US" sz="1200">
                        <a:effectLst/>
                        <a:latin typeface="+mj-lt"/>
                        <a:ea typeface="Calibri" panose="020F0502020204030204" pitchFamily="34" charset="0"/>
                        <a:cs typeface="Times New Roman" panose="02020603050405020304" pitchFamily="18" charset="0"/>
                      </a:endParaRPr>
                    </a:p>
                  </a:txBody>
                  <a:tcPr marL="34290" marR="34290" marT="0" marB="0"/>
                </a:tc>
                <a:tc>
                  <a:txBody>
                    <a:bodyPr/>
                    <a:lstStyle/>
                    <a:p>
                      <a:pPr marL="0" marR="0">
                        <a:lnSpc>
                          <a:spcPct val="107000"/>
                        </a:lnSpc>
                        <a:spcBef>
                          <a:spcPts val="0"/>
                        </a:spcBef>
                        <a:spcAft>
                          <a:spcPts val="0"/>
                        </a:spcAft>
                      </a:pPr>
                      <a:r>
                        <a:rPr lang="en-US" sz="1200" b="1" dirty="0">
                          <a:effectLst/>
                          <a:latin typeface="+mj-lt"/>
                        </a:rPr>
                        <a:t>0.008</a:t>
                      </a:r>
                      <a:endParaRPr lang="en-US" sz="1200" b="1" dirty="0">
                        <a:effectLst/>
                        <a:latin typeface="+mj-lt"/>
                        <a:ea typeface="Calibri" panose="020F0502020204030204" pitchFamily="34" charset="0"/>
                        <a:cs typeface="Times New Roman" panose="02020603050405020304" pitchFamily="18" charset="0"/>
                      </a:endParaRPr>
                    </a:p>
                  </a:txBody>
                  <a:tcPr marL="34290" marR="34290" marT="0" marB="0"/>
                </a:tc>
                <a:tc>
                  <a:txBody>
                    <a:bodyPr/>
                    <a:lstStyle/>
                    <a:p>
                      <a:pPr marL="0" marR="0">
                        <a:lnSpc>
                          <a:spcPct val="107000"/>
                        </a:lnSpc>
                        <a:spcBef>
                          <a:spcPts val="0"/>
                        </a:spcBef>
                        <a:spcAft>
                          <a:spcPts val="0"/>
                        </a:spcAft>
                      </a:pPr>
                      <a:r>
                        <a:rPr lang="en-US" sz="1200">
                          <a:effectLst/>
                          <a:latin typeface="+mj-lt"/>
                        </a:rPr>
                        <a:t>0.004, 0.03</a:t>
                      </a:r>
                      <a:endParaRPr lang="en-US" sz="1200">
                        <a:effectLst/>
                        <a:latin typeface="+mj-lt"/>
                        <a:ea typeface="Calibri" panose="020F0502020204030204" pitchFamily="34" charset="0"/>
                        <a:cs typeface="Times New Roman" panose="02020603050405020304" pitchFamily="18" charset="0"/>
                      </a:endParaRPr>
                    </a:p>
                  </a:txBody>
                  <a:tcPr marL="34290" marR="34290" marT="0" marB="0"/>
                </a:tc>
                <a:extLst>
                  <a:ext uri="{0D108BD9-81ED-4DB2-BD59-A6C34878D82A}">
                    <a16:rowId xmlns:a16="http://schemas.microsoft.com/office/drawing/2014/main" val="1280705268"/>
                  </a:ext>
                </a:extLst>
              </a:tr>
              <a:tr h="435918">
                <a:tc>
                  <a:txBody>
                    <a:bodyPr/>
                    <a:lstStyle/>
                    <a:p>
                      <a:pPr marL="0" marR="0">
                        <a:lnSpc>
                          <a:spcPct val="107000"/>
                        </a:lnSpc>
                        <a:spcBef>
                          <a:spcPts val="0"/>
                        </a:spcBef>
                        <a:spcAft>
                          <a:spcPts val="0"/>
                        </a:spcAft>
                      </a:pPr>
                      <a:r>
                        <a:rPr lang="en-US" sz="1200">
                          <a:effectLst/>
                          <a:latin typeface="+mj-lt"/>
                        </a:rPr>
                        <a:t>Age</a:t>
                      </a:r>
                      <a:endParaRPr lang="en-US" sz="1200">
                        <a:effectLst/>
                        <a:latin typeface="+mj-lt"/>
                        <a:ea typeface="Calibri" panose="020F0502020204030204" pitchFamily="34" charset="0"/>
                        <a:cs typeface="Times New Roman" panose="02020603050405020304" pitchFamily="18" charset="0"/>
                      </a:endParaRPr>
                    </a:p>
                  </a:txBody>
                  <a:tcPr marL="34290" marR="34290" marT="0" marB="0"/>
                </a:tc>
                <a:tc>
                  <a:txBody>
                    <a:bodyPr/>
                    <a:lstStyle/>
                    <a:p>
                      <a:pPr marL="0" marR="0">
                        <a:lnSpc>
                          <a:spcPct val="107000"/>
                        </a:lnSpc>
                        <a:spcBef>
                          <a:spcPts val="0"/>
                        </a:spcBef>
                        <a:spcAft>
                          <a:spcPts val="0"/>
                        </a:spcAft>
                      </a:pPr>
                      <a:r>
                        <a:rPr lang="en-US" sz="1200">
                          <a:effectLst/>
                          <a:latin typeface="+mj-lt"/>
                        </a:rPr>
                        <a:t>-0.06</a:t>
                      </a:r>
                      <a:endParaRPr lang="en-US" sz="1200">
                        <a:effectLst/>
                        <a:latin typeface="+mj-lt"/>
                        <a:ea typeface="Calibri" panose="020F0502020204030204" pitchFamily="34" charset="0"/>
                        <a:cs typeface="Times New Roman" panose="02020603050405020304" pitchFamily="18" charset="0"/>
                      </a:endParaRPr>
                    </a:p>
                  </a:txBody>
                  <a:tcPr marL="34290" marR="34290" marT="0" marB="0"/>
                </a:tc>
                <a:tc>
                  <a:txBody>
                    <a:bodyPr/>
                    <a:lstStyle/>
                    <a:p>
                      <a:pPr marL="0" marR="0">
                        <a:lnSpc>
                          <a:spcPct val="107000"/>
                        </a:lnSpc>
                        <a:spcBef>
                          <a:spcPts val="0"/>
                        </a:spcBef>
                        <a:spcAft>
                          <a:spcPts val="0"/>
                        </a:spcAft>
                      </a:pPr>
                      <a:r>
                        <a:rPr lang="en-US" sz="1200">
                          <a:effectLst/>
                          <a:latin typeface="+mj-lt"/>
                        </a:rPr>
                        <a:t>0.448</a:t>
                      </a:r>
                      <a:endParaRPr lang="en-US" sz="1200">
                        <a:effectLst/>
                        <a:latin typeface="+mj-lt"/>
                        <a:ea typeface="Calibri" panose="020F0502020204030204" pitchFamily="34" charset="0"/>
                        <a:cs typeface="Times New Roman" panose="02020603050405020304" pitchFamily="18" charset="0"/>
                      </a:endParaRPr>
                    </a:p>
                  </a:txBody>
                  <a:tcPr marL="34290" marR="34290" marT="0" marB="0"/>
                </a:tc>
                <a:tc>
                  <a:txBody>
                    <a:bodyPr/>
                    <a:lstStyle/>
                    <a:p>
                      <a:pPr marL="0" marR="0">
                        <a:lnSpc>
                          <a:spcPct val="107000"/>
                        </a:lnSpc>
                        <a:spcBef>
                          <a:spcPts val="0"/>
                        </a:spcBef>
                        <a:spcAft>
                          <a:spcPts val="0"/>
                        </a:spcAft>
                      </a:pPr>
                      <a:r>
                        <a:rPr lang="en-US" sz="1200" dirty="0">
                          <a:effectLst/>
                          <a:latin typeface="+mj-lt"/>
                        </a:rPr>
                        <a:t>-0.21,0.09</a:t>
                      </a:r>
                      <a:endParaRPr lang="en-US" sz="1200" dirty="0">
                        <a:effectLst/>
                        <a:latin typeface="+mj-lt"/>
                        <a:ea typeface="Calibri" panose="020F0502020204030204" pitchFamily="34" charset="0"/>
                        <a:cs typeface="Times New Roman" panose="02020603050405020304" pitchFamily="18" charset="0"/>
                      </a:endParaRPr>
                    </a:p>
                  </a:txBody>
                  <a:tcPr marL="34290" marR="34290" marT="0" marB="0"/>
                </a:tc>
                <a:extLst>
                  <a:ext uri="{0D108BD9-81ED-4DB2-BD59-A6C34878D82A}">
                    <a16:rowId xmlns:a16="http://schemas.microsoft.com/office/drawing/2014/main" val="608116675"/>
                  </a:ext>
                </a:extLst>
              </a:tr>
            </a:tbl>
          </a:graphicData>
        </a:graphic>
      </p:graphicFrame>
      <p:sp>
        <p:nvSpPr>
          <p:cNvPr id="14" name="Rectangle 13">
            <a:extLst>
              <a:ext uri="{FF2B5EF4-FFF2-40B4-BE49-F238E27FC236}">
                <a16:creationId xmlns:a16="http://schemas.microsoft.com/office/drawing/2014/main" id="{A467A1FD-858E-AB41-A37B-67D39F6E8414}"/>
              </a:ext>
            </a:extLst>
          </p:cNvPr>
          <p:cNvSpPr/>
          <p:nvPr/>
        </p:nvSpPr>
        <p:spPr>
          <a:xfrm>
            <a:off x="14821431" y="3760864"/>
            <a:ext cx="12801600" cy="587918"/>
          </a:xfrm>
          <a:prstGeom prst="rect">
            <a:avLst/>
          </a:prstGeom>
        </p:spPr>
        <p:txBody>
          <a:bodyPr>
            <a:spAutoFit/>
          </a:bodyPr>
          <a:lstStyle/>
          <a:p>
            <a:pPr>
              <a:lnSpc>
                <a:spcPct val="107000"/>
              </a:lnSpc>
              <a:spcBef>
                <a:spcPts val="0"/>
              </a:spcBef>
              <a:spcAft>
                <a:spcPts val="400"/>
              </a:spcAft>
            </a:pPr>
            <a:r>
              <a:rPr lang="en-US" sz="1400" dirty="0">
                <a:latin typeface="+mj-lt"/>
                <a:ea typeface="Calibri" panose="020F0502020204030204" pitchFamily="34" charset="0"/>
                <a:cs typeface="Times New Roman" panose="02020603050405020304" pitchFamily="18" charset="0"/>
              </a:rPr>
              <a:t> </a:t>
            </a:r>
          </a:p>
          <a:p>
            <a:pPr>
              <a:lnSpc>
                <a:spcPct val="107000"/>
              </a:lnSpc>
              <a:spcBef>
                <a:spcPts val="0"/>
              </a:spcBef>
              <a:spcAft>
                <a:spcPts val="400"/>
              </a:spcAft>
            </a:pPr>
            <a:r>
              <a:rPr lang="en-US" sz="1400" dirty="0">
                <a:latin typeface="+mj-lt"/>
                <a:ea typeface="Calibri" panose="020F0502020204030204" pitchFamily="34" charset="0"/>
                <a:cs typeface="Times New Roman" panose="02020603050405020304" pitchFamily="18" charset="0"/>
              </a:rPr>
              <a:t>Table 4.  Predictors of insulin pump use (multivariable analyses)</a:t>
            </a:r>
          </a:p>
        </p:txBody>
      </p:sp>
      <p:graphicFrame>
        <p:nvGraphicFramePr>
          <p:cNvPr id="15" name="Table 14">
            <a:extLst>
              <a:ext uri="{FF2B5EF4-FFF2-40B4-BE49-F238E27FC236}">
                <a16:creationId xmlns:a16="http://schemas.microsoft.com/office/drawing/2014/main" id="{5DCE9D41-81E7-BC49-8413-2FCB7DF67DBB}"/>
              </a:ext>
            </a:extLst>
          </p:cNvPr>
          <p:cNvGraphicFramePr>
            <a:graphicFrameLocks noGrp="1"/>
          </p:cNvGraphicFramePr>
          <p:nvPr>
            <p:extLst>
              <p:ext uri="{D42A27DB-BD31-4B8C-83A1-F6EECF244321}">
                <p14:modId xmlns:p14="http://schemas.microsoft.com/office/powerpoint/2010/main" val="3898118255"/>
              </p:ext>
            </p:extLst>
          </p:nvPr>
        </p:nvGraphicFramePr>
        <p:xfrm>
          <a:off x="15410215" y="9956705"/>
          <a:ext cx="3735848" cy="2964957"/>
        </p:xfrm>
        <a:graphic>
          <a:graphicData uri="http://schemas.openxmlformats.org/drawingml/2006/table">
            <a:tbl>
              <a:tblPr firstRow="1" firstCol="1" bandRow="1">
                <a:tableStyleId>{5C22544A-7EE6-4342-B048-85BDC9FD1C3A}</a:tableStyleId>
              </a:tblPr>
              <a:tblGrid>
                <a:gridCol w="933762">
                  <a:extLst>
                    <a:ext uri="{9D8B030D-6E8A-4147-A177-3AD203B41FA5}">
                      <a16:colId xmlns:a16="http://schemas.microsoft.com/office/drawing/2014/main" val="3227301834"/>
                    </a:ext>
                  </a:extLst>
                </a:gridCol>
                <a:gridCol w="933762">
                  <a:extLst>
                    <a:ext uri="{9D8B030D-6E8A-4147-A177-3AD203B41FA5}">
                      <a16:colId xmlns:a16="http://schemas.microsoft.com/office/drawing/2014/main" val="2554076146"/>
                    </a:ext>
                  </a:extLst>
                </a:gridCol>
                <a:gridCol w="934162">
                  <a:extLst>
                    <a:ext uri="{9D8B030D-6E8A-4147-A177-3AD203B41FA5}">
                      <a16:colId xmlns:a16="http://schemas.microsoft.com/office/drawing/2014/main" val="3455140144"/>
                    </a:ext>
                  </a:extLst>
                </a:gridCol>
                <a:gridCol w="934162">
                  <a:extLst>
                    <a:ext uri="{9D8B030D-6E8A-4147-A177-3AD203B41FA5}">
                      <a16:colId xmlns:a16="http://schemas.microsoft.com/office/drawing/2014/main" val="3035380678"/>
                    </a:ext>
                  </a:extLst>
                </a:gridCol>
              </a:tblGrid>
              <a:tr h="795281">
                <a:tc>
                  <a:txBody>
                    <a:bodyPr/>
                    <a:lstStyle/>
                    <a:p>
                      <a:pPr marL="0" marR="0">
                        <a:lnSpc>
                          <a:spcPct val="107000"/>
                        </a:lnSpc>
                        <a:spcBef>
                          <a:spcPts val="0"/>
                        </a:spcBef>
                        <a:spcAft>
                          <a:spcPts val="0"/>
                        </a:spcAft>
                      </a:pPr>
                      <a:r>
                        <a:rPr lang="en-US" sz="1200">
                          <a:effectLst/>
                          <a:latin typeface="+mj-lt"/>
                        </a:rPr>
                        <a:t>Variable</a:t>
                      </a:r>
                      <a:endParaRPr lang="en-US" sz="1200">
                        <a:effectLst/>
                        <a:latin typeface="+mj-lt"/>
                        <a:ea typeface="Calibri" panose="020F0502020204030204" pitchFamily="34" charset="0"/>
                        <a:cs typeface="Times New Roman" panose="02020603050405020304" pitchFamily="18" charset="0"/>
                      </a:endParaRPr>
                    </a:p>
                  </a:txBody>
                  <a:tcPr marL="34290" marR="34290" marT="0" marB="0"/>
                </a:tc>
                <a:tc>
                  <a:txBody>
                    <a:bodyPr/>
                    <a:lstStyle/>
                    <a:p>
                      <a:pPr marL="0" marR="0">
                        <a:lnSpc>
                          <a:spcPct val="107000"/>
                        </a:lnSpc>
                        <a:spcBef>
                          <a:spcPts val="0"/>
                        </a:spcBef>
                        <a:spcAft>
                          <a:spcPts val="0"/>
                        </a:spcAft>
                      </a:pPr>
                      <a:r>
                        <a:rPr lang="en-US" sz="1200" dirty="0">
                          <a:effectLst/>
                          <a:latin typeface="+mj-lt"/>
                        </a:rPr>
                        <a:t>Coefficient</a:t>
                      </a:r>
                      <a:endParaRPr lang="en-US" sz="1200" dirty="0">
                        <a:effectLst/>
                        <a:latin typeface="+mj-lt"/>
                        <a:ea typeface="Calibri" panose="020F0502020204030204" pitchFamily="34" charset="0"/>
                        <a:cs typeface="Times New Roman" panose="02020603050405020304" pitchFamily="18" charset="0"/>
                      </a:endParaRPr>
                    </a:p>
                  </a:txBody>
                  <a:tcPr marL="34290" marR="34290" marT="0" marB="0"/>
                </a:tc>
                <a:tc>
                  <a:txBody>
                    <a:bodyPr/>
                    <a:lstStyle/>
                    <a:p>
                      <a:pPr marL="0" marR="0">
                        <a:lnSpc>
                          <a:spcPct val="107000"/>
                        </a:lnSpc>
                        <a:spcBef>
                          <a:spcPts val="0"/>
                        </a:spcBef>
                        <a:spcAft>
                          <a:spcPts val="0"/>
                        </a:spcAft>
                      </a:pPr>
                      <a:r>
                        <a:rPr lang="en-US" sz="1200">
                          <a:effectLst/>
                          <a:latin typeface="+mj-lt"/>
                        </a:rPr>
                        <a:t>p-value</a:t>
                      </a:r>
                      <a:endParaRPr lang="en-US" sz="1200">
                        <a:effectLst/>
                        <a:latin typeface="+mj-lt"/>
                        <a:ea typeface="Calibri" panose="020F0502020204030204" pitchFamily="34" charset="0"/>
                        <a:cs typeface="Times New Roman" panose="02020603050405020304" pitchFamily="18" charset="0"/>
                      </a:endParaRPr>
                    </a:p>
                  </a:txBody>
                  <a:tcPr marL="34290" marR="34290" marT="0" marB="0"/>
                </a:tc>
                <a:tc>
                  <a:txBody>
                    <a:bodyPr/>
                    <a:lstStyle/>
                    <a:p>
                      <a:pPr marL="0" marR="0">
                        <a:lnSpc>
                          <a:spcPct val="107000"/>
                        </a:lnSpc>
                        <a:spcBef>
                          <a:spcPts val="0"/>
                        </a:spcBef>
                        <a:spcAft>
                          <a:spcPts val="0"/>
                        </a:spcAft>
                      </a:pPr>
                      <a:r>
                        <a:rPr lang="en-US" sz="1200">
                          <a:effectLst/>
                          <a:latin typeface="+mj-lt"/>
                        </a:rPr>
                        <a:t>95% confidence interval</a:t>
                      </a:r>
                      <a:endParaRPr lang="en-US" sz="1200">
                        <a:effectLst/>
                        <a:latin typeface="+mj-lt"/>
                        <a:ea typeface="Calibri" panose="020F0502020204030204" pitchFamily="34" charset="0"/>
                        <a:cs typeface="Times New Roman" panose="02020603050405020304" pitchFamily="18" charset="0"/>
                      </a:endParaRPr>
                    </a:p>
                  </a:txBody>
                  <a:tcPr marL="34290" marR="34290" marT="0" marB="0"/>
                </a:tc>
                <a:extLst>
                  <a:ext uri="{0D108BD9-81ED-4DB2-BD59-A6C34878D82A}">
                    <a16:rowId xmlns:a16="http://schemas.microsoft.com/office/drawing/2014/main" val="1639413032"/>
                  </a:ext>
                </a:extLst>
              </a:tr>
              <a:tr h="390281">
                <a:tc>
                  <a:txBody>
                    <a:bodyPr/>
                    <a:lstStyle/>
                    <a:p>
                      <a:pPr marL="0" marR="0">
                        <a:lnSpc>
                          <a:spcPct val="107000"/>
                        </a:lnSpc>
                        <a:spcBef>
                          <a:spcPts val="0"/>
                        </a:spcBef>
                        <a:spcAft>
                          <a:spcPts val="0"/>
                        </a:spcAft>
                      </a:pPr>
                      <a:r>
                        <a:rPr lang="en-US" sz="1200">
                          <a:effectLst/>
                          <a:latin typeface="+mj-lt"/>
                        </a:rPr>
                        <a:t>Ethnicity</a:t>
                      </a:r>
                      <a:endParaRPr lang="en-US" sz="1200">
                        <a:effectLst/>
                        <a:latin typeface="+mj-lt"/>
                        <a:ea typeface="Calibri" panose="020F0502020204030204" pitchFamily="34" charset="0"/>
                        <a:cs typeface="Times New Roman" panose="02020603050405020304" pitchFamily="18" charset="0"/>
                      </a:endParaRPr>
                    </a:p>
                  </a:txBody>
                  <a:tcPr marL="34290" marR="34290" marT="0" marB="0"/>
                </a:tc>
                <a:tc>
                  <a:txBody>
                    <a:bodyPr/>
                    <a:lstStyle/>
                    <a:p>
                      <a:pPr marL="0" marR="0">
                        <a:lnSpc>
                          <a:spcPct val="107000"/>
                        </a:lnSpc>
                        <a:spcBef>
                          <a:spcPts val="0"/>
                        </a:spcBef>
                        <a:spcAft>
                          <a:spcPts val="0"/>
                        </a:spcAft>
                      </a:pPr>
                      <a:r>
                        <a:rPr lang="en-US" sz="1200">
                          <a:effectLst/>
                          <a:latin typeface="+mj-lt"/>
                        </a:rPr>
                        <a:t>-0.95</a:t>
                      </a:r>
                      <a:endParaRPr lang="en-US" sz="1200">
                        <a:effectLst/>
                        <a:latin typeface="+mj-lt"/>
                        <a:ea typeface="Calibri" panose="020F0502020204030204" pitchFamily="34" charset="0"/>
                        <a:cs typeface="Times New Roman" panose="02020603050405020304" pitchFamily="18" charset="0"/>
                      </a:endParaRPr>
                    </a:p>
                  </a:txBody>
                  <a:tcPr marL="34290" marR="34290" marT="0" marB="0"/>
                </a:tc>
                <a:tc>
                  <a:txBody>
                    <a:bodyPr/>
                    <a:lstStyle/>
                    <a:p>
                      <a:pPr marL="0" marR="0">
                        <a:lnSpc>
                          <a:spcPct val="107000"/>
                        </a:lnSpc>
                        <a:spcBef>
                          <a:spcPts val="0"/>
                        </a:spcBef>
                        <a:spcAft>
                          <a:spcPts val="0"/>
                        </a:spcAft>
                      </a:pPr>
                      <a:r>
                        <a:rPr lang="en-US" sz="1200" b="1" dirty="0">
                          <a:effectLst/>
                          <a:latin typeface="+mj-lt"/>
                        </a:rPr>
                        <a:t>0.143</a:t>
                      </a:r>
                      <a:endParaRPr lang="en-US" sz="1200" b="1" dirty="0">
                        <a:effectLst/>
                        <a:latin typeface="+mj-lt"/>
                        <a:ea typeface="Calibri" panose="020F0502020204030204" pitchFamily="34" charset="0"/>
                        <a:cs typeface="Times New Roman" panose="02020603050405020304" pitchFamily="18" charset="0"/>
                      </a:endParaRPr>
                    </a:p>
                  </a:txBody>
                  <a:tcPr marL="34290" marR="34290" marT="0" marB="0"/>
                </a:tc>
                <a:tc>
                  <a:txBody>
                    <a:bodyPr/>
                    <a:lstStyle/>
                    <a:p>
                      <a:pPr marL="0" marR="0">
                        <a:lnSpc>
                          <a:spcPct val="107000"/>
                        </a:lnSpc>
                        <a:spcBef>
                          <a:spcPts val="0"/>
                        </a:spcBef>
                        <a:spcAft>
                          <a:spcPts val="0"/>
                        </a:spcAft>
                      </a:pPr>
                      <a:r>
                        <a:rPr lang="en-US" sz="1200">
                          <a:effectLst/>
                          <a:latin typeface="+mj-lt"/>
                        </a:rPr>
                        <a:t>-2.22, 0.32</a:t>
                      </a:r>
                      <a:endParaRPr lang="en-US" sz="1200">
                        <a:effectLst/>
                        <a:latin typeface="+mj-lt"/>
                        <a:ea typeface="Calibri" panose="020F0502020204030204" pitchFamily="34" charset="0"/>
                        <a:cs typeface="Times New Roman" panose="02020603050405020304" pitchFamily="18" charset="0"/>
                      </a:endParaRPr>
                    </a:p>
                  </a:txBody>
                  <a:tcPr marL="34290" marR="34290" marT="0" marB="0"/>
                </a:tc>
                <a:extLst>
                  <a:ext uri="{0D108BD9-81ED-4DB2-BD59-A6C34878D82A}">
                    <a16:rowId xmlns:a16="http://schemas.microsoft.com/office/drawing/2014/main" val="855306472"/>
                  </a:ext>
                </a:extLst>
              </a:tr>
              <a:tr h="390281">
                <a:tc>
                  <a:txBody>
                    <a:bodyPr/>
                    <a:lstStyle/>
                    <a:p>
                      <a:pPr marL="0" marR="0">
                        <a:lnSpc>
                          <a:spcPct val="107000"/>
                        </a:lnSpc>
                        <a:spcBef>
                          <a:spcPts val="0"/>
                        </a:spcBef>
                        <a:spcAft>
                          <a:spcPts val="0"/>
                        </a:spcAft>
                      </a:pPr>
                      <a:r>
                        <a:rPr lang="en-US" sz="1200">
                          <a:effectLst/>
                          <a:latin typeface="+mj-lt"/>
                        </a:rPr>
                        <a:t>Gender</a:t>
                      </a:r>
                      <a:endParaRPr lang="en-US" sz="1200">
                        <a:effectLst/>
                        <a:latin typeface="+mj-lt"/>
                        <a:ea typeface="Calibri" panose="020F0502020204030204" pitchFamily="34" charset="0"/>
                        <a:cs typeface="Times New Roman" panose="02020603050405020304" pitchFamily="18" charset="0"/>
                      </a:endParaRPr>
                    </a:p>
                  </a:txBody>
                  <a:tcPr marL="34290" marR="34290" marT="0" marB="0"/>
                </a:tc>
                <a:tc>
                  <a:txBody>
                    <a:bodyPr/>
                    <a:lstStyle/>
                    <a:p>
                      <a:pPr marL="0" marR="0">
                        <a:lnSpc>
                          <a:spcPct val="107000"/>
                        </a:lnSpc>
                        <a:spcBef>
                          <a:spcPts val="0"/>
                        </a:spcBef>
                        <a:spcAft>
                          <a:spcPts val="0"/>
                        </a:spcAft>
                      </a:pPr>
                      <a:r>
                        <a:rPr lang="en-US" sz="1200">
                          <a:effectLst/>
                          <a:latin typeface="+mj-lt"/>
                        </a:rPr>
                        <a:t>-0.54</a:t>
                      </a:r>
                      <a:endParaRPr lang="en-US" sz="1200">
                        <a:effectLst/>
                        <a:latin typeface="+mj-lt"/>
                        <a:ea typeface="Calibri" panose="020F0502020204030204" pitchFamily="34" charset="0"/>
                        <a:cs typeface="Times New Roman" panose="02020603050405020304" pitchFamily="18" charset="0"/>
                      </a:endParaRPr>
                    </a:p>
                  </a:txBody>
                  <a:tcPr marL="34290" marR="34290" marT="0" marB="0"/>
                </a:tc>
                <a:tc>
                  <a:txBody>
                    <a:bodyPr/>
                    <a:lstStyle/>
                    <a:p>
                      <a:pPr marL="0" marR="0">
                        <a:lnSpc>
                          <a:spcPct val="107000"/>
                        </a:lnSpc>
                        <a:spcBef>
                          <a:spcPts val="0"/>
                        </a:spcBef>
                        <a:spcAft>
                          <a:spcPts val="0"/>
                        </a:spcAft>
                      </a:pPr>
                      <a:r>
                        <a:rPr lang="en-US" sz="1200" dirty="0">
                          <a:effectLst/>
                          <a:latin typeface="+mj-lt"/>
                        </a:rPr>
                        <a:t>0.346</a:t>
                      </a:r>
                      <a:endParaRPr lang="en-US" sz="1200" dirty="0">
                        <a:effectLst/>
                        <a:latin typeface="+mj-lt"/>
                        <a:ea typeface="Calibri" panose="020F0502020204030204" pitchFamily="34" charset="0"/>
                        <a:cs typeface="Times New Roman" panose="02020603050405020304" pitchFamily="18" charset="0"/>
                      </a:endParaRPr>
                    </a:p>
                  </a:txBody>
                  <a:tcPr marL="34290" marR="34290" marT="0" marB="0"/>
                </a:tc>
                <a:tc>
                  <a:txBody>
                    <a:bodyPr/>
                    <a:lstStyle/>
                    <a:p>
                      <a:pPr marL="0" marR="0">
                        <a:lnSpc>
                          <a:spcPct val="107000"/>
                        </a:lnSpc>
                        <a:spcBef>
                          <a:spcPts val="0"/>
                        </a:spcBef>
                        <a:spcAft>
                          <a:spcPts val="0"/>
                        </a:spcAft>
                      </a:pPr>
                      <a:r>
                        <a:rPr lang="en-US" sz="1200">
                          <a:effectLst/>
                          <a:latin typeface="+mj-lt"/>
                        </a:rPr>
                        <a:t>-1.68,0.59</a:t>
                      </a:r>
                      <a:endParaRPr lang="en-US" sz="1200">
                        <a:effectLst/>
                        <a:latin typeface="+mj-lt"/>
                        <a:ea typeface="Calibri" panose="020F0502020204030204" pitchFamily="34" charset="0"/>
                        <a:cs typeface="Times New Roman" panose="02020603050405020304" pitchFamily="18" charset="0"/>
                      </a:endParaRPr>
                    </a:p>
                  </a:txBody>
                  <a:tcPr marL="34290" marR="34290" marT="0" marB="0"/>
                </a:tc>
                <a:extLst>
                  <a:ext uri="{0D108BD9-81ED-4DB2-BD59-A6C34878D82A}">
                    <a16:rowId xmlns:a16="http://schemas.microsoft.com/office/drawing/2014/main" val="1192710198"/>
                  </a:ext>
                </a:extLst>
              </a:tr>
              <a:tr h="406052">
                <a:tc>
                  <a:txBody>
                    <a:bodyPr/>
                    <a:lstStyle/>
                    <a:p>
                      <a:pPr marL="0" marR="0">
                        <a:lnSpc>
                          <a:spcPct val="107000"/>
                        </a:lnSpc>
                        <a:spcBef>
                          <a:spcPts val="0"/>
                        </a:spcBef>
                        <a:spcAft>
                          <a:spcPts val="0"/>
                        </a:spcAft>
                      </a:pPr>
                      <a:r>
                        <a:rPr lang="en-US" sz="1200">
                          <a:effectLst/>
                          <a:latin typeface="+mj-lt"/>
                        </a:rPr>
                        <a:t>Insurance type</a:t>
                      </a:r>
                      <a:endParaRPr lang="en-US" sz="1200">
                        <a:effectLst/>
                        <a:latin typeface="+mj-lt"/>
                        <a:ea typeface="Calibri" panose="020F0502020204030204" pitchFamily="34" charset="0"/>
                        <a:cs typeface="Times New Roman" panose="02020603050405020304" pitchFamily="18" charset="0"/>
                      </a:endParaRPr>
                    </a:p>
                  </a:txBody>
                  <a:tcPr marL="34290" marR="34290" marT="0" marB="0"/>
                </a:tc>
                <a:tc>
                  <a:txBody>
                    <a:bodyPr/>
                    <a:lstStyle/>
                    <a:p>
                      <a:pPr marL="0" marR="0">
                        <a:lnSpc>
                          <a:spcPct val="107000"/>
                        </a:lnSpc>
                        <a:spcBef>
                          <a:spcPts val="0"/>
                        </a:spcBef>
                        <a:spcAft>
                          <a:spcPts val="0"/>
                        </a:spcAft>
                      </a:pPr>
                      <a:r>
                        <a:rPr lang="en-US" sz="1200">
                          <a:effectLst/>
                          <a:latin typeface="+mj-lt"/>
                        </a:rPr>
                        <a:t>-0.91</a:t>
                      </a:r>
                      <a:endParaRPr lang="en-US" sz="1200">
                        <a:effectLst/>
                        <a:latin typeface="+mj-lt"/>
                        <a:ea typeface="Calibri" panose="020F0502020204030204" pitchFamily="34" charset="0"/>
                        <a:cs typeface="Times New Roman" panose="02020603050405020304" pitchFamily="18" charset="0"/>
                      </a:endParaRPr>
                    </a:p>
                  </a:txBody>
                  <a:tcPr marL="34290" marR="34290" marT="0" marB="0"/>
                </a:tc>
                <a:tc>
                  <a:txBody>
                    <a:bodyPr/>
                    <a:lstStyle/>
                    <a:p>
                      <a:pPr marL="0" marR="0">
                        <a:lnSpc>
                          <a:spcPct val="107000"/>
                        </a:lnSpc>
                        <a:spcBef>
                          <a:spcPts val="0"/>
                        </a:spcBef>
                        <a:spcAft>
                          <a:spcPts val="0"/>
                        </a:spcAft>
                      </a:pPr>
                      <a:r>
                        <a:rPr lang="en-US" sz="1200" dirty="0">
                          <a:effectLst/>
                          <a:latin typeface="+mj-lt"/>
                        </a:rPr>
                        <a:t>0.228</a:t>
                      </a:r>
                      <a:endParaRPr lang="en-US" sz="1200" dirty="0">
                        <a:effectLst/>
                        <a:latin typeface="+mj-lt"/>
                        <a:ea typeface="Calibri" panose="020F0502020204030204" pitchFamily="34" charset="0"/>
                        <a:cs typeface="Times New Roman" panose="02020603050405020304" pitchFamily="18" charset="0"/>
                      </a:endParaRPr>
                    </a:p>
                  </a:txBody>
                  <a:tcPr marL="34290" marR="34290" marT="0" marB="0"/>
                </a:tc>
                <a:tc>
                  <a:txBody>
                    <a:bodyPr/>
                    <a:lstStyle/>
                    <a:p>
                      <a:pPr marL="0" marR="0">
                        <a:lnSpc>
                          <a:spcPct val="107000"/>
                        </a:lnSpc>
                        <a:spcBef>
                          <a:spcPts val="0"/>
                        </a:spcBef>
                        <a:spcAft>
                          <a:spcPts val="0"/>
                        </a:spcAft>
                      </a:pPr>
                      <a:r>
                        <a:rPr lang="en-US" sz="1200" dirty="0">
                          <a:effectLst/>
                          <a:latin typeface="+mj-lt"/>
                        </a:rPr>
                        <a:t>-2.38, -0.57</a:t>
                      </a:r>
                      <a:endParaRPr lang="en-US" sz="1200" dirty="0">
                        <a:effectLst/>
                        <a:latin typeface="+mj-lt"/>
                        <a:ea typeface="Calibri" panose="020F0502020204030204" pitchFamily="34" charset="0"/>
                        <a:cs typeface="Times New Roman" panose="02020603050405020304" pitchFamily="18" charset="0"/>
                      </a:endParaRPr>
                    </a:p>
                  </a:txBody>
                  <a:tcPr marL="34290" marR="34290" marT="0" marB="0"/>
                </a:tc>
                <a:extLst>
                  <a:ext uri="{0D108BD9-81ED-4DB2-BD59-A6C34878D82A}">
                    <a16:rowId xmlns:a16="http://schemas.microsoft.com/office/drawing/2014/main" val="2164836342"/>
                  </a:ext>
                </a:extLst>
              </a:tr>
              <a:tr h="592781">
                <a:tc>
                  <a:txBody>
                    <a:bodyPr/>
                    <a:lstStyle/>
                    <a:p>
                      <a:pPr marL="0" marR="0">
                        <a:lnSpc>
                          <a:spcPct val="107000"/>
                        </a:lnSpc>
                        <a:spcBef>
                          <a:spcPts val="0"/>
                        </a:spcBef>
                        <a:spcAft>
                          <a:spcPts val="0"/>
                        </a:spcAft>
                      </a:pPr>
                      <a:r>
                        <a:rPr lang="en-US" sz="1200">
                          <a:effectLst/>
                          <a:latin typeface="+mj-lt"/>
                        </a:rPr>
                        <a:t>Diabetes duration</a:t>
                      </a:r>
                      <a:endParaRPr lang="en-US" sz="1200">
                        <a:effectLst/>
                        <a:latin typeface="+mj-lt"/>
                        <a:ea typeface="Calibri" panose="020F0502020204030204" pitchFamily="34" charset="0"/>
                        <a:cs typeface="Times New Roman" panose="02020603050405020304" pitchFamily="18" charset="0"/>
                      </a:endParaRPr>
                    </a:p>
                  </a:txBody>
                  <a:tcPr marL="34290" marR="34290" marT="0" marB="0"/>
                </a:tc>
                <a:tc>
                  <a:txBody>
                    <a:bodyPr/>
                    <a:lstStyle/>
                    <a:p>
                      <a:pPr marL="0" marR="0">
                        <a:lnSpc>
                          <a:spcPct val="107000"/>
                        </a:lnSpc>
                        <a:spcBef>
                          <a:spcPts val="0"/>
                        </a:spcBef>
                        <a:spcAft>
                          <a:spcPts val="0"/>
                        </a:spcAft>
                      </a:pPr>
                      <a:r>
                        <a:rPr lang="en-US" sz="1200">
                          <a:effectLst/>
                          <a:latin typeface="+mj-lt"/>
                        </a:rPr>
                        <a:t>-0.01</a:t>
                      </a:r>
                      <a:endParaRPr lang="en-US" sz="1200">
                        <a:effectLst/>
                        <a:latin typeface="+mj-lt"/>
                        <a:ea typeface="Calibri" panose="020F0502020204030204" pitchFamily="34" charset="0"/>
                        <a:cs typeface="Times New Roman" panose="02020603050405020304" pitchFamily="18" charset="0"/>
                      </a:endParaRPr>
                    </a:p>
                  </a:txBody>
                  <a:tcPr marL="34290" marR="34290" marT="0" marB="0"/>
                </a:tc>
                <a:tc>
                  <a:txBody>
                    <a:bodyPr/>
                    <a:lstStyle/>
                    <a:p>
                      <a:pPr marL="0" marR="0">
                        <a:lnSpc>
                          <a:spcPct val="107000"/>
                        </a:lnSpc>
                        <a:spcBef>
                          <a:spcPts val="0"/>
                        </a:spcBef>
                        <a:spcAft>
                          <a:spcPts val="0"/>
                        </a:spcAft>
                      </a:pPr>
                      <a:r>
                        <a:rPr lang="en-US" sz="1200" b="1" dirty="0">
                          <a:effectLst/>
                          <a:latin typeface="+mj-lt"/>
                        </a:rPr>
                        <a:t>0.201</a:t>
                      </a:r>
                      <a:endParaRPr lang="en-US" sz="1200" b="1" dirty="0">
                        <a:effectLst/>
                        <a:latin typeface="+mj-lt"/>
                        <a:ea typeface="Calibri" panose="020F0502020204030204" pitchFamily="34" charset="0"/>
                        <a:cs typeface="Times New Roman" panose="02020603050405020304" pitchFamily="18" charset="0"/>
                      </a:endParaRPr>
                    </a:p>
                  </a:txBody>
                  <a:tcPr marL="34290" marR="34290" marT="0" marB="0"/>
                </a:tc>
                <a:tc>
                  <a:txBody>
                    <a:bodyPr/>
                    <a:lstStyle/>
                    <a:p>
                      <a:pPr marL="0" marR="0">
                        <a:lnSpc>
                          <a:spcPct val="107000"/>
                        </a:lnSpc>
                        <a:spcBef>
                          <a:spcPts val="0"/>
                        </a:spcBef>
                        <a:spcAft>
                          <a:spcPts val="0"/>
                        </a:spcAft>
                      </a:pPr>
                      <a:r>
                        <a:rPr lang="en-US" sz="1200">
                          <a:effectLst/>
                          <a:latin typeface="+mj-lt"/>
                        </a:rPr>
                        <a:t>-0.02,0.004</a:t>
                      </a:r>
                      <a:endParaRPr lang="en-US" sz="1200">
                        <a:effectLst/>
                        <a:latin typeface="+mj-lt"/>
                        <a:ea typeface="Calibri" panose="020F0502020204030204" pitchFamily="34" charset="0"/>
                        <a:cs typeface="Times New Roman" panose="02020603050405020304" pitchFamily="18" charset="0"/>
                      </a:endParaRPr>
                    </a:p>
                  </a:txBody>
                  <a:tcPr marL="34290" marR="34290" marT="0" marB="0"/>
                </a:tc>
                <a:extLst>
                  <a:ext uri="{0D108BD9-81ED-4DB2-BD59-A6C34878D82A}">
                    <a16:rowId xmlns:a16="http://schemas.microsoft.com/office/drawing/2014/main" val="2473914411"/>
                  </a:ext>
                </a:extLst>
              </a:tr>
              <a:tr h="390281">
                <a:tc>
                  <a:txBody>
                    <a:bodyPr/>
                    <a:lstStyle/>
                    <a:p>
                      <a:pPr marL="0" marR="0">
                        <a:lnSpc>
                          <a:spcPct val="107000"/>
                        </a:lnSpc>
                        <a:spcBef>
                          <a:spcPts val="0"/>
                        </a:spcBef>
                        <a:spcAft>
                          <a:spcPts val="0"/>
                        </a:spcAft>
                      </a:pPr>
                      <a:r>
                        <a:rPr lang="en-US" sz="1200">
                          <a:effectLst/>
                          <a:latin typeface="+mj-lt"/>
                        </a:rPr>
                        <a:t>Age</a:t>
                      </a:r>
                      <a:endParaRPr lang="en-US" sz="1200">
                        <a:effectLst/>
                        <a:latin typeface="+mj-lt"/>
                        <a:ea typeface="Calibri" panose="020F0502020204030204" pitchFamily="34" charset="0"/>
                        <a:cs typeface="Times New Roman" panose="02020603050405020304" pitchFamily="18" charset="0"/>
                      </a:endParaRPr>
                    </a:p>
                  </a:txBody>
                  <a:tcPr marL="34290" marR="34290" marT="0" marB="0"/>
                </a:tc>
                <a:tc>
                  <a:txBody>
                    <a:bodyPr/>
                    <a:lstStyle/>
                    <a:p>
                      <a:pPr marL="0" marR="0">
                        <a:lnSpc>
                          <a:spcPct val="107000"/>
                        </a:lnSpc>
                        <a:spcBef>
                          <a:spcPts val="0"/>
                        </a:spcBef>
                        <a:spcAft>
                          <a:spcPts val="0"/>
                        </a:spcAft>
                      </a:pPr>
                      <a:r>
                        <a:rPr lang="en-US" sz="1200" dirty="0">
                          <a:effectLst/>
                          <a:latin typeface="+mj-lt"/>
                        </a:rPr>
                        <a:t>-0.05</a:t>
                      </a:r>
                      <a:endParaRPr lang="en-US" sz="1200" dirty="0">
                        <a:effectLst/>
                        <a:latin typeface="+mj-lt"/>
                        <a:ea typeface="Calibri" panose="020F0502020204030204" pitchFamily="34" charset="0"/>
                        <a:cs typeface="Times New Roman" panose="02020603050405020304" pitchFamily="18" charset="0"/>
                      </a:endParaRPr>
                    </a:p>
                  </a:txBody>
                  <a:tcPr marL="34290" marR="34290" marT="0" marB="0"/>
                </a:tc>
                <a:tc>
                  <a:txBody>
                    <a:bodyPr/>
                    <a:lstStyle/>
                    <a:p>
                      <a:pPr marL="0" marR="0">
                        <a:lnSpc>
                          <a:spcPct val="107000"/>
                        </a:lnSpc>
                        <a:spcBef>
                          <a:spcPts val="0"/>
                        </a:spcBef>
                        <a:spcAft>
                          <a:spcPts val="0"/>
                        </a:spcAft>
                      </a:pPr>
                      <a:r>
                        <a:rPr lang="en-US" sz="1200">
                          <a:effectLst/>
                          <a:latin typeface="+mj-lt"/>
                        </a:rPr>
                        <a:t>0.608</a:t>
                      </a:r>
                      <a:endParaRPr lang="en-US" sz="1200">
                        <a:effectLst/>
                        <a:latin typeface="+mj-lt"/>
                        <a:ea typeface="Calibri" panose="020F0502020204030204" pitchFamily="34" charset="0"/>
                        <a:cs typeface="Times New Roman" panose="02020603050405020304" pitchFamily="18" charset="0"/>
                      </a:endParaRPr>
                    </a:p>
                  </a:txBody>
                  <a:tcPr marL="34290" marR="34290" marT="0" marB="0"/>
                </a:tc>
                <a:tc>
                  <a:txBody>
                    <a:bodyPr/>
                    <a:lstStyle/>
                    <a:p>
                      <a:pPr marL="0" marR="0">
                        <a:lnSpc>
                          <a:spcPct val="107000"/>
                        </a:lnSpc>
                        <a:spcBef>
                          <a:spcPts val="0"/>
                        </a:spcBef>
                        <a:spcAft>
                          <a:spcPts val="0"/>
                        </a:spcAft>
                      </a:pPr>
                      <a:r>
                        <a:rPr lang="en-US" sz="1200" dirty="0">
                          <a:effectLst/>
                          <a:latin typeface="+mj-lt"/>
                        </a:rPr>
                        <a:t>-0.22, 0.13</a:t>
                      </a:r>
                      <a:endParaRPr lang="en-US" sz="1200" dirty="0">
                        <a:effectLst/>
                        <a:latin typeface="+mj-lt"/>
                        <a:ea typeface="Calibri" panose="020F0502020204030204" pitchFamily="34" charset="0"/>
                        <a:cs typeface="Times New Roman" panose="02020603050405020304" pitchFamily="18" charset="0"/>
                      </a:endParaRPr>
                    </a:p>
                  </a:txBody>
                  <a:tcPr marL="34290" marR="34290" marT="0" marB="0"/>
                </a:tc>
                <a:extLst>
                  <a:ext uri="{0D108BD9-81ED-4DB2-BD59-A6C34878D82A}">
                    <a16:rowId xmlns:a16="http://schemas.microsoft.com/office/drawing/2014/main" val="1442336293"/>
                  </a:ext>
                </a:extLst>
              </a:tr>
            </a:tbl>
          </a:graphicData>
        </a:graphic>
      </p:graphicFrame>
      <p:sp>
        <p:nvSpPr>
          <p:cNvPr id="16" name="Rectangle 15">
            <a:extLst>
              <a:ext uri="{FF2B5EF4-FFF2-40B4-BE49-F238E27FC236}">
                <a16:creationId xmlns:a16="http://schemas.microsoft.com/office/drawing/2014/main" id="{61358B19-5079-7541-A3AE-9D7A2A38F8F3}"/>
              </a:ext>
            </a:extLst>
          </p:cNvPr>
          <p:cNvSpPr/>
          <p:nvPr/>
        </p:nvSpPr>
        <p:spPr>
          <a:xfrm>
            <a:off x="15100860" y="9325259"/>
            <a:ext cx="12801600" cy="587918"/>
          </a:xfrm>
          <a:prstGeom prst="rect">
            <a:avLst/>
          </a:prstGeom>
        </p:spPr>
        <p:txBody>
          <a:bodyPr>
            <a:spAutoFit/>
          </a:bodyPr>
          <a:lstStyle/>
          <a:p>
            <a:pPr>
              <a:lnSpc>
                <a:spcPct val="107000"/>
              </a:lnSpc>
              <a:spcBef>
                <a:spcPts val="0"/>
              </a:spcBef>
              <a:spcAft>
                <a:spcPts val="400"/>
              </a:spcAft>
            </a:pPr>
            <a:r>
              <a:rPr lang="en-US" sz="1400" dirty="0">
                <a:latin typeface="+mj-lt"/>
                <a:ea typeface="Calibri" panose="020F0502020204030204" pitchFamily="34" charset="0"/>
                <a:cs typeface="Times New Roman" panose="02020603050405020304" pitchFamily="18" charset="0"/>
              </a:rPr>
              <a:t> </a:t>
            </a:r>
          </a:p>
          <a:p>
            <a:pPr>
              <a:lnSpc>
                <a:spcPct val="107000"/>
              </a:lnSpc>
              <a:spcBef>
                <a:spcPts val="0"/>
              </a:spcBef>
              <a:spcAft>
                <a:spcPts val="400"/>
              </a:spcAft>
            </a:pPr>
            <a:r>
              <a:rPr lang="en-US" sz="1400" dirty="0">
                <a:latin typeface="+mj-lt"/>
                <a:ea typeface="Calibri" panose="020F0502020204030204" pitchFamily="34" charset="0"/>
                <a:cs typeface="Times New Roman" panose="02020603050405020304" pitchFamily="18" charset="0"/>
              </a:rPr>
              <a:t>Table 5.  Predictors of CGM use (multivariable analyses)</a:t>
            </a:r>
          </a:p>
        </p:txBody>
      </p:sp>
      <p:graphicFrame>
        <p:nvGraphicFramePr>
          <p:cNvPr id="17" name="Table 16">
            <a:extLst>
              <a:ext uri="{FF2B5EF4-FFF2-40B4-BE49-F238E27FC236}">
                <a16:creationId xmlns:a16="http://schemas.microsoft.com/office/drawing/2014/main" id="{D53E0B3C-F30A-0F44-82D9-08C49930D94D}"/>
              </a:ext>
            </a:extLst>
          </p:cNvPr>
          <p:cNvGraphicFramePr>
            <a:graphicFrameLocks noGrp="1"/>
          </p:cNvGraphicFramePr>
          <p:nvPr>
            <p:extLst>
              <p:ext uri="{D42A27DB-BD31-4B8C-83A1-F6EECF244321}">
                <p14:modId xmlns:p14="http://schemas.microsoft.com/office/powerpoint/2010/main" val="441616512"/>
              </p:ext>
            </p:extLst>
          </p:nvPr>
        </p:nvGraphicFramePr>
        <p:xfrm>
          <a:off x="9604927" y="9232711"/>
          <a:ext cx="2589651" cy="951853"/>
        </p:xfrm>
        <a:graphic>
          <a:graphicData uri="http://schemas.openxmlformats.org/drawingml/2006/table">
            <a:tbl>
              <a:tblPr firstRow="1" firstCol="1" bandRow="1">
                <a:tableStyleId>{5C22544A-7EE6-4342-B048-85BDC9FD1C3A}</a:tableStyleId>
              </a:tblPr>
              <a:tblGrid>
                <a:gridCol w="1294618">
                  <a:extLst>
                    <a:ext uri="{9D8B030D-6E8A-4147-A177-3AD203B41FA5}">
                      <a16:colId xmlns:a16="http://schemas.microsoft.com/office/drawing/2014/main" val="1609408062"/>
                    </a:ext>
                  </a:extLst>
                </a:gridCol>
                <a:gridCol w="1295033">
                  <a:extLst>
                    <a:ext uri="{9D8B030D-6E8A-4147-A177-3AD203B41FA5}">
                      <a16:colId xmlns:a16="http://schemas.microsoft.com/office/drawing/2014/main" val="2423062830"/>
                    </a:ext>
                  </a:extLst>
                </a:gridCol>
              </a:tblGrid>
              <a:tr h="582687">
                <a:tc>
                  <a:txBody>
                    <a:bodyPr/>
                    <a:lstStyle/>
                    <a:p>
                      <a:pPr marL="0" marR="0">
                        <a:lnSpc>
                          <a:spcPct val="107000"/>
                        </a:lnSpc>
                        <a:spcBef>
                          <a:spcPts val="0"/>
                        </a:spcBef>
                        <a:spcAft>
                          <a:spcPts val="0"/>
                        </a:spcAft>
                      </a:pPr>
                      <a:r>
                        <a:rPr lang="en-US" sz="1200">
                          <a:effectLst/>
                          <a:latin typeface="+mj-lt"/>
                        </a:rPr>
                        <a:t> </a:t>
                      </a:r>
                      <a:endParaRPr lang="en-US" sz="1200">
                        <a:effectLst/>
                        <a:latin typeface="+mj-lt"/>
                        <a:ea typeface="Calibri" panose="020F0502020204030204" pitchFamily="34" charset="0"/>
                        <a:cs typeface="Times New Roman" panose="02020603050405020304" pitchFamily="18" charset="0"/>
                      </a:endParaRPr>
                    </a:p>
                  </a:txBody>
                  <a:tcPr marL="34290" marR="34290" marT="0" marB="0"/>
                </a:tc>
                <a:tc>
                  <a:txBody>
                    <a:bodyPr/>
                    <a:lstStyle/>
                    <a:p>
                      <a:pPr marL="0" marR="0">
                        <a:lnSpc>
                          <a:spcPct val="107000"/>
                        </a:lnSpc>
                        <a:spcBef>
                          <a:spcPts val="0"/>
                        </a:spcBef>
                        <a:spcAft>
                          <a:spcPts val="0"/>
                        </a:spcAft>
                      </a:pPr>
                      <a:r>
                        <a:rPr lang="en-US" sz="1200" dirty="0">
                          <a:effectLst/>
                          <a:latin typeface="+mj-lt"/>
                        </a:rPr>
                        <a:t>p-value for comparison of groups</a:t>
                      </a:r>
                      <a:endParaRPr lang="en-US" sz="1200" dirty="0">
                        <a:effectLst/>
                        <a:latin typeface="+mj-lt"/>
                        <a:ea typeface="Calibri" panose="020F0502020204030204" pitchFamily="34" charset="0"/>
                        <a:cs typeface="Times New Roman" panose="02020603050405020304" pitchFamily="18" charset="0"/>
                      </a:endParaRPr>
                    </a:p>
                  </a:txBody>
                  <a:tcPr marL="34290" marR="34290" marT="0" marB="0"/>
                </a:tc>
                <a:extLst>
                  <a:ext uri="{0D108BD9-81ED-4DB2-BD59-A6C34878D82A}">
                    <a16:rowId xmlns:a16="http://schemas.microsoft.com/office/drawing/2014/main" val="2872043948"/>
                  </a:ext>
                </a:extLst>
              </a:tr>
              <a:tr h="184583">
                <a:tc>
                  <a:txBody>
                    <a:bodyPr/>
                    <a:lstStyle/>
                    <a:p>
                      <a:pPr marL="0" marR="0">
                        <a:lnSpc>
                          <a:spcPct val="107000"/>
                        </a:lnSpc>
                        <a:spcBef>
                          <a:spcPts val="0"/>
                        </a:spcBef>
                        <a:spcAft>
                          <a:spcPts val="0"/>
                        </a:spcAft>
                      </a:pPr>
                      <a:r>
                        <a:rPr lang="en-US" sz="1200">
                          <a:effectLst/>
                          <a:latin typeface="+mj-lt"/>
                        </a:rPr>
                        <a:t>Pump use</a:t>
                      </a:r>
                      <a:endParaRPr lang="en-US" sz="1200">
                        <a:effectLst/>
                        <a:latin typeface="+mj-lt"/>
                        <a:ea typeface="Calibri" panose="020F0502020204030204" pitchFamily="34" charset="0"/>
                        <a:cs typeface="Times New Roman" panose="02020603050405020304" pitchFamily="18" charset="0"/>
                      </a:endParaRPr>
                    </a:p>
                  </a:txBody>
                  <a:tcPr marL="34290" marR="34290" marT="0" marB="0"/>
                </a:tc>
                <a:tc>
                  <a:txBody>
                    <a:bodyPr/>
                    <a:lstStyle/>
                    <a:p>
                      <a:pPr marL="0" marR="0">
                        <a:lnSpc>
                          <a:spcPct val="107000"/>
                        </a:lnSpc>
                        <a:spcBef>
                          <a:spcPts val="0"/>
                        </a:spcBef>
                        <a:spcAft>
                          <a:spcPts val="0"/>
                        </a:spcAft>
                      </a:pPr>
                      <a:r>
                        <a:rPr lang="en-US" sz="1200" dirty="0">
                          <a:effectLst/>
                          <a:latin typeface="+mj-lt"/>
                        </a:rPr>
                        <a:t>0.109</a:t>
                      </a:r>
                      <a:endParaRPr lang="en-US" sz="1200" dirty="0">
                        <a:effectLst/>
                        <a:latin typeface="+mj-lt"/>
                        <a:ea typeface="Calibri" panose="020F0502020204030204" pitchFamily="34" charset="0"/>
                        <a:cs typeface="Times New Roman" panose="02020603050405020304" pitchFamily="18" charset="0"/>
                      </a:endParaRPr>
                    </a:p>
                  </a:txBody>
                  <a:tcPr marL="34290" marR="34290" marT="0" marB="0"/>
                </a:tc>
                <a:extLst>
                  <a:ext uri="{0D108BD9-81ED-4DB2-BD59-A6C34878D82A}">
                    <a16:rowId xmlns:a16="http://schemas.microsoft.com/office/drawing/2014/main" val="2522475851"/>
                  </a:ext>
                </a:extLst>
              </a:tr>
              <a:tr h="184583">
                <a:tc>
                  <a:txBody>
                    <a:bodyPr/>
                    <a:lstStyle/>
                    <a:p>
                      <a:pPr marL="0" marR="0">
                        <a:lnSpc>
                          <a:spcPct val="107000"/>
                        </a:lnSpc>
                        <a:spcBef>
                          <a:spcPts val="0"/>
                        </a:spcBef>
                        <a:spcAft>
                          <a:spcPts val="0"/>
                        </a:spcAft>
                      </a:pPr>
                      <a:r>
                        <a:rPr lang="en-US" sz="1200" dirty="0">
                          <a:effectLst/>
                          <a:latin typeface="+mj-lt"/>
                        </a:rPr>
                        <a:t>CGM use</a:t>
                      </a:r>
                      <a:endParaRPr lang="en-US" sz="1200" dirty="0">
                        <a:effectLst/>
                        <a:latin typeface="+mj-lt"/>
                        <a:ea typeface="Calibri" panose="020F0502020204030204" pitchFamily="34" charset="0"/>
                        <a:cs typeface="Times New Roman" panose="02020603050405020304" pitchFamily="18" charset="0"/>
                      </a:endParaRPr>
                    </a:p>
                  </a:txBody>
                  <a:tcPr marL="34290" marR="34290" marT="0" marB="0"/>
                </a:tc>
                <a:tc>
                  <a:txBody>
                    <a:bodyPr/>
                    <a:lstStyle/>
                    <a:p>
                      <a:pPr marL="0" marR="0">
                        <a:lnSpc>
                          <a:spcPct val="107000"/>
                        </a:lnSpc>
                        <a:spcBef>
                          <a:spcPts val="0"/>
                        </a:spcBef>
                        <a:spcAft>
                          <a:spcPts val="0"/>
                        </a:spcAft>
                      </a:pPr>
                      <a:r>
                        <a:rPr lang="en-US" sz="1200" b="1" dirty="0">
                          <a:effectLst/>
                          <a:latin typeface="+mj-lt"/>
                        </a:rPr>
                        <a:t>0.014</a:t>
                      </a:r>
                      <a:endParaRPr lang="en-US" sz="1200" b="1" dirty="0">
                        <a:effectLst/>
                        <a:latin typeface="+mj-lt"/>
                        <a:ea typeface="Calibri" panose="020F0502020204030204" pitchFamily="34" charset="0"/>
                        <a:cs typeface="Times New Roman" panose="02020603050405020304" pitchFamily="18" charset="0"/>
                      </a:endParaRPr>
                    </a:p>
                  </a:txBody>
                  <a:tcPr marL="34290" marR="34290" marT="0" marB="0"/>
                </a:tc>
                <a:extLst>
                  <a:ext uri="{0D108BD9-81ED-4DB2-BD59-A6C34878D82A}">
                    <a16:rowId xmlns:a16="http://schemas.microsoft.com/office/drawing/2014/main" val="2520086799"/>
                  </a:ext>
                </a:extLst>
              </a:tr>
            </a:tbl>
          </a:graphicData>
        </a:graphic>
      </p:graphicFrame>
      <p:sp>
        <p:nvSpPr>
          <p:cNvPr id="18" name="Rectangle 17">
            <a:extLst>
              <a:ext uri="{FF2B5EF4-FFF2-40B4-BE49-F238E27FC236}">
                <a16:creationId xmlns:a16="http://schemas.microsoft.com/office/drawing/2014/main" id="{92B1BD50-E253-6E46-9971-395C2A654443}"/>
              </a:ext>
            </a:extLst>
          </p:cNvPr>
          <p:cNvSpPr/>
          <p:nvPr/>
        </p:nvSpPr>
        <p:spPr>
          <a:xfrm>
            <a:off x="8420631" y="8904301"/>
            <a:ext cx="12801600" cy="558807"/>
          </a:xfrm>
          <a:prstGeom prst="rect">
            <a:avLst/>
          </a:prstGeom>
        </p:spPr>
        <p:txBody>
          <a:bodyPr>
            <a:spAutoFit/>
          </a:bodyPr>
          <a:lstStyle/>
          <a:p>
            <a:pPr>
              <a:lnSpc>
                <a:spcPct val="107000"/>
              </a:lnSpc>
              <a:spcBef>
                <a:spcPts val="0"/>
              </a:spcBef>
              <a:spcAft>
                <a:spcPts val="400"/>
              </a:spcAft>
            </a:pPr>
            <a:r>
              <a:rPr lang="en-US" sz="1400" dirty="0">
                <a:latin typeface="+mj-lt"/>
                <a:ea typeface="Calibri" panose="020F0502020204030204" pitchFamily="34" charset="0"/>
                <a:cs typeface="Times New Roman" panose="02020603050405020304" pitchFamily="18" charset="0"/>
              </a:rPr>
              <a:t>Table 2. Effect of insurance (public vs private) on technology use </a:t>
            </a:r>
          </a:p>
          <a:p>
            <a:pPr>
              <a:spcBef>
                <a:spcPts val="0"/>
              </a:spcBef>
              <a:spcAft>
                <a:spcPts val="400"/>
              </a:spcAft>
            </a:pPr>
            <a:r>
              <a:rPr lang="en-US" sz="1200" dirty="0">
                <a:latin typeface="+mj-lt"/>
                <a:ea typeface="Calibri" panose="020F0502020204030204" pitchFamily="34" charset="0"/>
                <a:cs typeface="Times New Roman" panose="02020603050405020304" pitchFamily="18" charset="0"/>
              </a:rPr>
              <a:t> </a:t>
            </a:r>
          </a:p>
        </p:txBody>
      </p:sp>
    </p:spTree>
    <p:extLst>
      <p:ext uri="{BB962C8B-B14F-4D97-AF65-F5344CB8AC3E}">
        <p14:creationId xmlns:p14="http://schemas.microsoft.com/office/powerpoint/2010/main" val="2051987878"/>
      </p:ext>
    </p:extLst>
  </p:cSld>
  <p:clrMapOvr>
    <a:masterClrMapping/>
  </p:clrMapOvr>
</p:sld>
</file>

<file path=ppt/theme/theme1.xml><?xml version="1.0" encoding="utf-8"?>
<a:theme xmlns:a="http://schemas.openxmlformats.org/drawingml/2006/main" name="~4728944">
  <a:themeElements>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Arial"/>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solidFill>
            <a:schemeClr val="tx1"/>
          </a:solidFill>
          <a:prstDash val="solid"/>
          <a:round/>
          <a:headEnd type="none" w="med" len="med"/>
          <a:tailEnd type="none" w="med" len="med"/>
        </a:ln>
        <a:effectLst/>
      </a:spPr>
      <a:bodyPr vert="horz" wrap="square" lIns="256332" tIns="128168" rIns="256332" bIns="128168" numCol="1" anchor="t" anchorCtr="0" compatLnSpc="1">
        <a:prstTxWarp prst="textNoShape">
          <a:avLst/>
        </a:prstTxWarp>
      </a:bodyPr>
      <a:lstStyle>
        <a:defPPr marL="0" marR="0" indent="0" algn="l" defTabSz="342900" rtl="0" eaLnBrk="0" fontAlgn="base" latinLnBrk="0" hangingPunct="0">
          <a:lnSpc>
            <a:spcPct val="100000"/>
          </a:lnSpc>
          <a:spcBef>
            <a:spcPct val="0"/>
          </a:spcBef>
          <a:spcAft>
            <a:spcPct val="0"/>
          </a:spcAft>
          <a:buClrTx/>
          <a:buSzTx/>
          <a:buFontTx/>
          <a:buNone/>
          <a:tabLst/>
          <a:defRPr kumimoji="0" lang="en-US" sz="1400" b="0" i="0" u="none" strike="noStrike" cap="none" normalizeH="0" baseline="0">
            <a:ln>
              <a:noFill/>
            </a:ln>
            <a:solidFill>
              <a:schemeClr val="tx1"/>
            </a:solidFill>
            <a:effectLst/>
            <a:latin typeface="Arial" charset="0"/>
          </a:defRPr>
        </a:defPPr>
      </a:lstStyle>
    </a:spDef>
    <a:lnDef>
      <a:spPr bwMode="auto">
        <a:xfrm>
          <a:off x="0" y="0"/>
          <a:ext cx="1" cy="1"/>
        </a:xfrm>
        <a:custGeom>
          <a:avLst/>
          <a:gdLst/>
          <a:ahLst/>
          <a:cxnLst/>
          <a:rect l="0" t="0" r="0" b="0"/>
          <a:pathLst/>
        </a:custGeom>
        <a:noFill/>
        <a:ln w="9525" cap="flat" cmpd="sng" algn="ctr">
          <a:solidFill>
            <a:schemeClr val="tx1"/>
          </a:solidFill>
          <a:prstDash val="solid"/>
          <a:round/>
          <a:headEnd type="none" w="med" len="med"/>
          <a:tailEnd type="none" w="med" len="med"/>
        </a:ln>
        <a:effectLst/>
      </a:spPr>
      <a:bodyPr vert="horz" wrap="square" lIns="256332" tIns="128168" rIns="256332" bIns="128168" numCol="1" anchor="t" anchorCtr="0" compatLnSpc="1">
        <a:prstTxWarp prst="textNoShape">
          <a:avLst/>
        </a:prstTxWarp>
      </a:bodyPr>
      <a:lstStyle>
        <a:defPPr marL="0" marR="0" indent="0" algn="l" defTabSz="342900" rtl="0" eaLnBrk="0" fontAlgn="base" latinLnBrk="0" hangingPunct="0">
          <a:lnSpc>
            <a:spcPct val="100000"/>
          </a:lnSpc>
          <a:spcBef>
            <a:spcPct val="0"/>
          </a:spcBef>
          <a:spcAft>
            <a:spcPct val="0"/>
          </a:spcAft>
          <a:buClrTx/>
          <a:buSzTx/>
          <a:buFontTx/>
          <a:buNone/>
          <a:tabLst/>
          <a:defRPr kumimoji="0" lang="en-US" sz="1400" b="0" i="0" u="none" strike="noStrike" cap="none" normalizeH="0" baseline="0">
            <a:ln>
              <a:noFill/>
            </a:ln>
            <a:solidFill>
              <a:schemeClr val="tx1"/>
            </a:solidFill>
            <a:effectLst/>
            <a:latin typeface="Arial" charset="0"/>
          </a:defRPr>
        </a:defPPr>
      </a:lstStyle>
    </a:lnDef>
  </a:objectDefaults>
  <a:extraClrSchemeLst>
    <a:extraClrScheme>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Presentation2" id="{6CCA1FAC-FFE8-5942-8B6D-DB7BBE7AC585}" vid="{D6EE3BF2-C669-0E49-9F78-894381F8D65E}"/>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SON_Research_Poster_1.19</Template>
  <TotalTime>8235</TotalTime>
  <Words>1022</Words>
  <Application>Microsoft Macintosh PowerPoint</Application>
  <PresentationFormat>Custom</PresentationFormat>
  <Paragraphs>155</Paragraphs>
  <Slides>1</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Proxima Nova Regular</vt:lpstr>
      <vt:lpstr>Times</vt:lpstr>
      <vt:lpstr>Times New Roman</vt:lpstr>
      <vt:lpstr>~4728944</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Jenny A Carrick</dc:creator>
  <cp:lastModifiedBy>Shaila Adele Bonanno</cp:lastModifiedBy>
  <cp:revision>34</cp:revision>
  <cp:lastPrinted>2019-05-21T22:25:01Z</cp:lastPrinted>
  <dcterms:created xsi:type="dcterms:W3CDTF">2019-01-18T19:03:01Z</dcterms:created>
  <dcterms:modified xsi:type="dcterms:W3CDTF">2020-02-13T19:45:26Z</dcterms:modified>
</cp:coreProperties>
</file>