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7" r:id="rId3"/>
    <p:sldMasterId id="2147483653" r:id="rId4"/>
  </p:sldMasterIdLst>
  <p:notesMasterIdLst>
    <p:notesMasterId r:id="rId6"/>
  </p:notesMasterIdLst>
  <p:sldIdLst>
    <p:sldId id="256" r:id="rId5"/>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6556" autoAdjust="0"/>
  </p:normalViewPr>
  <p:slideViewPr>
    <p:cSldViewPr snapToGrid="0" snapToObjects="1" showGuides="1">
      <p:cViewPr varScale="1">
        <p:scale>
          <a:sx n="25" d="100"/>
          <a:sy n="25" d="100"/>
        </p:scale>
        <p:origin x="1712" y="256"/>
      </p:cViewPr>
      <p:guideLst>
        <p:guide orient="horz" pos="3422"/>
        <p:guide orient="horz" pos="288"/>
        <p:guide orient="horz" pos="20160"/>
        <p:guide orient="horz"/>
        <p:guide pos="678"/>
        <p:guide pos="31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2/11/21</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674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761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666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761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674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761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761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674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674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761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666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761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674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761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761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674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4860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674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769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76061" y="18319649"/>
            <a:ext cx="1585834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92356"/>
            <a:ext cx="1583531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674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769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769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674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2225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586959"/>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684015"/>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53032" y="15332732"/>
            <a:ext cx="117348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76062" y="14420332"/>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59921" y="6579021"/>
            <a:ext cx="241733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684015"/>
            <a:ext cx="24173392" cy="857368"/>
          </a:xfrm>
          <a:prstGeom prst="rect">
            <a:avLst/>
          </a:prstGeom>
          <a:noFill/>
        </p:spPr>
        <p:txBody>
          <a:bodyPr wrap="square" lIns="104498" tIns="104498" rIns="104498" bIns="104498" anchor="ctr" anchorCtr="0">
            <a:spAutoFit/>
          </a:bodyPr>
          <a:lstStyle>
            <a:lvl1pPr marL="0" indent="0" algn="ctr">
              <a:buNone/>
              <a:tabLst/>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3518358" y="22141965"/>
            <a:ext cx="24173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3518356" y="21282564"/>
            <a:ext cx="2417339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54424" y="5684015"/>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54424" y="6586959"/>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54424" y="14480556"/>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51488" y="1533995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54424" y="258872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51488" y="26790164"/>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58" name="Text Placeholder 76"/>
          <p:cNvSpPr>
            <a:spLocks noGrp="1"/>
          </p:cNvSpPr>
          <p:nvPr>
            <p:ph type="body" sz="quarter" idx="150" hasCustomPrompt="1"/>
          </p:nvPr>
        </p:nvSpPr>
        <p:spPr>
          <a:xfrm>
            <a:off x="6733309" y="35215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51" hasCustomPrompt="1"/>
          </p:nvPr>
        </p:nvSpPr>
        <p:spPr>
          <a:xfrm>
            <a:off x="6733309" y="2038187"/>
            <a:ext cx="37739782"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0"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2818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C050845-0775-CF48-B61D-0209BAB93746}"/>
              </a:ext>
            </a:extLst>
          </p:cNvPr>
          <p:cNvGrpSpPr/>
          <p:nvPr userDrawn="1"/>
        </p:nvGrpSpPr>
        <p:grpSpPr>
          <a:xfrm>
            <a:off x="-138787" y="-1"/>
            <a:ext cx="51383316" cy="33026324"/>
            <a:chOff x="-37187" y="-1"/>
            <a:chExt cx="51383316" cy="33026324"/>
          </a:xfrm>
        </p:grpSpPr>
        <p:sp>
          <p:nvSpPr>
            <p:cNvPr id="11" name="Freeform 10">
              <a:extLst>
                <a:ext uri="{FF2B5EF4-FFF2-40B4-BE49-F238E27FC236}">
                  <a16:creationId xmlns:a16="http://schemas.microsoft.com/office/drawing/2014/main" id="{791834C3-A4FA-2447-9D33-8C02F83866B1}"/>
                </a:ext>
              </a:extLst>
            </p:cNvPr>
            <p:cNvSpPr/>
            <p:nvPr userDrawn="1"/>
          </p:nvSpPr>
          <p:spPr>
            <a:xfrm>
              <a:off x="46296" y="18105"/>
              <a:ext cx="51299833" cy="330082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rgbClr val="E3E9E5"/>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6BE1C53D-51A9-E44F-A940-757998B010A9}"/>
                </a:ext>
              </a:extLst>
            </p:cNvPr>
            <p:cNvSpPr/>
            <p:nvPr userDrawn="1"/>
          </p:nvSpPr>
          <p:spPr>
            <a:xfrm flipH="1" flipV="1">
              <a:off x="46295" y="18105"/>
              <a:ext cx="51299830" cy="329912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6E13B82-709D-C344-96DD-002C1AA8E771}"/>
                </a:ext>
              </a:extLst>
            </p:cNvPr>
            <p:cNvSpPr/>
            <p:nvPr userDrawn="1"/>
          </p:nvSpPr>
          <p:spPr>
            <a:xfrm>
              <a:off x="-37187" y="-1"/>
              <a:ext cx="51383316" cy="330263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 Box 14"/>
          <p:cNvSpPr txBox="1">
            <a:spLocks noChangeArrowheads="1"/>
          </p:cNvSpPr>
          <p:nvPr userDrawn="1"/>
        </p:nvSpPr>
        <p:spPr bwMode="auto">
          <a:xfrm>
            <a:off x="1208499" y="32132794"/>
            <a:ext cx="2932106"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9" name="Table 58">
            <a:extLst>
              <a:ext uri="{FF2B5EF4-FFF2-40B4-BE49-F238E27FC236}">
                <a16:creationId xmlns:a16="http://schemas.microsoft.com/office/drawing/2014/main" id="{3342747D-A0A8-EE4B-A727-9063E0AF8A36}"/>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D2FA36D6-59F1-3244-923D-6932AA5B659D}"/>
              </a:ext>
            </a:extLst>
          </p:cNvPr>
          <p:cNvGraphicFramePr>
            <a:graphicFrameLocks noGrp="1"/>
          </p:cNvGraphicFramePr>
          <p:nvPr userDrawn="1">
            <p:extLst>
              <p:ext uri="{D42A27DB-BD31-4B8C-83A1-F6EECF244321}">
                <p14:modId xmlns:p14="http://schemas.microsoft.com/office/powerpoint/2010/main" val="911247473"/>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DCAFD41-62F5-F448-B563-BE88FC5F08F1}"/>
              </a:ext>
            </a:extLst>
          </p:cNvPr>
          <p:cNvGrpSpPr/>
          <p:nvPr userDrawn="1"/>
        </p:nvGrpSpPr>
        <p:grpSpPr>
          <a:xfrm>
            <a:off x="-138787" y="-1"/>
            <a:ext cx="51383316" cy="33026324"/>
            <a:chOff x="-37187" y="-1"/>
            <a:chExt cx="51383316" cy="33026324"/>
          </a:xfrm>
        </p:grpSpPr>
        <p:sp>
          <p:nvSpPr>
            <p:cNvPr id="70" name="Freeform 69"/>
            <p:cNvSpPr/>
            <p:nvPr userDrawn="1"/>
          </p:nvSpPr>
          <p:spPr>
            <a:xfrm>
              <a:off x="46296" y="18105"/>
              <a:ext cx="51299833" cy="330082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rgbClr val="E3E9E5"/>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userDrawn="1"/>
          </p:nvSpPr>
          <p:spPr>
            <a:xfrm flipH="1" flipV="1">
              <a:off x="46295" y="18105"/>
              <a:ext cx="51299830" cy="329912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userDrawn="1"/>
          </p:nvSpPr>
          <p:spPr>
            <a:xfrm>
              <a:off x="-37187" y="-1"/>
              <a:ext cx="51383316" cy="330263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 Box 14"/>
          <p:cNvSpPr txBox="1">
            <a:spLocks noChangeArrowheads="1"/>
          </p:cNvSpPr>
          <p:nvPr userDrawn="1"/>
        </p:nvSpPr>
        <p:spPr bwMode="auto">
          <a:xfrm>
            <a:off x="1208499" y="32132794"/>
            <a:ext cx="2932106"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00582654"/>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193A174-3BEE-2042-8389-F2B8289D9F21}"/>
              </a:ext>
            </a:extLst>
          </p:cNvPr>
          <p:cNvGrpSpPr/>
          <p:nvPr userDrawn="1"/>
        </p:nvGrpSpPr>
        <p:grpSpPr>
          <a:xfrm>
            <a:off x="-138787" y="-1"/>
            <a:ext cx="51383316" cy="33026324"/>
            <a:chOff x="-37187" y="-1"/>
            <a:chExt cx="51383316" cy="33026324"/>
          </a:xfrm>
        </p:grpSpPr>
        <p:sp>
          <p:nvSpPr>
            <p:cNvPr id="11" name="Freeform 10">
              <a:extLst>
                <a:ext uri="{FF2B5EF4-FFF2-40B4-BE49-F238E27FC236}">
                  <a16:creationId xmlns:a16="http://schemas.microsoft.com/office/drawing/2014/main" id="{BA6E1816-7EE3-594D-A2D8-A70711CF312D}"/>
                </a:ext>
              </a:extLst>
            </p:cNvPr>
            <p:cNvSpPr/>
            <p:nvPr userDrawn="1"/>
          </p:nvSpPr>
          <p:spPr>
            <a:xfrm>
              <a:off x="46296" y="18105"/>
              <a:ext cx="51299833" cy="330082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rgbClr val="E3E9E5"/>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14B188A3-EB19-EC48-B7F6-0F99F841A5F6}"/>
                </a:ext>
              </a:extLst>
            </p:cNvPr>
            <p:cNvSpPr/>
            <p:nvPr userDrawn="1"/>
          </p:nvSpPr>
          <p:spPr>
            <a:xfrm flipH="1" flipV="1">
              <a:off x="46295" y="18105"/>
              <a:ext cx="51299830" cy="329912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49DBF672-5B95-2C48-82B4-A5BC4087FC63}"/>
                </a:ext>
              </a:extLst>
            </p:cNvPr>
            <p:cNvSpPr/>
            <p:nvPr userDrawn="1"/>
          </p:nvSpPr>
          <p:spPr>
            <a:xfrm>
              <a:off x="-37187" y="-1"/>
              <a:ext cx="51383316" cy="330263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 Box 14"/>
          <p:cNvSpPr txBox="1">
            <a:spLocks noChangeArrowheads="1"/>
          </p:cNvSpPr>
          <p:nvPr userDrawn="1"/>
        </p:nvSpPr>
        <p:spPr bwMode="auto">
          <a:xfrm>
            <a:off x="1208499" y="32132794"/>
            <a:ext cx="2932106"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id="{9DAAEEE8-C550-A840-9552-E55E5C05FB8F}"/>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E5C08DDE-E6DD-EA43-9877-A65807DFFF0A}"/>
              </a:ext>
            </a:extLst>
          </p:cNvPr>
          <p:cNvGraphicFramePr>
            <a:graphicFrameLocks noGrp="1"/>
          </p:cNvGraphicFramePr>
          <p:nvPr userDrawn="1">
            <p:extLst>
              <p:ext uri="{D42A27DB-BD31-4B8C-83A1-F6EECF244321}">
                <p14:modId xmlns:p14="http://schemas.microsoft.com/office/powerpoint/2010/main" val="420659271"/>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F52AE6B-8788-7A4B-8120-060AFCA7D218}"/>
              </a:ext>
            </a:extLst>
          </p:cNvPr>
          <p:cNvGrpSpPr/>
          <p:nvPr userDrawn="1"/>
        </p:nvGrpSpPr>
        <p:grpSpPr>
          <a:xfrm>
            <a:off x="-138787" y="-1"/>
            <a:ext cx="51383316" cy="33026324"/>
            <a:chOff x="-37187" y="-1"/>
            <a:chExt cx="51383316" cy="33026324"/>
          </a:xfrm>
        </p:grpSpPr>
        <p:sp>
          <p:nvSpPr>
            <p:cNvPr id="11" name="Freeform 10">
              <a:extLst>
                <a:ext uri="{FF2B5EF4-FFF2-40B4-BE49-F238E27FC236}">
                  <a16:creationId xmlns:a16="http://schemas.microsoft.com/office/drawing/2014/main" id="{ECA23755-5AEF-F549-BC43-1F1B8C8F76B4}"/>
                </a:ext>
              </a:extLst>
            </p:cNvPr>
            <p:cNvSpPr/>
            <p:nvPr userDrawn="1"/>
          </p:nvSpPr>
          <p:spPr>
            <a:xfrm>
              <a:off x="46296" y="18105"/>
              <a:ext cx="51299833" cy="330082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rgbClr val="E3E9E5"/>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99C831CC-3D10-D646-A87C-5B1755C9CA2D}"/>
                </a:ext>
              </a:extLst>
            </p:cNvPr>
            <p:cNvSpPr/>
            <p:nvPr userDrawn="1"/>
          </p:nvSpPr>
          <p:spPr>
            <a:xfrm flipH="1" flipV="1">
              <a:off x="46295" y="18105"/>
              <a:ext cx="51299830" cy="329912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091062C-6BC3-234F-8AB9-D813C4BF14CB}"/>
                </a:ext>
              </a:extLst>
            </p:cNvPr>
            <p:cNvSpPr/>
            <p:nvPr userDrawn="1"/>
          </p:nvSpPr>
          <p:spPr>
            <a:xfrm>
              <a:off x="-37187" y="-1"/>
              <a:ext cx="51383316" cy="330263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 Box 14"/>
          <p:cNvSpPr txBox="1">
            <a:spLocks noChangeArrowheads="1"/>
          </p:cNvSpPr>
          <p:nvPr userDrawn="1"/>
        </p:nvSpPr>
        <p:spPr bwMode="auto">
          <a:xfrm>
            <a:off x="1208499" y="32132794"/>
            <a:ext cx="2932106"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63" name="Table 62">
            <a:extLst>
              <a:ext uri="{FF2B5EF4-FFF2-40B4-BE49-F238E27FC236}">
                <a16:creationId xmlns:a16="http://schemas.microsoft.com/office/drawing/2014/main" id="{F9140C80-74D5-6241-B4E3-0EFCFBB2757F}"/>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314F6FA8-3727-D846-897B-26B8FBCFDAC3}"/>
              </a:ext>
            </a:extLst>
          </p:cNvPr>
          <p:cNvGraphicFramePr>
            <a:graphicFrameLocks noGrp="1"/>
          </p:cNvGraphicFramePr>
          <p:nvPr userDrawn="1">
            <p:extLst>
              <p:ext uri="{D42A27DB-BD31-4B8C-83A1-F6EECF244321}">
                <p14:modId xmlns:p14="http://schemas.microsoft.com/office/powerpoint/2010/main" val="1397300915"/>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BFB493-FA2C-444B-B081-662B303C6E2B}"/>
              </a:ext>
            </a:extLst>
          </p:cNvPr>
          <p:cNvSpPr txBox="1"/>
          <p:nvPr/>
        </p:nvSpPr>
        <p:spPr>
          <a:xfrm>
            <a:off x="32700686" y="25642288"/>
            <a:ext cx="18505714" cy="6801862"/>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Based on our limited findings, no single amount of blood loss is easily correlated with clinical “hemorrhage.”</a:t>
            </a:r>
          </a:p>
          <a:p>
            <a:endParaRPr lang="en-US" sz="40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Limitations: </a:t>
            </a:r>
            <a:r>
              <a:rPr lang="en-US" sz="4400" dirty="0">
                <a:latin typeface="Times New Roman" panose="02020603050405020304" pitchFamily="18" charset="0"/>
                <a:cs typeface="Times New Roman" panose="02020603050405020304" pitchFamily="18" charset="0"/>
              </a:rPr>
              <a:t>We noted relatively few events requiring interventions for bleeding-related complications; a larger sample may demonstrate a clearer correlation of QBL and “hemorrhage.”</a:t>
            </a:r>
          </a:p>
          <a:p>
            <a:r>
              <a:rPr lang="en-US" sz="4400" dirty="0">
                <a:latin typeface="Times New Roman" panose="02020603050405020304" pitchFamily="18"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This is an ongoing research project. Investigation will continue to include 12 months of D&amp;E procedures (3/1/2019- 4/30/2020) to examine a larger sample of data.</a:t>
            </a:r>
          </a:p>
        </p:txBody>
      </p:sp>
      <p:sp>
        <p:nvSpPr>
          <p:cNvPr id="296" name="Text Placeholder 295"/>
          <p:cNvSpPr>
            <a:spLocks noGrp="1"/>
          </p:cNvSpPr>
          <p:nvPr>
            <p:ph type="body" sz="quarter" idx="150"/>
          </p:nvPr>
        </p:nvSpPr>
        <p:spPr>
          <a:xfrm>
            <a:off x="6733309" y="2814299"/>
            <a:ext cx="37739782" cy="1280160"/>
          </a:xfrm>
        </p:spPr>
        <p:txBody>
          <a:bodyPr/>
          <a:lstStyle/>
          <a:p>
            <a:r>
              <a:rPr lang="en-US" dirty="0">
                <a:latin typeface="Times New Roman" panose="02020603050405020304" pitchFamily="18" charset="0"/>
                <a:cs typeface="Times New Roman" panose="02020603050405020304" pitchFamily="18" charset="0"/>
              </a:rPr>
              <a:t>Department of Obstetrics and Gynecology, University of California Davis Medical Center</a:t>
            </a:r>
          </a:p>
          <a:p>
            <a:endParaRPr lang="en-US" dirty="0">
              <a:latin typeface="Times New Roman" panose="02020603050405020304" pitchFamily="18" charset="0"/>
              <a:cs typeface="Times New Roman" panose="02020603050405020304" pitchFamily="18" charset="0"/>
            </a:endParaRPr>
          </a:p>
        </p:txBody>
      </p:sp>
      <p:sp>
        <p:nvSpPr>
          <p:cNvPr id="297" name="Text Placeholder 296"/>
          <p:cNvSpPr>
            <a:spLocks noGrp="1"/>
          </p:cNvSpPr>
          <p:nvPr>
            <p:ph type="body" sz="quarter" idx="151"/>
          </p:nvPr>
        </p:nvSpPr>
        <p:spPr>
          <a:xfrm>
            <a:off x="6733309" y="1582409"/>
            <a:ext cx="37739782" cy="1280160"/>
          </a:xfrm>
        </p:spPr>
        <p:txBody>
          <a:bodyPr>
            <a:normAutofit/>
          </a:bodyPr>
          <a:lstStyle/>
          <a:p>
            <a:r>
              <a:rPr lang="en-US" sz="7200" dirty="0">
                <a:latin typeface="Times New Roman" panose="02020603050405020304" pitchFamily="18" charset="0"/>
                <a:cs typeface="Times New Roman" panose="02020603050405020304" pitchFamily="18" charset="0"/>
              </a:rPr>
              <a:t>Cassandra Gilbert (MS2), Melissa Matulich, M.D., M.A.S., Mitchell D. Creinin, M.D.</a:t>
            </a:r>
          </a:p>
        </p:txBody>
      </p:sp>
      <p:sp>
        <p:nvSpPr>
          <p:cNvPr id="298" name="Text Placeholder 297"/>
          <p:cNvSpPr>
            <a:spLocks noGrp="1"/>
          </p:cNvSpPr>
          <p:nvPr>
            <p:ph type="body" sz="quarter" idx="153"/>
          </p:nvPr>
        </p:nvSpPr>
        <p:spPr/>
        <p:txBody>
          <a:bodyPr>
            <a:normAutofit fontScale="92500"/>
          </a:bodyPr>
          <a:lstStyle/>
          <a:p>
            <a:r>
              <a:rPr lang="en-US" altLang="en-US"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Using Quantitative Blood Loss to Define Hemorrhage in Post-abortion Patients </a:t>
            </a:r>
            <a:endParaRPr lang="en-US" altLang="en-US" b="0" dirty="0">
              <a:solidFill>
                <a:schemeClr val="tx1"/>
              </a:solidFill>
              <a:latin typeface="Times New Roman" panose="02020603050405020304" pitchFamily="18" charset="0"/>
              <a:cs typeface="Times New Roman" panose="02020603050405020304" pitchFamily="18" charset="0"/>
            </a:endParaRPr>
          </a:p>
        </p:txBody>
      </p:sp>
      <p:sp>
        <p:nvSpPr>
          <p:cNvPr id="27" name="Text Placeholder 103">
            <a:extLst>
              <a:ext uri="{FF2B5EF4-FFF2-40B4-BE49-F238E27FC236}">
                <a16:creationId xmlns:a16="http://schemas.microsoft.com/office/drawing/2014/main" id="{FBE5724E-DC03-224B-BB9A-A7C26092D4C3}"/>
              </a:ext>
            </a:extLst>
          </p:cNvPr>
          <p:cNvSpPr>
            <a:spLocks noGrp="1"/>
          </p:cNvSpPr>
          <p:nvPr>
            <p:ph type="body" sz="quarter" idx="10"/>
          </p:nvPr>
        </p:nvSpPr>
        <p:spPr>
          <a:xfrm>
            <a:off x="958423" y="4823028"/>
            <a:ext cx="16339449" cy="3785652"/>
          </a:xfrm>
        </p:spPr>
        <p:txBody>
          <a:bodyPr/>
          <a:lstStyle/>
          <a:p>
            <a:r>
              <a:rPr lang="en-US" sz="4400" dirty="0">
                <a:solidFill>
                  <a:schemeClr val="tx1"/>
                </a:solidFill>
              </a:rPr>
              <a:t>The variability in the amount of blood loss used as a “definition” of hemorrhage in various studies is related to the lack of any study correlating blood loss to clinically relevant outcomes. A clear definition is needed to standardize future research on procedural morbidity and interventions to decrease significant blood loss. </a:t>
            </a:r>
          </a:p>
          <a:p>
            <a:endParaRPr lang="en-US" sz="4000" dirty="0"/>
          </a:p>
        </p:txBody>
      </p:sp>
      <p:sp>
        <p:nvSpPr>
          <p:cNvPr id="28" name="Text Placeholder 104">
            <a:extLst>
              <a:ext uri="{FF2B5EF4-FFF2-40B4-BE49-F238E27FC236}">
                <a16:creationId xmlns:a16="http://schemas.microsoft.com/office/drawing/2014/main" id="{1D1E5007-8451-D047-9EF0-994CC129C64D}"/>
              </a:ext>
            </a:extLst>
          </p:cNvPr>
          <p:cNvSpPr>
            <a:spLocks noGrp="1"/>
          </p:cNvSpPr>
          <p:nvPr>
            <p:ph type="body" sz="quarter" idx="11"/>
          </p:nvPr>
        </p:nvSpPr>
        <p:spPr>
          <a:xfrm>
            <a:off x="2969561" y="3944672"/>
            <a:ext cx="11723688" cy="1134367"/>
          </a:xfrm>
        </p:spPr>
        <p:txBody>
          <a:bodyPr/>
          <a:lstStyle/>
          <a:p>
            <a:r>
              <a:rPr lang="en-US" sz="6000" dirty="0">
                <a:solidFill>
                  <a:srgbClr val="C00000"/>
                </a:solidFill>
                <a:latin typeface="Times New Roman" panose="02020603050405020304" pitchFamily="18" charset="0"/>
                <a:cs typeface="Times New Roman" panose="02020603050405020304" pitchFamily="18" charset="0"/>
              </a:rPr>
              <a:t>Introduction</a:t>
            </a:r>
          </a:p>
        </p:txBody>
      </p:sp>
      <p:sp>
        <p:nvSpPr>
          <p:cNvPr id="29" name="Text Placeholder 105">
            <a:extLst>
              <a:ext uri="{FF2B5EF4-FFF2-40B4-BE49-F238E27FC236}">
                <a16:creationId xmlns:a16="http://schemas.microsoft.com/office/drawing/2014/main" id="{EE8120C4-7147-BD42-BB29-29B1FE50A1E7}"/>
              </a:ext>
            </a:extLst>
          </p:cNvPr>
          <p:cNvSpPr txBox="1">
            <a:spLocks/>
          </p:cNvSpPr>
          <p:nvPr/>
        </p:nvSpPr>
        <p:spPr>
          <a:xfrm>
            <a:off x="36637190" y="3953873"/>
            <a:ext cx="11725540" cy="1134367"/>
          </a:xfrm>
          <a:prstGeom prst="rect">
            <a:avLst/>
          </a:prstGeom>
          <a:noFill/>
        </p:spPr>
        <p:txBody>
          <a:bodyPr wrap="square"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defRPr sz="4200" b="1" u="sng" kern="1200" baseline="0">
                <a:solidFill>
                  <a:schemeClr val="accent5">
                    <a:lumMod val="50000"/>
                  </a:schemeClr>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sz="6000" dirty="0">
                <a:solidFill>
                  <a:srgbClr val="C00000"/>
                </a:solidFill>
                <a:latin typeface="Times New Roman" panose="02020603050405020304" pitchFamily="18" charset="0"/>
                <a:cs typeface="Times New Roman" panose="02020603050405020304" pitchFamily="18" charset="0"/>
              </a:rPr>
              <a:t>Hypothesis </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0" name="Text Placeholder 116">
            <a:extLst>
              <a:ext uri="{FF2B5EF4-FFF2-40B4-BE49-F238E27FC236}">
                <a16:creationId xmlns:a16="http://schemas.microsoft.com/office/drawing/2014/main" id="{2075312E-EF3D-F54D-A8F2-E03B6E4505DE}"/>
              </a:ext>
            </a:extLst>
          </p:cNvPr>
          <p:cNvSpPr txBox="1">
            <a:spLocks/>
          </p:cNvSpPr>
          <p:nvPr/>
        </p:nvSpPr>
        <p:spPr>
          <a:xfrm>
            <a:off x="34826000" y="5176130"/>
            <a:ext cx="16246738" cy="2798289"/>
          </a:xfrm>
          <a:prstGeom prst="rect">
            <a:avLst/>
          </a:prstGeom>
        </p:spPr>
        <p:txBody>
          <a:bodyPr/>
          <a:lst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pPr marL="0" indent="0">
              <a:buNone/>
            </a:pPr>
            <a:r>
              <a:rPr lang="en-US" sz="4400" dirty="0">
                <a:latin typeface="Times New Roman" panose="02020603050405020304" pitchFamily="18" charset="0"/>
                <a:cs typeface="Times New Roman" panose="02020603050405020304" pitchFamily="18" charset="0"/>
              </a:rPr>
              <a:t>Median quantitative blood loss (</a:t>
            </a:r>
            <a:r>
              <a:rPr lang="en-US" sz="4400" dirty="0" err="1">
                <a:latin typeface="Times New Roman" panose="02020603050405020304" pitchFamily="18" charset="0"/>
                <a:cs typeface="Times New Roman" panose="02020603050405020304" pitchFamily="18" charset="0"/>
              </a:rPr>
              <a:t>mQBL</a:t>
            </a:r>
            <a:r>
              <a:rPr lang="en-US" sz="4400" dirty="0">
                <a:latin typeface="Times New Roman" panose="02020603050405020304" pitchFamily="18" charset="0"/>
                <a:cs typeface="Times New Roman" panose="02020603050405020304" pitchFamily="18" charset="0"/>
              </a:rPr>
              <a:t>) will correlate with the rate of post-procedure interventions needed to prevent/manage bleeding and identify an amount of blood loss to clinically define “hemorrhage.”</a:t>
            </a:r>
          </a:p>
          <a:p>
            <a:endParaRPr lang="en-US" dirty="0">
              <a:latin typeface="Times New Roman" panose="02020603050405020304" pitchFamily="18" charset="0"/>
              <a:cs typeface="Times New Roman" panose="02020603050405020304" pitchFamily="18" charset="0"/>
            </a:endParaRPr>
          </a:p>
        </p:txBody>
      </p:sp>
      <p:sp>
        <p:nvSpPr>
          <p:cNvPr id="31" name="Text Placeholder 114">
            <a:extLst>
              <a:ext uri="{FF2B5EF4-FFF2-40B4-BE49-F238E27FC236}">
                <a16:creationId xmlns:a16="http://schemas.microsoft.com/office/drawing/2014/main" id="{958E348C-C231-2947-AA8C-1E4915C96FB3}"/>
              </a:ext>
            </a:extLst>
          </p:cNvPr>
          <p:cNvSpPr txBox="1">
            <a:spLocks/>
          </p:cNvSpPr>
          <p:nvPr/>
        </p:nvSpPr>
        <p:spPr>
          <a:xfrm>
            <a:off x="2696567" y="8770065"/>
            <a:ext cx="11721520" cy="1134367"/>
          </a:xfrm>
          <a:prstGeom prst="rect">
            <a:avLst/>
          </a:prstGeom>
          <a:noFill/>
        </p:spPr>
        <p:txBody>
          <a:bodyPr wrap="square"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defRPr sz="4200" b="1" u="sng" kern="1200" baseline="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sz="6000" dirty="0">
                <a:solidFill>
                  <a:srgbClr val="C00000"/>
                </a:solidFill>
                <a:latin typeface="Times New Roman" panose="02020603050405020304" pitchFamily="18" charset="0"/>
                <a:cs typeface="Times New Roman" panose="02020603050405020304" pitchFamily="18" charset="0"/>
              </a:rPr>
              <a:t>Methods</a:t>
            </a:r>
          </a:p>
        </p:txBody>
      </p:sp>
      <p:sp>
        <p:nvSpPr>
          <p:cNvPr id="32" name="TextBox 31">
            <a:extLst>
              <a:ext uri="{FF2B5EF4-FFF2-40B4-BE49-F238E27FC236}">
                <a16:creationId xmlns:a16="http://schemas.microsoft.com/office/drawing/2014/main" id="{EDF9396A-03B3-CF40-9415-7423020E06CF}"/>
              </a:ext>
            </a:extLst>
          </p:cNvPr>
          <p:cNvSpPr txBox="1"/>
          <p:nvPr/>
        </p:nvSpPr>
        <p:spPr>
          <a:xfrm>
            <a:off x="749292" y="10167895"/>
            <a:ext cx="16339449" cy="3477875"/>
          </a:xfrm>
          <a:prstGeom prst="rect">
            <a:avLst/>
          </a:prstGeom>
          <a:noFill/>
        </p:spPr>
        <p:txBody>
          <a:bodyPr wrap="squar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Reviewed 194 D&amp;E procedures from 5/1/2019 – 10/31/2019 from a de-identified database</a:t>
            </a:r>
          </a:p>
          <a:p>
            <a:pPr marL="571500" indent="-571500">
              <a:buFont typeface="Arial" panose="020B0604020202020204" pitchFamily="34" charset="0"/>
              <a:buChar char="•"/>
            </a:pPr>
            <a:r>
              <a:rPr lang="en-US" sz="4400" dirty="0" err="1">
                <a:latin typeface="Times New Roman" panose="02020603050405020304" pitchFamily="18" charset="0"/>
                <a:cs typeface="Times New Roman" panose="02020603050405020304" pitchFamily="18" charset="0"/>
              </a:rPr>
              <a:t>mQBL</a:t>
            </a:r>
            <a:r>
              <a:rPr lang="en-US" sz="4400" dirty="0">
                <a:latin typeface="Times New Roman" panose="02020603050405020304" pitchFamily="18" charset="0"/>
                <a:cs typeface="Times New Roman" panose="02020603050405020304" pitchFamily="18" charset="0"/>
              </a:rPr>
              <a:t> correlated to the number of above standard post-procedure interventions needed related to bleeding</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Data was analyzed using SAS software version 9.4</a:t>
            </a:r>
          </a:p>
        </p:txBody>
      </p:sp>
      <p:sp>
        <p:nvSpPr>
          <p:cNvPr id="33" name="Text Placeholder 107">
            <a:extLst>
              <a:ext uri="{FF2B5EF4-FFF2-40B4-BE49-F238E27FC236}">
                <a16:creationId xmlns:a16="http://schemas.microsoft.com/office/drawing/2014/main" id="{56971DB5-6ADD-204A-AB22-5AA9A02BC5C3}"/>
              </a:ext>
            </a:extLst>
          </p:cNvPr>
          <p:cNvSpPr txBox="1">
            <a:spLocks/>
          </p:cNvSpPr>
          <p:nvPr/>
        </p:nvSpPr>
        <p:spPr>
          <a:xfrm>
            <a:off x="36888146" y="24612298"/>
            <a:ext cx="11723688" cy="1134367"/>
          </a:xfrm>
          <a:prstGeom prst="rect">
            <a:avLst/>
          </a:prstGeom>
          <a:noFill/>
        </p:spPr>
        <p:txBody>
          <a:bodyPr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defRPr sz="4200" b="1" u="sng" kern="1200" baseline="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sz="6000" dirty="0">
                <a:solidFill>
                  <a:srgbClr val="C00000"/>
                </a:solidFill>
                <a:latin typeface="Times New Roman" panose="02020603050405020304" pitchFamily="18" charset="0"/>
                <a:cs typeface="Times New Roman" panose="02020603050405020304" pitchFamily="18" charset="0"/>
              </a:rPr>
              <a:t>Conclusions</a:t>
            </a:r>
          </a:p>
        </p:txBody>
      </p:sp>
      <p:graphicFrame>
        <p:nvGraphicFramePr>
          <p:cNvPr id="34" name="Table 33">
            <a:extLst>
              <a:ext uri="{FF2B5EF4-FFF2-40B4-BE49-F238E27FC236}">
                <a16:creationId xmlns:a16="http://schemas.microsoft.com/office/drawing/2014/main" id="{5881C5D8-D8E6-D146-9528-B3A9C0BC0735}"/>
              </a:ext>
            </a:extLst>
          </p:cNvPr>
          <p:cNvGraphicFramePr>
            <a:graphicFrameLocks noGrp="1"/>
          </p:cNvGraphicFramePr>
          <p:nvPr>
            <p:extLst>
              <p:ext uri="{D42A27DB-BD31-4B8C-83A1-F6EECF244321}">
                <p14:modId xmlns:p14="http://schemas.microsoft.com/office/powerpoint/2010/main" val="398081699"/>
              </p:ext>
            </p:extLst>
          </p:nvPr>
        </p:nvGraphicFramePr>
        <p:xfrm>
          <a:off x="33351216" y="19521205"/>
          <a:ext cx="17204654" cy="4247702"/>
        </p:xfrm>
        <a:graphic>
          <a:graphicData uri="http://schemas.openxmlformats.org/drawingml/2006/table">
            <a:tbl>
              <a:tblPr firstRow="1" firstCol="1" bandRow="1">
                <a:tableStyleId>{5C22544A-7EE6-4342-B048-85BDC9FD1C3A}</a:tableStyleId>
              </a:tblPr>
              <a:tblGrid>
                <a:gridCol w="6593626">
                  <a:extLst>
                    <a:ext uri="{9D8B030D-6E8A-4147-A177-3AD203B41FA5}">
                      <a16:colId xmlns:a16="http://schemas.microsoft.com/office/drawing/2014/main" val="946172555"/>
                    </a:ext>
                  </a:extLst>
                </a:gridCol>
                <a:gridCol w="10611028">
                  <a:extLst>
                    <a:ext uri="{9D8B030D-6E8A-4147-A177-3AD203B41FA5}">
                      <a16:colId xmlns:a16="http://schemas.microsoft.com/office/drawing/2014/main" val="858897692"/>
                    </a:ext>
                  </a:extLst>
                </a:gridCol>
              </a:tblGrid>
              <a:tr h="962528">
                <a:tc>
                  <a:txBody>
                    <a:bodyPr/>
                    <a:lstStyle/>
                    <a:p>
                      <a:pPr marL="0" marR="0">
                        <a:spcBef>
                          <a:spcPts val="0"/>
                        </a:spcBef>
                        <a:spcAft>
                          <a:spcPts val="0"/>
                        </a:spcAft>
                      </a:pPr>
                      <a:r>
                        <a:rPr lang="en-US" sz="4800" b="1" dirty="0">
                          <a:solidFill>
                            <a:schemeClr val="tx1"/>
                          </a:solidFill>
                          <a:effectLst/>
                          <a:latin typeface="Times New Roman" panose="02020603050405020304" pitchFamily="18" charset="0"/>
                          <a:cs typeface="Times New Roman" panose="02020603050405020304" pitchFamily="18" charset="0"/>
                        </a:rPr>
                        <a:t>Cervical Factors</a:t>
                      </a:r>
                    </a:p>
                    <a:p>
                      <a:pPr marL="0" marR="0">
                        <a:spcBef>
                          <a:spcPts val="0"/>
                        </a:spcBef>
                        <a:spcAft>
                          <a:spcPts val="0"/>
                        </a:spcAft>
                      </a:pPr>
                      <a:r>
                        <a:rPr lang="en-US" sz="4800" b="1" dirty="0" err="1">
                          <a:solidFill>
                            <a:schemeClr val="tx1"/>
                          </a:solidFill>
                          <a:effectLst/>
                          <a:latin typeface="Times New Roman" panose="02020603050405020304" pitchFamily="18" charset="0"/>
                          <a:cs typeface="Times New Roman" panose="02020603050405020304" pitchFamily="18" charset="0"/>
                        </a:rPr>
                        <a:t>mQBL</a:t>
                      </a:r>
                      <a:endParaRPr lang="en-US"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Qualifying Interventions</a:t>
                      </a:r>
                    </a:p>
                  </a:txBody>
                  <a:tcPr marL="68580" marR="68580" marT="0" marB="0"/>
                </a:tc>
                <a:extLst>
                  <a:ext uri="{0D108BD9-81ED-4DB2-BD59-A6C34878D82A}">
                    <a16:rowId xmlns:a16="http://schemas.microsoft.com/office/drawing/2014/main" val="962710679"/>
                  </a:ext>
                </a:extLst>
              </a:tr>
              <a:tr h="1605932">
                <a:tc>
                  <a:txBody>
                    <a:bodyPr/>
                    <a:lstStyle/>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300 mL</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Return to OR from PACU, cervical laceration requiring repair</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6277047"/>
                  </a:ext>
                </a:extLst>
              </a:tr>
              <a:tr h="1178730">
                <a:tc>
                  <a:txBody>
                    <a:bodyPr/>
                    <a:lstStyle/>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450mL</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4800" dirty="0">
                          <a:effectLst/>
                          <a:latin typeface="Times New Roman" panose="02020603050405020304" pitchFamily="18" charset="0"/>
                          <a:cs typeface="Times New Roman" panose="02020603050405020304" pitchFamily="18" charset="0"/>
                        </a:rPr>
                        <a:t>Cervical laceration requiring repair</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525856"/>
                  </a:ext>
                </a:extLst>
              </a:tr>
            </a:tbl>
          </a:graphicData>
        </a:graphic>
      </p:graphicFrame>
      <p:sp>
        <p:nvSpPr>
          <p:cNvPr id="37" name="Text Placeholder 109">
            <a:extLst>
              <a:ext uri="{FF2B5EF4-FFF2-40B4-BE49-F238E27FC236}">
                <a16:creationId xmlns:a16="http://schemas.microsoft.com/office/drawing/2014/main" id="{55971CA5-CF85-9948-82D6-0A3BB4214CEC}"/>
              </a:ext>
            </a:extLst>
          </p:cNvPr>
          <p:cNvSpPr txBox="1">
            <a:spLocks/>
          </p:cNvSpPr>
          <p:nvPr/>
        </p:nvSpPr>
        <p:spPr>
          <a:xfrm>
            <a:off x="2958449" y="14123602"/>
            <a:ext cx="11734800" cy="1134367"/>
          </a:xfrm>
          <a:prstGeom prst="rect">
            <a:avLst/>
          </a:prstGeom>
          <a:noFill/>
        </p:spPr>
        <p:txBody>
          <a:bodyPr wrap="square"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defRPr sz="4200" b="1" u="sng" kern="1200" baseline="0">
                <a:solidFill>
                  <a:schemeClr val="accent5">
                    <a:lumMod val="50000"/>
                  </a:schemeClr>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sz="6000" dirty="0">
                <a:solidFill>
                  <a:srgbClr val="C00000"/>
                </a:solidFill>
                <a:latin typeface="Times New Roman" panose="02020603050405020304" pitchFamily="18" charset="0"/>
                <a:cs typeface="Times New Roman" panose="02020603050405020304" pitchFamily="18" charset="0"/>
              </a:rPr>
              <a:t>Demographics</a:t>
            </a:r>
          </a:p>
        </p:txBody>
      </p:sp>
      <p:graphicFrame>
        <p:nvGraphicFramePr>
          <p:cNvPr id="38" name="Table 37">
            <a:extLst>
              <a:ext uri="{FF2B5EF4-FFF2-40B4-BE49-F238E27FC236}">
                <a16:creationId xmlns:a16="http://schemas.microsoft.com/office/drawing/2014/main" id="{27D76862-942C-EA42-AFF4-958576603261}"/>
              </a:ext>
            </a:extLst>
          </p:cNvPr>
          <p:cNvGraphicFramePr>
            <a:graphicFrameLocks noGrp="1"/>
          </p:cNvGraphicFramePr>
          <p:nvPr>
            <p:extLst>
              <p:ext uri="{D42A27DB-BD31-4B8C-83A1-F6EECF244321}">
                <p14:modId xmlns:p14="http://schemas.microsoft.com/office/powerpoint/2010/main" val="2409008999"/>
              </p:ext>
            </p:extLst>
          </p:nvPr>
        </p:nvGraphicFramePr>
        <p:xfrm>
          <a:off x="1581384" y="15735801"/>
          <a:ext cx="14581071" cy="16698468"/>
        </p:xfrm>
        <a:graphic>
          <a:graphicData uri="http://schemas.openxmlformats.org/drawingml/2006/table">
            <a:tbl>
              <a:tblPr firstRow="1" firstCol="1" bandRow="1">
                <a:tableStyleId>{5C22544A-7EE6-4342-B048-85BDC9FD1C3A}</a:tableStyleId>
              </a:tblPr>
              <a:tblGrid>
                <a:gridCol w="9387709">
                  <a:extLst>
                    <a:ext uri="{9D8B030D-6E8A-4147-A177-3AD203B41FA5}">
                      <a16:colId xmlns:a16="http://schemas.microsoft.com/office/drawing/2014/main" val="1080721077"/>
                    </a:ext>
                  </a:extLst>
                </a:gridCol>
                <a:gridCol w="5193362">
                  <a:extLst>
                    <a:ext uri="{9D8B030D-6E8A-4147-A177-3AD203B41FA5}">
                      <a16:colId xmlns:a16="http://schemas.microsoft.com/office/drawing/2014/main" val="4048689246"/>
                    </a:ext>
                  </a:extLst>
                </a:gridCol>
              </a:tblGrid>
              <a:tr h="437846">
                <a:tc>
                  <a:txBody>
                    <a:bodyPr/>
                    <a:lstStyle/>
                    <a:p>
                      <a:pPr marL="0" marR="0">
                        <a:lnSpc>
                          <a:spcPct val="107000"/>
                        </a:lnSpc>
                        <a:spcBef>
                          <a:spcPts val="0"/>
                        </a:spcBef>
                        <a:spcAft>
                          <a:spcPts val="0"/>
                        </a:spcAft>
                      </a:pPr>
                      <a:r>
                        <a:rPr lang="en-US" sz="4000" dirty="0">
                          <a:solidFill>
                            <a:schemeClr val="tx1"/>
                          </a:solidFill>
                          <a:effectLst/>
                        </a:rPr>
                        <a:t>Demographic</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solidFill>
                            <a:schemeClr val="tx1"/>
                          </a:solidFill>
                          <a:effectLst/>
                        </a:rPr>
                        <a:t>N (%)</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1066497"/>
                  </a:ext>
                </a:extLst>
              </a:tr>
              <a:tr h="437846">
                <a:tc>
                  <a:txBody>
                    <a:bodyPr/>
                    <a:lstStyle/>
                    <a:p>
                      <a:pPr marL="0" marR="0">
                        <a:lnSpc>
                          <a:spcPct val="107000"/>
                        </a:lnSpc>
                        <a:spcBef>
                          <a:spcPts val="0"/>
                        </a:spcBef>
                        <a:spcAft>
                          <a:spcPts val="0"/>
                        </a:spcAft>
                      </a:pPr>
                      <a:r>
                        <a:rPr lang="en-US" sz="4000" dirty="0">
                          <a:solidFill>
                            <a:schemeClr val="tx1"/>
                          </a:solidFill>
                          <a:effectLst/>
                        </a:rPr>
                        <a:t> </a:t>
                      </a:r>
                      <a:r>
                        <a:rPr lang="en-US" sz="4000" dirty="0">
                          <a:solidFill>
                            <a:schemeClr val="accent4">
                              <a:lumMod val="75000"/>
                            </a:schemeClr>
                          </a:solidFill>
                          <a:effectLst/>
                        </a:rPr>
                        <a:t>Age</a:t>
                      </a:r>
                      <a:endParaRPr lang="en-US"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solidFill>
                            <a:schemeClr val="tx1"/>
                          </a:solidFill>
                          <a:effectLst/>
                        </a:rPr>
                        <a:t>28.6 ± 6.7</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61111"/>
                  </a:ext>
                </a:extLst>
              </a:tr>
              <a:tr h="1812404">
                <a:tc>
                  <a:txBody>
                    <a:bodyPr/>
                    <a:lstStyle/>
                    <a:p>
                      <a:pPr marL="0" marR="0" algn="r">
                        <a:lnSpc>
                          <a:spcPct val="107000"/>
                        </a:lnSpc>
                        <a:spcBef>
                          <a:spcPts val="0"/>
                        </a:spcBef>
                        <a:spcAft>
                          <a:spcPts val="0"/>
                        </a:spcAft>
                      </a:pPr>
                      <a:r>
                        <a:rPr lang="en-US" sz="4000" dirty="0">
                          <a:solidFill>
                            <a:schemeClr val="tx1"/>
                          </a:solidFill>
                          <a:effectLst/>
                        </a:rPr>
                        <a:t>Hispanic or Latino</a:t>
                      </a:r>
                    </a:p>
                    <a:p>
                      <a:pPr marL="0" marR="0" algn="r">
                        <a:lnSpc>
                          <a:spcPct val="107000"/>
                        </a:lnSpc>
                        <a:spcBef>
                          <a:spcPts val="0"/>
                        </a:spcBef>
                        <a:spcAft>
                          <a:spcPts val="0"/>
                        </a:spcAft>
                      </a:pPr>
                      <a:r>
                        <a:rPr lang="en-US" sz="4000" dirty="0">
                          <a:solidFill>
                            <a:schemeClr val="accent4">
                              <a:lumMod val="75000"/>
                            </a:schemeClr>
                          </a:solidFill>
                          <a:effectLst/>
                        </a:rPr>
                        <a:t>Ethnicity</a:t>
                      </a:r>
                      <a:r>
                        <a:rPr lang="en-US" sz="4000" dirty="0">
                          <a:solidFill>
                            <a:schemeClr val="tx1"/>
                          </a:solidFill>
                          <a:effectLst/>
                        </a:rPr>
                        <a:t>                       Not Hispanic or Latino</a:t>
                      </a:r>
                    </a:p>
                    <a:p>
                      <a:pPr marL="0" marR="0" algn="r">
                        <a:lnSpc>
                          <a:spcPct val="107000"/>
                        </a:lnSpc>
                        <a:spcBef>
                          <a:spcPts val="0"/>
                        </a:spcBef>
                        <a:spcAft>
                          <a:spcPts val="0"/>
                        </a:spcAft>
                      </a:pPr>
                      <a:r>
                        <a:rPr lang="en-US" sz="4000" dirty="0">
                          <a:solidFill>
                            <a:schemeClr val="tx1"/>
                          </a:solidFill>
                          <a:effectLst/>
                        </a:rPr>
                        <a:t>Unknown/Declined to State</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solidFill>
                            <a:schemeClr val="tx1"/>
                          </a:solidFill>
                          <a:effectLst/>
                        </a:rPr>
                        <a:t>130 (69.2%)</a:t>
                      </a:r>
                    </a:p>
                    <a:p>
                      <a:pPr marL="0" marR="0" algn="ctr">
                        <a:lnSpc>
                          <a:spcPct val="107000"/>
                        </a:lnSpc>
                        <a:spcBef>
                          <a:spcPts val="0"/>
                        </a:spcBef>
                        <a:spcAft>
                          <a:spcPts val="0"/>
                        </a:spcAft>
                      </a:pPr>
                      <a:r>
                        <a:rPr lang="en-US" sz="4000" dirty="0">
                          <a:solidFill>
                            <a:schemeClr val="tx1"/>
                          </a:solidFill>
                          <a:effectLst/>
                        </a:rPr>
                        <a:t>55 (29.3%)</a:t>
                      </a:r>
                    </a:p>
                    <a:p>
                      <a:pPr marL="0" marR="0" algn="ctr">
                        <a:lnSpc>
                          <a:spcPct val="107000"/>
                        </a:lnSpc>
                        <a:spcBef>
                          <a:spcPts val="0"/>
                        </a:spcBef>
                        <a:spcAft>
                          <a:spcPts val="0"/>
                        </a:spcAft>
                      </a:pPr>
                      <a:r>
                        <a:rPr lang="en-US" sz="4000" dirty="0">
                          <a:solidFill>
                            <a:schemeClr val="tx1"/>
                          </a:solidFill>
                          <a:effectLst/>
                        </a:rPr>
                        <a:t>3 (1.6%)</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5017643"/>
                  </a:ext>
                </a:extLst>
              </a:tr>
              <a:tr h="3186962">
                <a:tc>
                  <a:txBody>
                    <a:bodyPr/>
                    <a:lstStyle/>
                    <a:p>
                      <a:pPr marL="0" marR="0" algn="r">
                        <a:lnSpc>
                          <a:spcPct val="107000"/>
                        </a:lnSpc>
                        <a:spcBef>
                          <a:spcPts val="0"/>
                        </a:spcBef>
                        <a:spcAft>
                          <a:spcPts val="0"/>
                        </a:spcAft>
                      </a:pPr>
                      <a:r>
                        <a:rPr lang="en-US" sz="4000" dirty="0">
                          <a:solidFill>
                            <a:schemeClr val="tx1"/>
                          </a:solidFill>
                          <a:effectLst/>
                        </a:rPr>
                        <a:t>White</a:t>
                      </a:r>
                    </a:p>
                    <a:p>
                      <a:pPr marL="0" marR="0" algn="r">
                        <a:lnSpc>
                          <a:spcPct val="107000"/>
                        </a:lnSpc>
                        <a:spcBef>
                          <a:spcPts val="0"/>
                        </a:spcBef>
                        <a:spcAft>
                          <a:spcPts val="0"/>
                        </a:spcAft>
                      </a:pPr>
                      <a:r>
                        <a:rPr lang="en-US" sz="4000" dirty="0">
                          <a:solidFill>
                            <a:schemeClr val="tx1"/>
                          </a:solidFill>
                          <a:effectLst/>
                        </a:rPr>
                        <a:t>Black or African American</a:t>
                      </a:r>
                    </a:p>
                    <a:p>
                      <a:pPr marL="0" marR="0" algn="r">
                        <a:lnSpc>
                          <a:spcPct val="107000"/>
                        </a:lnSpc>
                        <a:spcBef>
                          <a:spcPts val="0"/>
                        </a:spcBef>
                        <a:spcAft>
                          <a:spcPts val="0"/>
                        </a:spcAft>
                      </a:pPr>
                      <a:r>
                        <a:rPr lang="en-US" sz="4000" dirty="0">
                          <a:solidFill>
                            <a:schemeClr val="accent4">
                              <a:lumMod val="75000"/>
                            </a:schemeClr>
                          </a:solidFill>
                          <a:effectLst/>
                        </a:rPr>
                        <a:t>Race</a:t>
                      </a:r>
                      <a:r>
                        <a:rPr lang="en-US" sz="4000" dirty="0">
                          <a:solidFill>
                            <a:schemeClr val="tx1"/>
                          </a:solidFill>
                          <a:effectLst/>
                        </a:rPr>
                        <a:t>                                                             Asian</a:t>
                      </a:r>
                    </a:p>
                    <a:p>
                      <a:pPr marL="0" marR="0" algn="r">
                        <a:lnSpc>
                          <a:spcPct val="107000"/>
                        </a:lnSpc>
                        <a:spcBef>
                          <a:spcPts val="0"/>
                        </a:spcBef>
                        <a:spcAft>
                          <a:spcPts val="0"/>
                        </a:spcAft>
                      </a:pPr>
                      <a:r>
                        <a:rPr lang="en-US" sz="4000" dirty="0">
                          <a:solidFill>
                            <a:schemeClr val="tx1"/>
                          </a:solidFill>
                          <a:effectLst/>
                        </a:rPr>
                        <a:t>Other</a:t>
                      </a:r>
                    </a:p>
                    <a:p>
                      <a:pPr marL="0" marR="0" algn="r">
                        <a:lnSpc>
                          <a:spcPct val="107000"/>
                        </a:lnSpc>
                        <a:spcBef>
                          <a:spcPts val="0"/>
                        </a:spcBef>
                        <a:spcAft>
                          <a:spcPts val="0"/>
                        </a:spcAft>
                      </a:pPr>
                      <a:r>
                        <a:rPr lang="en-US" sz="4000" dirty="0">
                          <a:solidFill>
                            <a:schemeClr val="tx1"/>
                          </a:solidFill>
                          <a:effectLst/>
                        </a:rPr>
                        <a:t>Declined to State</a:t>
                      </a:r>
                    </a:p>
                    <a:p>
                      <a:pPr marL="0" marR="0" algn="r">
                        <a:lnSpc>
                          <a:spcPct val="107000"/>
                        </a:lnSpc>
                        <a:spcBef>
                          <a:spcPts val="0"/>
                        </a:spcBef>
                        <a:spcAft>
                          <a:spcPts val="0"/>
                        </a:spcAft>
                      </a:pPr>
                      <a:r>
                        <a:rPr lang="en-US" sz="4000" dirty="0">
                          <a:solidFill>
                            <a:schemeClr val="tx1"/>
                          </a:solidFill>
                          <a:effectLst/>
                        </a:rPr>
                        <a:t>Unknown/Unavailable</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solidFill>
                            <a:schemeClr val="tx1"/>
                          </a:solidFill>
                          <a:effectLst/>
                        </a:rPr>
                        <a:t>78 (41.5%)</a:t>
                      </a:r>
                    </a:p>
                    <a:p>
                      <a:pPr marL="0" marR="0" algn="ctr">
                        <a:lnSpc>
                          <a:spcPct val="107000"/>
                        </a:lnSpc>
                        <a:spcBef>
                          <a:spcPts val="0"/>
                        </a:spcBef>
                        <a:spcAft>
                          <a:spcPts val="0"/>
                        </a:spcAft>
                      </a:pPr>
                      <a:r>
                        <a:rPr lang="en-US" sz="4000" dirty="0">
                          <a:solidFill>
                            <a:schemeClr val="tx1"/>
                          </a:solidFill>
                          <a:effectLst/>
                        </a:rPr>
                        <a:t>45 (23.9%)</a:t>
                      </a:r>
                    </a:p>
                    <a:p>
                      <a:pPr marL="0" marR="0" algn="ctr">
                        <a:lnSpc>
                          <a:spcPct val="107000"/>
                        </a:lnSpc>
                        <a:spcBef>
                          <a:spcPts val="0"/>
                        </a:spcBef>
                        <a:spcAft>
                          <a:spcPts val="0"/>
                        </a:spcAft>
                      </a:pPr>
                      <a:r>
                        <a:rPr lang="en-US" sz="4000" dirty="0">
                          <a:solidFill>
                            <a:schemeClr val="tx1"/>
                          </a:solidFill>
                          <a:effectLst/>
                        </a:rPr>
                        <a:t>15 (8.0%)</a:t>
                      </a:r>
                    </a:p>
                    <a:p>
                      <a:pPr marL="0" marR="0" algn="ctr">
                        <a:lnSpc>
                          <a:spcPct val="107000"/>
                        </a:lnSpc>
                        <a:spcBef>
                          <a:spcPts val="0"/>
                        </a:spcBef>
                        <a:spcAft>
                          <a:spcPts val="0"/>
                        </a:spcAft>
                      </a:pPr>
                      <a:r>
                        <a:rPr lang="en-US" sz="4000" dirty="0">
                          <a:solidFill>
                            <a:schemeClr val="tx1"/>
                          </a:solidFill>
                          <a:effectLst/>
                        </a:rPr>
                        <a:t>10 (5.3%)</a:t>
                      </a:r>
                    </a:p>
                    <a:p>
                      <a:pPr marL="0" marR="0" algn="ctr">
                        <a:lnSpc>
                          <a:spcPct val="107000"/>
                        </a:lnSpc>
                        <a:spcBef>
                          <a:spcPts val="0"/>
                        </a:spcBef>
                        <a:spcAft>
                          <a:spcPts val="0"/>
                        </a:spcAft>
                      </a:pPr>
                      <a:r>
                        <a:rPr lang="en-US" sz="4000" dirty="0">
                          <a:solidFill>
                            <a:schemeClr val="tx1"/>
                          </a:solidFill>
                          <a:effectLst/>
                        </a:rPr>
                        <a:t>38 (20.2%)</a:t>
                      </a:r>
                    </a:p>
                    <a:p>
                      <a:pPr marL="0" marR="0" algn="ctr">
                        <a:lnSpc>
                          <a:spcPct val="107000"/>
                        </a:lnSpc>
                        <a:spcBef>
                          <a:spcPts val="0"/>
                        </a:spcBef>
                        <a:spcAft>
                          <a:spcPts val="0"/>
                        </a:spcAft>
                      </a:pPr>
                      <a:r>
                        <a:rPr lang="en-US" sz="4000" dirty="0">
                          <a:solidFill>
                            <a:schemeClr val="tx1"/>
                          </a:solidFill>
                          <a:effectLst/>
                        </a:rPr>
                        <a:t>2 (1.1%)</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8622094"/>
                  </a:ext>
                </a:extLst>
              </a:tr>
              <a:tr h="437846">
                <a:tc>
                  <a:txBody>
                    <a:bodyPr/>
                    <a:lstStyle/>
                    <a:p>
                      <a:pPr marL="0" marR="0">
                        <a:lnSpc>
                          <a:spcPct val="107000"/>
                        </a:lnSpc>
                        <a:spcBef>
                          <a:spcPts val="0"/>
                        </a:spcBef>
                        <a:spcAft>
                          <a:spcPts val="0"/>
                        </a:spcAft>
                      </a:pPr>
                      <a:r>
                        <a:rPr lang="en-US" sz="4000" dirty="0">
                          <a:solidFill>
                            <a:schemeClr val="accent4">
                              <a:lumMod val="75000"/>
                            </a:schemeClr>
                          </a:solidFill>
                          <a:effectLst/>
                        </a:rPr>
                        <a:t> Obese (≥30 kg/m</a:t>
                      </a:r>
                      <a:r>
                        <a:rPr lang="en-US" sz="4000" baseline="30000" dirty="0">
                          <a:solidFill>
                            <a:schemeClr val="accent4">
                              <a:lumMod val="75000"/>
                            </a:schemeClr>
                          </a:solidFill>
                          <a:effectLst/>
                        </a:rPr>
                        <a:t>2</a:t>
                      </a:r>
                      <a:r>
                        <a:rPr lang="en-US" sz="4000" dirty="0">
                          <a:solidFill>
                            <a:schemeClr val="accent4">
                              <a:lumMod val="75000"/>
                            </a:schemeClr>
                          </a:solidFill>
                          <a:effectLst/>
                        </a:rPr>
                        <a:t>)</a:t>
                      </a:r>
                      <a:endParaRPr lang="en-US"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solidFill>
                            <a:schemeClr val="tx1"/>
                          </a:solidFill>
                          <a:effectLst/>
                        </a:rPr>
                        <a:t>73 (38.8%)</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961490"/>
                  </a:ext>
                </a:extLst>
              </a:tr>
              <a:tr h="437846">
                <a:tc>
                  <a:txBody>
                    <a:bodyPr/>
                    <a:lstStyle/>
                    <a:p>
                      <a:pPr marL="0" marR="0">
                        <a:lnSpc>
                          <a:spcPct val="107000"/>
                        </a:lnSpc>
                        <a:spcBef>
                          <a:spcPts val="0"/>
                        </a:spcBef>
                        <a:spcAft>
                          <a:spcPts val="0"/>
                        </a:spcAft>
                      </a:pPr>
                      <a:r>
                        <a:rPr lang="en-US" sz="4000" dirty="0">
                          <a:solidFill>
                            <a:schemeClr val="accent4">
                              <a:lumMod val="75000"/>
                            </a:schemeClr>
                          </a:solidFill>
                          <a:effectLst/>
                        </a:rPr>
                        <a:t> Previous Cesarean Delivery</a:t>
                      </a:r>
                      <a:endParaRPr lang="en-US"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solidFill>
                            <a:schemeClr val="tx1"/>
                          </a:solidFill>
                          <a:effectLst/>
                        </a:rPr>
                        <a:t>62 (33.0%)</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5847725"/>
                  </a:ext>
                </a:extLst>
              </a:tr>
              <a:tr h="1812404">
                <a:tc>
                  <a:txBody>
                    <a:bodyPr/>
                    <a:lstStyle/>
                    <a:p>
                      <a:pPr marL="0" marR="0" algn="r">
                        <a:lnSpc>
                          <a:spcPct val="107000"/>
                        </a:lnSpc>
                        <a:spcBef>
                          <a:spcPts val="0"/>
                        </a:spcBef>
                        <a:spcAft>
                          <a:spcPts val="0"/>
                        </a:spcAft>
                      </a:pPr>
                      <a:r>
                        <a:rPr lang="en-US" sz="4000" dirty="0">
                          <a:solidFill>
                            <a:schemeClr val="tx1"/>
                          </a:solidFill>
                          <a:effectLst/>
                        </a:rPr>
                        <a:t>&lt; 20 </a:t>
                      </a:r>
                      <a:r>
                        <a:rPr lang="en-US" sz="4000" dirty="0" err="1">
                          <a:solidFill>
                            <a:schemeClr val="tx1"/>
                          </a:solidFill>
                          <a:effectLst/>
                        </a:rPr>
                        <a:t>wks</a:t>
                      </a:r>
                      <a:endParaRPr lang="en-US" sz="4000" dirty="0">
                        <a:solidFill>
                          <a:schemeClr val="tx1"/>
                        </a:solidFill>
                        <a:effectLst/>
                      </a:endParaRPr>
                    </a:p>
                    <a:p>
                      <a:pPr marL="0" marR="0" lvl="0" indent="0" algn="r" defTabSz="5015886" rtl="0" eaLnBrk="1" fontAlgn="auto" latinLnBrk="0" hangingPunct="1">
                        <a:lnSpc>
                          <a:spcPct val="107000"/>
                        </a:lnSpc>
                        <a:spcBef>
                          <a:spcPts val="0"/>
                        </a:spcBef>
                        <a:spcAft>
                          <a:spcPts val="0"/>
                        </a:spcAft>
                        <a:buClrTx/>
                        <a:buSzTx/>
                        <a:buFontTx/>
                        <a:buNone/>
                        <a:tabLst/>
                        <a:defRPr/>
                      </a:pPr>
                      <a:r>
                        <a:rPr lang="en-US" sz="4000" dirty="0">
                          <a:solidFill>
                            <a:schemeClr val="accent4">
                              <a:lumMod val="75000"/>
                            </a:schemeClr>
                          </a:solidFill>
                          <a:effectLst/>
                        </a:rPr>
                        <a:t>Gestational Age         </a:t>
                      </a:r>
                      <a:r>
                        <a:rPr lang="en-US" sz="4000" dirty="0">
                          <a:solidFill>
                            <a:schemeClr val="tx1"/>
                          </a:solidFill>
                          <a:effectLst/>
                        </a:rPr>
                        <a:t>20 </a:t>
                      </a:r>
                      <a:r>
                        <a:rPr lang="en-US" sz="4000" dirty="0" err="1">
                          <a:solidFill>
                            <a:schemeClr val="tx1"/>
                          </a:solidFill>
                          <a:effectLst/>
                        </a:rPr>
                        <a:t>wks</a:t>
                      </a:r>
                      <a:r>
                        <a:rPr lang="en-US" sz="4000" dirty="0">
                          <a:solidFill>
                            <a:schemeClr val="tx1"/>
                          </a:solidFill>
                          <a:effectLst/>
                        </a:rPr>
                        <a:t> – 21 </a:t>
                      </a:r>
                      <a:r>
                        <a:rPr lang="en-US" sz="4000" dirty="0" err="1">
                          <a:solidFill>
                            <a:schemeClr val="tx1"/>
                          </a:solidFill>
                          <a:effectLst/>
                        </a:rPr>
                        <a:t>wks</a:t>
                      </a:r>
                      <a:r>
                        <a:rPr lang="en-US" sz="4000" dirty="0">
                          <a:solidFill>
                            <a:schemeClr val="tx1"/>
                          </a:solidFill>
                          <a:effectLst/>
                        </a:rPr>
                        <a:t> 6 days</a:t>
                      </a:r>
                    </a:p>
                    <a:p>
                      <a:pPr marL="0" marR="0" algn="r">
                        <a:lnSpc>
                          <a:spcPct val="107000"/>
                        </a:lnSpc>
                        <a:spcBef>
                          <a:spcPts val="0"/>
                        </a:spcBef>
                        <a:spcAft>
                          <a:spcPts val="0"/>
                        </a:spcAft>
                      </a:pPr>
                      <a:r>
                        <a:rPr lang="en-US" sz="4000" dirty="0">
                          <a:solidFill>
                            <a:schemeClr val="tx1"/>
                          </a:solidFill>
                          <a:effectLst/>
                        </a:rPr>
                        <a:t> ≥ 22 </a:t>
                      </a:r>
                      <a:r>
                        <a:rPr lang="en-US" sz="4000" dirty="0" err="1">
                          <a:solidFill>
                            <a:schemeClr val="tx1"/>
                          </a:solidFill>
                          <a:effectLst/>
                        </a:rPr>
                        <a:t>wks</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solidFill>
                            <a:schemeClr val="tx1"/>
                          </a:solidFill>
                          <a:effectLst/>
                        </a:rPr>
                        <a:t>103 (54.8%)</a:t>
                      </a:r>
                    </a:p>
                    <a:p>
                      <a:pPr marL="0" marR="0" algn="ctr">
                        <a:lnSpc>
                          <a:spcPct val="107000"/>
                        </a:lnSpc>
                        <a:spcBef>
                          <a:spcPts val="0"/>
                        </a:spcBef>
                        <a:spcAft>
                          <a:spcPts val="0"/>
                        </a:spcAft>
                      </a:pPr>
                      <a:r>
                        <a:rPr lang="en-US" sz="4000" dirty="0">
                          <a:solidFill>
                            <a:schemeClr val="tx1"/>
                          </a:solidFill>
                          <a:effectLst/>
                        </a:rPr>
                        <a:t>44 (23.4%)</a:t>
                      </a:r>
                    </a:p>
                    <a:p>
                      <a:pPr marL="0" marR="0" algn="ctr">
                        <a:lnSpc>
                          <a:spcPct val="107000"/>
                        </a:lnSpc>
                        <a:spcBef>
                          <a:spcPts val="0"/>
                        </a:spcBef>
                        <a:spcAft>
                          <a:spcPts val="0"/>
                        </a:spcAft>
                      </a:pPr>
                      <a:r>
                        <a:rPr lang="en-US" sz="4000" dirty="0">
                          <a:solidFill>
                            <a:schemeClr val="tx1"/>
                          </a:solidFill>
                          <a:effectLst/>
                        </a:rPr>
                        <a:t>41 (21.8%)</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806625"/>
                  </a:ext>
                </a:extLst>
              </a:tr>
              <a:tr h="3186962">
                <a:tc>
                  <a:txBody>
                    <a:bodyPr/>
                    <a:lstStyle/>
                    <a:p>
                      <a:pPr marL="0" marR="0" algn="r">
                        <a:lnSpc>
                          <a:spcPct val="107000"/>
                        </a:lnSpc>
                        <a:spcBef>
                          <a:spcPts val="0"/>
                        </a:spcBef>
                        <a:spcAft>
                          <a:spcPts val="0"/>
                        </a:spcAft>
                      </a:pPr>
                      <a:r>
                        <a:rPr lang="en-US" sz="4000" dirty="0">
                          <a:solidFill>
                            <a:schemeClr val="tx1"/>
                          </a:solidFill>
                          <a:effectLst/>
                        </a:rPr>
                        <a:t>1</a:t>
                      </a:r>
                    </a:p>
                    <a:p>
                      <a:pPr marL="0" marR="0" algn="r">
                        <a:lnSpc>
                          <a:spcPct val="107000"/>
                        </a:lnSpc>
                        <a:spcBef>
                          <a:spcPts val="0"/>
                        </a:spcBef>
                        <a:spcAft>
                          <a:spcPts val="0"/>
                        </a:spcAft>
                      </a:pPr>
                      <a:r>
                        <a:rPr lang="en-US" sz="4000" dirty="0">
                          <a:solidFill>
                            <a:schemeClr val="tx1"/>
                          </a:solidFill>
                          <a:effectLst/>
                        </a:rPr>
                        <a:t>2</a:t>
                      </a:r>
                    </a:p>
                    <a:p>
                      <a:pPr marL="0" marR="0" algn="r">
                        <a:lnSpc>
                          <a:spcPct val="107000"/>
                        </a:lnSpc>
                        <a:spcBef>
                          <a:spcPts val="0"/>
                        </a:spcBef>
                        <a:spcAft>
                          <a:spcPts val="0"/>
                        </a:spcAft>
                      </a:pPr>
                      <a:r>
                        <a:rPr lang="en-US" sz="4000" dirty="0">
                          <a:solidFill>
                            <a:schemeClr val="accent4">
                              <a:lumMod val="75000"/>
                            </a:schemeClr>
                          </a:solidFill>
                          <a:effectLst/>
                        </a:rPr>
                        <a:t>Gravidity</a:t>
                      </a:r>
                      <a:r>
                        <a:rPr lang="en-US" sz="4000" dirty="0">
                          <a:solidFill>
                            <a:schemeClr val="tx1"/>
                          </a:solidFill>
                          <a:effectLst/>
                        </a:rPr>
                        <a:t>                                                             3</a:t>
                      </a:r>
                    </a:p>
                    <a:p>
                      <a:pPr marL="0" marR="0" algn="r">
                        <a:lnSpc>
                          <a:spcPct val="107000"/>
                        </a:lnSpc>
                        <a:spcBef>
                          <a:spcPts val="0"/>
                        </a:spcBef>
                        <a:spcAft>
                          <a:spcPts val="0"/>
                        </a:spcAft>
                      </a:pPr>
                      <a:r>
                        <a:rPr lang="en-US" sz="4000" dirty="0">
                          <a:solidFill>
                            <a:schemeClr val="tx1"/>
                          </a:solidFill>
                          <a:effectLst/>
                        </a:rPr>
                        <a:t>4</a:t>
                      </a:r>
                    </a:p>
                    <a:p>
                      <a:pPr marL="0" marR="0" algn="r">
                        <a:lnSpc>
                          <a:spcPct val="107000"/>
                        </a:lnSpc>
                        <a:spcBef>
                          <a:spcPts val="0"/>
                        </a:spcBef>
                        <a:spcAft>
                          <a:spcPts val="0"/>
                        </a:spcAft>
                      </a:pPr>
                      <a:r>
                        <a:rPr lang="en-US" sz="4000" dirty="0">
                          <a:solidFill>
                            <a:schemeClr val="tx1"/>
                          </a:solidFill>
                          <a:effectLst/>
                        </a:rPr>
                        <a:t>5</a:t>
                      </a:r>
                    </a:p>
                    <a:p>
                      <a:pPr marL="0" marR="0" algn="r">
                        <a:lnSpc>
                          <a:spcPct val="107000"/>
                        </a:lnSpc>
                        <a:spcBef>
                          <a:spcPts val="0"/>
                        </a:spcBef>
                        <a:spcAft>
                          <a:spcPts val="0"/>
                        </a:spcAft>
                      </a:pPr>
                      <a:r>
                        <a:rPr lang="en-US" sz="4000" dirty="0">
                          <a:solidFill>
                            <a:schemeClr val="tx1"/>
                          </a:solidFill>
                          <a:effectLst/>
                        </a:rPr>
                        <a:t>≥6</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solidFill>
                            <a:schemeClr val="tx1"/>
                          </a:solidFill>
                          <a:effectLst/>
                        </a:rPr>
                        <a:t>31 (16.5%)</a:t>
                      </a:r>
                    </a:p>
                    <a:p>
                      <a:pPr marL="0" marR="0" algn="ctr">
                        <a:lnSpc>
                          <a:spcPct val="107000"/>
                        </a:lnSpc>
                        <a:spcBef>
                          <a:spcPts val="0"/>
                        </a:spcBef>
                        <a:spcAft>
                          <a:spcPts val="0"/>
                        </a:spcAft>
                      </a:pPr>
                      <a:r>
                        <a:rPr lang="en-US" sz="4000" dirty="0">
                          <a:solidFill>
                            <a:schemeClr val="tx1"/>
                          </a:solidFill>
                          <a:effectLst/>
                        </a:rPr>
                        <a:t>26 (13.8%)</a:t>
                      </a:r>
                    </a:p>
                    <a:p>
                      <a:pPr marL="0" marR="0" algn="ctr">
                        <a:lnSpc>
                          <a:spcPct val="107000"/>
                        </a:lnSpc>
                        <a:spcBef>
                          <a:spcPts val="0"/>
                        </a:spcBef>
                        <a:spcAft>
                          <a:spcPts val="0"/>
                        </a:spcAft>
                      </a:pPr>
                      <a:r>
                        <a:rPr lang="en-US" sz="4000" dirty="0">
                          <a:solidFill>
                            <a:schemeClr val="tx1"/>
                          </a:solidFill>
                          <a:effectLst/>
                        </a:rPr>
                        <a:t>32 (17.0%)</a:t>
                      </a:r>
                    </a:p>
                    <a:p>
                      <a:pPr marL="0" marR="0" algn="ctr">
                        <a:lnSpc>
                          <a:spcPct val="107000"/>
                        </a:lnSpc>
                        <a:spcBef>
                          <a:spcPts val="0"/>
                        </a:spcBef>
                        <a:spcAft>
                          <a:spcPts val="0"/>
                        </a:spcAft>
                      </a:pPr>
                      <a:r>
                        <a:rPr lang="en-US" sz="4000" dirty="0">
                          <a:solidFill>
                            <a:schemeClr val="tx1"/>
                          </a:solidFill>
                          <a:effectLst/>
                        </a:rPr>
                        <a:t>31 (16.5%)</a:t>
                      </a:r>
                    </a:p>
                    <a:p>
                      <a:pPr marL="0" marR="0" algn="ctr">
                        <a:lnSpc>
                          <a:spcPct val="107000"/>
                        </a:lnSpc>
                        <a:spcBef>
                          <a:spcPts val="0"/>
                        </a:spcBef>
                        <a:spcAft>
                          <a:spcPts val="0"/>
                        </a:spcAft>
                      </a:pPr>
                      <a:r>
                        <a:rPr lang="en-US" sz="4000" dirty="0">
                          <a:solidFill>
                            <a:schemeClr val="tx1"/>
                          </a:solidFill>
                          <a:effectLst/>
                        </a:rPr>
                        <a:t>26 (13.8%)</a:t>
                      </a:r>
                    </a:p>
                    <a:p>
                      <a:pPr marL="0" marR="0" algn="ctr">
                        <a:lnSpc>
                          <a:spcPct val="107000"/>
                        </a:lnSpc>
                        <a:spcBef>
                          <a:spcPts val="0"/>
                        </a:spcBef>
                        <a:spcAft>
                          <a:spcPts val="0"/>
                        </a:spcAft>
                      </a:pPr>
                      <a:r>
                        <a:rPr lang="en-US" sz="4000" dirty="0">
                          <a:solidFill>
                            <a:schemeClr val="tx1"/>
                          </a:solidFill>
                          <a:effectLst/>
                        </a:rPr>
                        <a:t>42 (22.3%)</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066955"/>
                  </a:ext>
                </a:extLst>
              </a:tr>
              <a:tr h="2270590">
                <a:tc>
                  <a:txBody>
                    <a:bodyPr/>
                    <a:lstStyle/>
                    <a:p>
                      <a:pPr marL="0" marR="0" algn="r">
                        <a:lnSpc>
                          <a:spcPct val="107000"/>
                        </a:lnSpc>
                        <a:spcBef>
                          <a:spcPts val="0"/>
                        </a:spcBef>
                        <a:spcAft>
                          <a:spcPts val="0"/>
                        </a:spcAft>
                      </a:pPr>
                      <a:r>
                        <a:rPr lang="en-US" sz="4000" dirty="0">
                          <a:solidFill>
                            <a:schemeClr val="tx1"/>
                          </a:solidFill>
                          <a:effectLst/>
                        </a:rPr>
                        <a:t>0</a:t>
                      </a:r>
                    </a:p>
                    <a:p>
                      <a:pPr marL="0" marR="0" algn="r">
                        <a:lnSpc>
                          <a:spcPct val="107000"/>
                        </a:lnSpc>
                        <a:spcBef>
                          <a:spcPts val="0"/>
                        </a:spcBef>
                        <a:spcAft>
                          <a:spcPts val="0"/>
                        </a:spcAft>
                      </a:pPr>
                      <a:r>
                        <a:rPr lang="en-US" sz="4000" dirty="0">
                          <a:solidFill>
                            <a:schemeClr val="accent4">
                              <a:lumMod val="75000"/>
                            </a:schemeClr>
                          </a:solidFill>
                          <a:effectLst/>
                        </a:rPr>
                        <a:t>Parity</a:t>
                      </a:r>
                      <a:r>
                        <a:rPr lang="en-US" sz="4000" dirty="0">
                          <a:solidFill>
                            <a:schemeClr val="tx1"/>
                          </a:solidFill>
                          <a:effectLst/>
                        </a:rPr>
                        <a:t>                                                                   1</a:t>
                      </a:r>
                    </a:p>
                    <a:p>
                      <a:pPr marL="0" marR="0" algn="r">
                        <a:lnSpc>
                          <a:spcPct val="107000"/>
                        </a:lnSpc>
                        <a:spcBef>
                          <a:spcPts val="0"/>
                        </a:spcBef>
                        <a:spcAft>
                          <a:spcPts val="0"/>
                        </a:spcAft>
                      </a:pPr>
                      <a:r>
                        <a:rPr lang="en-US" sz="4000" dirty="0">
                          <a:solidFill>
                            <a:schemeClr val="tx1"/>
                          </a:solidFill>
                          <a:effectLst/>
                        </a:rPr>
                        <a:t>2</a:t>
                      </a:r>
                    </a:p>
                    <a:p>
                      <a:pPr marL="0" marR="0" algn="r">
                        <a:lnSpc>
                          <a:spcPct val="107000"/>
                        </a:lnSpc>
                        <a:spcBef>
                          <a:spcPts val="0"/>
                        </a:spcBef>
                        <a:spcAft>
                          <a:spcPts val="0"/>
                        </a:spcAft>
                      </a:pPr>
                      <a:r>
                        <a:rPr lang="en-US" sz="4000" dirty="0">
                          <a:solidFill>
                            <a:schemeClr val="tx1"/>
                          </a:solidFill>
                          <a:effectLst/>
                        </a:rPr>
                        <a:t>≥3</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solidFill>
                            <a:schemeClr val="tx1"/>
                          </a:solidFill>
                          <a:effectLst/>
                        </a:rPr>
                        <a:t>47 (25.0%)</a:t>
                      </a:r>
                    </a:p>
                    <a:p>
                      <a:pPr marL="0" marR="0" algn="ctr">
                        <a:lnSpc>
                          <a:spcPct val="107000"/>
                        </a:lnSpc>
                        <a:spcBef>
                          <a:spcPts val="0"/>
                        </a:spcBef>
                        <a:spcAft>
                          <a:spcPts val="0"/>
                        </a:spcAft>
                      </a:pPr>
                      <a:r>
                        <a:rPr lang="en-US" sz="4000" dirty="0">
                          <a:solidFill>
                            <a:schemeClr val="tx1"/>
                          </a:solidFill>
                          <a:effectLst/>
                        </a:rPr>
                        <a:t>45 (23.9%)</a:t>
                      </a:r>
                    </a:p>
                    <a:p>
                      <a:pPr marL="0" marR="0" algn="ctr">
                        <a:lnSpc>
                          <a:spcPct val="107000"/>
                        </a:lnSpc>
                        <a:spcBef>
                          <a:spcPts val="0"/>
                        </a:spcBef>
                        <a:spcAft>
                          <a:spcPts val="0"/>
                        </a:spcAft>
                      </a:pPr>
                      <a:r>
                        <a:rPr lang="en-US" sz="4000" dirty="0">
                          <a:solidFill>
                            <a:schemeClr val="tx1"/>
                          </a:solidFill>
                          <a:effectLst/>
                        </a:rPr>
                        <a:t>48 (25.5%)</a:t>
                      </a:r>
                    </a:p>
                    <a:p>
                      <a:pPr marL="0" marR="0" algn="ctr">
                        <a:lnSpc>
                          <a:spcPct val="107000"/>
                        </a:lnSpc>
                        <a:spcBef>
                          <a:spcPts val="0"/>
                        </a:spcBef>
                        <a:spcAft>
                          <a:spcPts val="0"/>
                        </a:spcAft>
                      </a:pPr>
                      <a:r>
                        <a:rPr lang="en-US" sz="4000" dirty="0">
                          <a:solidFill>
                            <a:schemeClr val="tx1"/>
                          </a:solidFill>
                          <a:effectLst/>
                        </a:rPr>
                        <a:t>48 (25.5%)</a:t>
                      </a:r>
                    </a:p>
                  </a:txBody>
                  <a:tcPr marL="68580" marR="68580" marT="0" marB="0"/>
                </a:tc>
                <a:extLst>
                  <a:ext uri="{0D108BD9-81ED-4DB2-BD59-A6C34878D82A}">
                    <a16:rowId xmlns:a16="http://schemas.microsoft.com/office/drawing/2014/main" val="2412893200"/>
                  </a:ext>
                </a:extLst>
              </a:tr>
            </a:tbl>
          </a:graphicData>
        </a:graphic>
      </p:graphicFrame>
      <p:graphicFrame>
        <p:nvGraphicFramePr>
          <p:cNvPr id="39" name="Table 38">
            <a:extLst>
              <a:ext uri="{FF2B5EF4-FFF2-40B4-BE49-F238E27FC236}">
                <a16:creationId xmlns:a16="http://schemas.microsoft.com/office/drawing/2014/main" id="{66DDCE56-49B1-0247-BF48-46595A1550A5}"/>
              </a:ext>
            </a:extLst>
          </p:cNvPr>
          <p:cNvGraphicFramePr>
            <a:graphicFrameLocks noGrp="1"/>
          </p:cNvGraphicFramePr>
          <p:nvPr>
            <p:extLst>
              <p:ext uri="{D42A27DB-BD31-4B8C-83A1-F6EECF244321}">
                <p14:modId xmlns:p14="http://schemas.microsoft.com/office/powerpoint/2010/main" val="1179921815"/>
              </p:ext>
            </p:extLst>
          </p:nvPr>
        </p:nvGraphicFramePr>
        <p:xfrm>
          <a:off x="33252455" y="9323104"/>
          <a:ext cx="17204653" cy="3025268"/>
        </p:xfrm>
        <a:graphic>
          <a:graphicData uri="http://schemas.openxmlformats.org/drawingml/2006/table">
            <a:tbl>
              <a:tblPr firstRow="1" firstCol="1" bandRow="1">
                <a:tableStyleId>{5C22544A-7EE6-4342-B048-85BDC9FD1C3A}</a:tableStyleId>
              </a:tblPr>
              <a:tblGrid>
                <a:gridCol w="6740513">
                  <a:extLst>
                    <a:ext uri="{9D8B030D-6E8A-4147-A177-3AD203B41FA5}">
                      <a16:colId xmlns:a16="http://schemas.microsoft.com/office/drawing/2014/main" val="692505923"/>
                    </a:ext>
                  </a:extLst>
                </a:gridCol>
                <a:gridCol w="4653201">
                  <a:extLst>
                    <a:ext uri="{9D8B030D-6E8A-4147-A177-3AD203B41FA5}">
                      <a16:colId xmlns:a16="http://schemas.microsoft.com/office/drawing/2014/main" val="1705765565"/>
                    </a:ext>
                  </a:extLst>
                </a:gridCol>
                <a:gridCol w="5810939">
                  <a:extLst>
                    <a:ext uri="{9D8B030D-6E8A-4147-A177-3AD203B41FA5}">
                      <a16:colId xmlns:a16="http://schemas.microsoft.com/office/drawing/2014/main" val="3528810803"/>
                    </a:ext>
                  </a:extLst>
                </a:gridCol>
              </a:tblGrid>
              <a:tr h="409541">
                <a:tc>
                  <a:txBody>
                    <a:bodyPr/>
                    <a:lstStyle/>
                    <a:p>
                      <a:pPr marL="0" marR="0">
                        <a:lnSpc>
                          <a:spcPct val="107000"/>
                        </a:lnSpc>
                        <a:spcBef>
                          <a:spcPts val="0"/>
                        </a:spcBef>
                        <a:spcAft>
                          <a:spcPts val="0"/>
                        </a:spcAft>
                      </a:pPr>
                      <a:r>
                        <a:rPr lang="en-US" sz="48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800" b="1" dirty="0">
                          <a:solidFill>
                            <a:schemeClr val="tx1"/>
                          </a:solidFill>
                          <a:effectLst/>
                          <a:latin typeface="Times New Roman" panose="02020603050405020304" pitchFamily="18" charset="0"/>
                          <a:cs typeface="Times New Roman" panose="02020603050405020304" pitchFamily="18" charset="0"/>
                        </a:rPr>
                        <a:t>1 </a:t>
                      </a:r>
                      <a:r>
                        <a:rPr lang="en-US" sz="4800" dirty="0">
                          <a:solidFill>
                            <a:schemeClr val="tx1"/>
                          </a:solidFill>
                          <a:effectLst/>
                          <a:latin typeface="Times New Roman" panose="02020603050405020304" pitchFamily="18" charset="0"/>
                          <a:cs typeface="Times New Roman" panose="02020603050405020304" pitchFamily="18" charset="0"/>
                        </a:rPr>
                        <a:t>Intervention Groups</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N</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800" dirty="0" err="1">
                          <a:solidFill>
                            <a:schemeClr val="tx1"/>
                          </a:solidFill>
                          <a:effectLst/>
                          <a:latin typeface="Times New Roman" panose="02020603050405020304" pitchFamily="18" charset="0"/>
                          <a:cs typeface="Times New Roman" panose="02020603050405020304" pitchFamily="18" charset="0"/>
                        </a:rPr>
                        <a:t>mQBL</a:t>
                      </a:r>
                      <a:r>
                        <a:rPr lang="en-US" sz="4800" dirty="0">
                          <a:solidFill>
                            <a:schemeClr val="tx1"/>
                          </a:solidFill>
                          <a:effectLst/>
                          <a:latin typeface="Times New Roman" panose="02020603050405020304" pitchFamily="18" charset="0"/>
                          <a:cs typeface="Times New Roman" panose="02020603050405020304" pitchFamily="18" charset="0"/>
                        </a:rPr>
                        <a:t> [Q1, Q3]</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867792"/>
                  </a:ext>
                </a:extLst>
              </a:tr>
              <a:tr h="1266859">
                <a:tc>
                  <a:txBody>
                    <a:bodyPr/>
                    <a:lstStyle/>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All Patients</a:t>
                      </a:r>
                    </a:p>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No Uterotonics</a:t>
                      </a:r>
                    </a:p>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1 Uterotonic</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188</a:t>
                      </a:r>
                    </a:p>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154</a:t>
                      </a:r>
                    </a:p>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34</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155 [100, 250]</a:t>
                      </a:r>
                    </a:p>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150 [100, 225]</a:t>
                      </a:r>
                    </a:p>
                    <a:p>
                      <a:pPr marL="0" marR="0" algn="ctr">
                        <a:lnSpc>
                          <a:spcPct val="107000"/>
                        </a:lnSpc>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250 [150, 350]</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8649145"/>
                  </a:ext>
                </a:extLst>
              </a:tr>
            </a:tbl>
          </a:graphicData>
        </a:graphic>
      </p:graphicFrame>
      <p:sp>
        <p:nvSpPr>
          <p:cNvPr id="40" name="Text Placeholder 107">
            <a:extLst>
              <a:ext uri="{FF2B5EF4-FFF2-40B4-BE49-F238E27FC236}">
                <a16:creationId xmlns:a16="http://schemas.microsoft.com/office/drawing/2014/main" id="{8EE02B80-E664-C641-A29A-DD36A1E13E77}"/>
              </a:ext>
            </a:extLst>
          </p:cNvPr>
          <p:cNvSpPr txBox="1">
            <a:spLocks/>
          </p:cNvSpPr>
          <p:nvPr/>
        </p:nvSpPr>
        <p:spPr>
          <a:xfrm>
            <a:off x="36637190" y="7779524"/>
            <a:ext cx="11723688" cy="1134367"/>
          </a:xfrm>
          <a:prstGeom prst="rect">
            <a:avLst/>
          </a:prstGeom>
          <a:noFill/>
        </p:spPr>
        <p:txBody>
          <a:bodyPr wrap="square"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tabLst/>
              <a:defRPr sz="4200" b="1" u="sng" kern="1200" baseline="0">
                <a:solidFill>
                  <a:schemeClr val="accent5">
                    <a:lumMod val="50000"/>
                  </a:schemeClr>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sz="6000" dirty="0">
                <a:solidFill>
                  <a:srgbClr val="C00000"/>
                </a:solidFill>
                <a:latin typeface="Times New Roman" panose="02020603050405020304" pitchFamily="18" charset="0"/>
                <a:cs typeface="Times New Roman" panose="02020603050405020304" pitchFamily="18" charset="0"/>
              </a:rPr>
              <a:t>Results </a:t>
            </a:r>
          </a:p>
        </p:txBody>
      </p:sp>
      <p:pic>
        <p:nvPicPr>
          <p:cNvPr id="41" name="Picture 40">
            <a:extLst>
              <a:ext uri="{FF2B5EF4-FFF2-40B4-BE49-F238E27FC236}">
                <a16:creationId xmlns:a16="http://schemas.microsoft.com/office/drawing/2014/main" id="{FF131D20-F255-1045-83DE-7C9CB12A7B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302531" y="8151520"/>
            <a:ext cx="12601336" cy="7919129"/>
          </a:xfrm>
          <a:prstGeom prst="rect">
            <a:avLst/>
          </a:prstGeom>
          <a:noFill/>
        </p:spPr>
      </p:pic>
      <p:pic>
        <p:nvPicPr>
          <p:cNvPr id="42" name="Picture 41">
            <a:extLst>
              <a:ext uri="{FF2B5EF4-FFF2-40B4-BE49-F238E27FC236}">
                <a16:creationId xmlns:a16="http://schemas.microsoft.com/office/drawing/2014/main" id="{0D9B7629-7A3C-AC4D-9791-F728A8E2D0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302531" y="16365778"/>
            <a:ext cx="12601336" cy="7918704"/>
          </a:xfrm>
          <a:prstGeom prst="rect">
            <a:avLst/>
          </a:prstGeom>
          <a:noFill/>
        </p:spPr>
      </p:pic>
      <p:pic>
        <p:nvPicPr>
          <p:cNvPr id="43" name="Picture 42">
            <a:extLst>
              <a:ext uri="{FF2B5EF4-FFF2-40B4-BE49-F238E27FC236}">
                <a16:creationId xmlns:a16="http://schemas.microsoft.com/office/drawing/2014/main" id="{D6162D06-05CE-1C42-B76E-736E11FFB34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211899" y="24612298"/>
            <a:ext cx="12824127" cy="7918704"/>
          </a:xfrm>
          <a:prstGeom prst="rect">
            <a:avLst/>
          </a:prstGeom>
          <a:noFill/>
          <a:ln>
            <a:noFill/>
          </a:ln>
        </p:spPr>
      </p:pic>
      <p:graphicFrame>
        <p:nvGraphicFramePr>
          <p:cNvPr id="4" name="Table 3">
            <a:extLst>
              <a:ext uri="{FF2B5EF4-FFF2-40B4-BE49-F238E27FC236}">
                <a16:creationId xmlns:a16="http://schemas.microsoft.com/office/drawing/2014/main" id="{721284AD-1A79-E549-8F93-7FBF187E722B}"/>
              </a:ext>
            </a:extLst>
          </p:cNvPr>
          <p:cNvGraphicFramePr>
            <a:graphicFrameLocks noGrp="1"/>
          </p:cNvGraphicFramePr>
          <p:nvPr>
            <p:extLst>
              <p:ext uri="{D42A27DB-BD31-4B8C-83A1-F6EECF244321}">
                <p14:modId xmlns:p14="http://schemas.microsoft.com/office/powerpoint/2010/main" val="3113319483"/>
              </p:ext>
            </p:extLst>
          </p:nvPr>
        </p:nvGraphicFramePr>
        <p:xfrm>
          <a:off x="33351216" y="12716933"/>
          <a:ext cx="17204655" cy="5960882"/>
        </p:xfrm>
        <a:graphic>
          <a:graphicData uri="http://schemas.openxmlformats.org/drawingml/2006/table">
            <a:tbl>
              <a:tblPr firstRow="1" firstCol="1" bandRow="1">
                <a:tableStyleId>{5C22544A-7EE6-4342-B048-85BDC9FD1C3A}</a:tableStyleId>
              </a:tblPr>
              <a:tblGrid>
                <a:gridCol w="6641752">
                  <a:extLst>
                    <a:ext uri="{9D8B030D-6E8A-4147-A177-3AD203B41FA5}">
                      <a16:colId xmlns:a16="http://schemas.microsoft.com/office/drawing/2014/main" val="2726577954"/>
                    </a:ext>
                  </a:extLst>
                </a:gridCol>
                <a:gridCol w="10562903">
                  <a:extLst>
                    <a:ext uri="{9D8B030D-6E8A-4147-A177-3AD203B41FA5}">
                      <a16:colId xmlns:a16="http://schemas.microsoft.com/office/drawing/2014/main" val="214874893"/>
                    </a:ext>
                  </a:extLst>
                </a:gridCol>
              </a:tblGrid>
              <a:tr h="840242">
                <a:tc>
                  <a:txBody>
                    <a:bodyPr/>
                    <a:lstStyle/>
                    <a:p>
                      <a:pPr marL="0" marR="0">
                        <a:spcBef>
                          <a:spcPts val="0"/>
                        </a:spcBef>
                        <a:spcAft>
                          <a:spcPts val="0"/>
                        </a:spcAft>
                      </a:pPr>
                      <a:r>
                        <a:rPr lang="en-US" sz="4800" b="1" dirty="0">
                          <a:solidFill>
                            <a:schemeClr val="tx1"/>
                          </a:solidFill>
                          <a:effectLst/>
                          <a:latin typeface="Times New Roman" panose="02020603050405020304" pitchFamily="18" charset="0"/>
                          <a:cs typeface="Times New Roman" panose="02020603050405020304" pitchFamily="18" charset="0"/>
                        </a:rPr>
                        <a:t>Uterine Factors </a:t>
                      </a:r>
                      <a:r>
                        <a:rPr lang="en-US" sz="4800" b="1" dirty="0" err="1">
                          <a:solidFill>
                            <a:schemeClr val="tx1"/>
                          </a:solidFill>
                          <a:effectLst/>
                          <a:latin typeface="Times New Roman" panose="02020603050405020304" pitchFamily="18" charset="0"/>
                          <a:cs typeface="Times New Roman" panose="02020603050405020304" pitchFamily="18" charset="0"/>
                        </a:rPr>
                        <a:t>mQBL</a:t>
                      </a:r>
                      <a:endParaRPr lang="en-US"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4800" b="1" i="0" kern="1200" dirty="0">
                          <a:solidFill>
                            <a:schemeClr val="tx1"/>
                          </a:solidFill>
                          <a:effectLst/>
                          <a:latin typeface="Times New Roman" panose="02020603050405020304" pitchFamily="18" charset="0"/>
                          <a:ea typeface="+mn-ea"/>
                          <a:cs typeface="Times New Roman" panose="02020603050405020304" pitchFamily="18" charset="0"/>
                        </a:rPr>
                        <a:t> Qualifying </a:t>
                      </a:r>
                      <a:r>
                        <a:rPr lang="en-US" sz="4800" b="1" dirty="0">
                          <a:solidFill>
                            <a:schemeClr val="tx1"/>
                          </a:solidFill>
                          <a:effectLst/>
                          <a:latin typeface="Times New Roman" panose="02020603050405020304" pitchFamily="18" charset="0"/>
                          <a:cs typeface="Times New Roman" panose="02020603050405020304" pitchFamily="18" charset="0"/>
                        </a:rPr>
                        <a:t>Interventions</a:t>
                      </a:r>
                      <a:endParaRPr lang="en-US"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10440"/>
                  </a:ext>
                </a:extLst>
              </a:tr>
              <a:tr h="840242">
                <a:tc>
                  <a:txBody>
                    <a:bodyPr/>
                    <a:lstStyle/>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250 mL</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2 uterotonics: methylergonovine in OR and PACU</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578872"/>
                  </a:ext>
                </a:extLst>
              </a:tr>
              <a:tr h="840242">
                <a:tc>
                  <a:txBody>
                    <a:bodyPr/>
                    <a:lstStyle/>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450 mL</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2 uterotonics: methylergonovine in OR and PACU</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0364162"/>
                  </a:ext>
                </a:extLst>
              </a:tr>
              <a:tr h="1680483">
                <a:tc>
                  <a:txBody>
                    <a:bodyPr/>
                    <a:lstStyle/>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1635 mL </a:t>
                      </a:r>
                      <a:r>
                        <a:rPr lang="en-US" sz="4800" dirty="0" err="1">
                          <a:solidFill>
                            <a:schemeClr val="tx1"/>
                          </a:solidFill>
                          <a:effectLst/>
                          <a:latin typeface="Times New Roman" panose="02020603050405020304" pitchFamily="18" charset="0"/>
                          <a:cs typeface="Times New Roman" panose="02020603050405020304" pitchFamily="18" charset="0"/>
                        </a:rPr>
                        <a:t>intraop</a:t>
                      </a:r>
                      <a:r>
                        <a:rPr lang="en-US" sz="480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2500+ mL overall</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4800" dirty="0">
                          <a:solidFill>
                            <a:schemeClr val="tx1"/>
                          </a:solidFill>
                          <a:effectLst/>
                          <a:latin typeface="Times New Roman" panose="02020603050405020304" pitchFamily="18" charset="0"/>
                          <a:cs typeface="Times New Roman" panose="02020603050405020304" pitchFamily="18" charset="0"/>
                        </a:rPr>
                        <a:t>Uterotonic in PACU (methylergonovine), Tranexamic Acid administration, Uterine balloon tamponade, Blood transfusion</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6387225"/>
                  </a:ext>
                </a:extLst>
              </a:tr>
            </a:tbl>
          </a:graphicData>
        </a:graphic>
      </p:graphicFrame>
      <p:sp>
        <p:nvSpPr>
          <p:cNvPr id="48" name="Text Placeholder 105">
            <a:extLst>
              <a:ext uri="{FF2B5EF4-FFF2-40B4-BE49-F238E27FC236}">
                <a16:creationId xmlns:a16="http://schemas.microsoft.com/office/drawing/2014/main" id="{85A0CDFD-9B32-D646-A944-5CDC0B2C1D9F}"/>
              </a:ext>
            </a:extLst>
          </p:cNvPr>
          <p:cNvSpPr txBox="1">
            <a:spLocks/>
          </p:cNvSpPr>
          <p:nvPr/>
        </p:nvSpPr>
        <p:spPr>
          <a:xfrm>
            <a:off x="19479637" y="4017649"/>
            <a:ext cx="11725540" cy="1134367"/>
          </a:xfrm>
          <a:prstGeom prst="rect">
            <a:avLst/>
          </a:prstGeom>
          <a:noFill/>
        </p:spPr>
        <p:txBody>
          <a:bodyPr wrap="square"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defRPr sz="4200" b="1" u="sng" kern="1200" baseline="0">
                <a:solidFill>
                  <a:schemeClr val="accent5">
                    <a:lumMod val="50000"/>
                  </a:schemeClr>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sz="6000" dirty="0">
                <a:solidFill>
                  <a:srgbClr val="C00000"/>
                </a:solidFill>
                <a:latin typeface="Times New Roman" panose="02020603050405020304" pitchFamily="18" charset="0"/>
                <a:cs typeface="Times New Roman" panose="02020603050405020304" pitchFamily="18" charset="0"/>
              </a:rPr>
              <a:t>Objective </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A4CD945F-1032-6E41-A17F-FD2FFC4D951A}"/>
              </a:ext>
            </a:extLst>
          </p:cNvPr>
          <p:cNvSpPr txBox="1"/>
          <p:nvPr/>
        </p:nvSpPr>
        <p:spPr>
          <a:xfrm>
            <a:off x="17681821" y="5152016"/>
            <a:ext cx="15842757" cy="3477875"/>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To identify a quantitative blood loss during dilation and evacuation (D&amp;E) procedures that correlates with clinically relevant outcomes to allow a clearer definition of “hemorrhage” as a procedural complication.</a:t>
            </a:r>
          </a:p>
          <a:p>
            <a:endParaRPr lang="en-US" sz="4400" dirty="0">
              <a:latin typeface="Times New Roman" panose="02020603050405020304" pitchFamily="18" charset="0"/>
              <a:cs typeface="Times New Roman" panose="02020603050405020304" pitchFamily="18" charset="0"/>
            </a:endParaRPr>
          </a:p>
        </p:txBody>
      </p:sp>
      <p:pic>
        <p:nvPicPr>
          <p:cNvPr id="3" name="Picture 2" descr="Qr code&#10;&#10;Description automatically generated">
            <a:extLst>
              <a:ext uri="{FF2B5EF4-FFF2-40B4-BE49-F238E27FC236}">
                <a16:creationId xmlns:a16="http://schemas.microsoft.com/office/drawing/2014/main" id="{CD1A5966-DE7E-A04C-B169-888D7A08F7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17317" y="322947"/>
            <a:ext cx="3887787" cy="3887787"/>
          </a:xfrm>
          <a:prstGeom prst="rect">
            <a:avLst/>
          </a:prstGeom>
        </p:spPr>
      </p:pic>
      <p:sp>
        <p:nvSpPr>
          <p:cNvPr id="2" name="Rectangle 1">
            <a:extLst>
              <a:ext uri="{FF2B5EF4-FFF2-40B4-BE49-F238E27FC236}">
                <a16:creationId xmlns:a16="http://schemas.microsoft.com/office/drawing/2014/main" id="{2365086D-CC1D-1F4D-B44E-2C0709ECEC5B}"/>
              </a:ext>
            </a:extLst>
          </p:cNvPr>
          <p:cNvSpPr/>
          <p:nvPr/>
        </p:nvSpPr>
        <p:spPr>
          <a:xfrm>
            <a:off x="-10617200" y="-93422"/>
            <a:ext cx="10259597" cy="334927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D9D5F105-66FF-864A-AE0E-41BC69314356}"/>
              </a:ext>
            </a:extLst>
          </p:cNvPr>
          <p:cNvSpPr/>
          <p:nvPr/>
        </p:nvSpPr>
        <p:spPr>
          <a:xfrm>
            <a:off x="51564001" y="-508000"/>
            <a:ext cx="9753600" cy="33492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59916239"/>
      </p:ext>
    </p:extLst>
  </p:cSld>
  <p:clrMapOvr>
    <a:masterClrMapping/>
  </p:clrMapOvr>
</p:sld>
</file>

<file path=ppt/theme/theme1.xml><?xml version="1.0" encoding="utf-8"?>
<a:theme xmlns:a="http://schemas.openxmlformats.org/drawingml/2006/main" name="PosterPresentations.com-36x56-Template-V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658</TotalTime>
  <Words>582</Words>
  <Application>Microsoft Macintosh PowerPoint</Application>
  <PresentationFormat>Custom</PresentationFormat>
  <Paragraphs>102</Paragraphs>
  <Slides>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PosterPresentations.com-36x56-Template-V3</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Cassandra Marie Gilbert</cp:lastModifiedBy>
  <cp:revision>104</cp:revision>
  <dcterms:created xsi:type="dcterms:W3CDTF">2012-02-04T00:31:01Z</dcterms:created>
  <dcterms:modified xsi:type="dcterms:W3CDTF">2021-02-12T02:28:46Z</dcterms:modified>
</cp:coreProperties>
</file>