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92608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userDrawn="1">
          <p15:clr>
            <a:srgbClr val="A4A3A4"/>
          </p15:clr>
        </p15:guide>
        <p15:guide id="2" orient="horz" pos="144" userDrawn="1">
          <p15:clr>
            <a:srgbClr val="A4A3A4"/>
          </p15:clr>
        </p15:guide>
        <p15:guide id="3" orient="horz" pos="10080" userDrawn="1">
          <p15:clr>
            <a:srgbClr val="A4A3A4"/>
          </p15:clr>
        </p15:guide>
        <p15:guide id="4" orient="horz" userDrawn="1">
          <p15:clr>
            <a:srgbClr val="A4A3A4"/>
          </p15:clr>
        </p15:guide>
        <p15:guide id="5" pos="387" userDrawn="1">
          <p15:clr>
            <a:srgbClr val="A4A3A4"/>
          </p15:clr>
        </p15:guide>
        <p15:guide id="6" pos="1804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99" autoAdjust="0"/>
    <p:restoredTop sz="94706" autoAdjust="0"/>
  </p:normalViewPr>
  <p:slideViewPr>
    <p:cSldViewPr snapToGrid="0" snapToObjects="1" showGuides="1">
      <p:cViewPr varScale="1">
        <p:scale>
          <a:sx n="53" d="100"/>
          <a:sy n="53" d="100"/>
        </p:scale>
        <p:origin x="480" y="176"/>
      </p:cViewPr>
      <p:guideLst>
        <p:guide orient="horz" pos="1659"/>
        <p:guide orient="horz" pos="144"/>
        <p:guide orient="horz" pos="10080"/>
        <p:guide orient="horz"/>
        <p:guide pos="387"/>
        <p:guide pos="1804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5" d="100"/>
          <a:sy n="75" d="100"/>
        </p:scale>
        <p:origin x="226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7B717E-17DC-4276-BCDC-C73550588E55}" type="slidenum">
              <a:rPr lang="en-US" smtClean="0"/>
              <a:t>‹#›</a:t>
            </a:fld>
            <a:endParaRPr lang="en-US"/>
          </a:p>
        </p:txBody>
      </p:sp>
    </p:spTree>
    <p:extLst>
      <p:ext uri="{BB962C8B-B14F-4D97-AF65-F5344CB8AC3E}">
        <p14:creationId xmlns:p14="http://schemas.microsoft.com/office/powerpoint/2010/main" val="170805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2/16/21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60 Template -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2790" y="306316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14892" y="2638448"/>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14892" y="725804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724777" y="3063162"/>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724776" y="2638448"/>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4838893" y="3063162"/>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4833600" y="2638448"/>
            <a:ext cx="670560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1947716" y="263844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1947716" y="3063162"/>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1947716" y="728815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1946040" y="774954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1947716" y="1299148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1946040" y="13432553"/>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02790" y="7699296"/>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906520" y="974260"/>
            <a:ext cx="21447761" cy="598230"/>
          </a:xfrm>
          <a:prstGeom prst="rect">
            <a:avLst/>
          </a:prstGeom>
        </p:spPr>
        <p:txBody>
          <a:bodyPr>
            <a:normAutofit/>
          </a:bodyPr>
          <a:lstStyle>
            <a:lvl1pPr marL="0" indent="0" algn="ctr">
              <a:buFontTx/>
              <a:buNone/>
              <a:defRPr sz="3840">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77" name="Text Placeholder 76"/>
          <p:cNvSpPr>
            <a:spLocks noGrp="1"/>
          </p:cNvSpPr>
          <p:nvPr>
            <p:ph type="body" sz="quarter" idx="184" hasCustomPrompt="1"/>
          </p:nvPr>
        </p:nvSpPr>
        <p:spPr>
          <a:xfrm>
            <a:off x="3906520" y="1572490"/>
            <a:ext cx="21447761" cy="634555"/>
          </a:xfrm>
          <a:prstGeom prst="rect">
            <a:avLst/>
          </a:prstGeom>
        </p:spPr>
        <p:txBody>
          <a:bodyPr>
            <a:normAutofit/>
          </a:bodyPr>
          <a:lstStyle>
            <a:lvl1pPr marL="0" indent="0" algn="ctr">
              <a:buFontTx/>
              <a:buNone/>
              <a:defRPr sz="2987">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78" name="Text Placeholder 76"/>
          <p:cNvSpPr>
            <a:spLocks noGrp="1"/>
          </p:cNvSpPr>
          <p:nvPr>
            <p:ph type="body" sz="quarter" idx="185" hasCustomPrompt="1"/>
          </p:nvPr>
        </p:nvSpPr>
        <p:spPr>
          <a:xfrm>
            <a:off x="3906520" y="128476"/>
            <a:ext cx="21447761" cy="834414"/>
          </a:xfrm>
          <a:prstGeom prst="rect">
            <a:avLst/>
          </a:prstGeom>
        </p:spPr>
        <p:txBody>
          <a:bodyPr>
            <a:normAutofit/>
          </a:bodyPr>
          <a:lstStyle>
            <a:lvl1pPr marL="0" indent="0" algn="ctr">
              <a:buFontTx/>
              <a:buNone/>
              <a:defRPr sz="5120"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6x60 Template -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6195" y="306316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08842" y="2622097"/>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05666" y="7540815"/>
            <a:ext cx="6705600"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08313" y="709548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724776" y="3079513"/>
            <a:ext cx="13813365"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724776" y="2622097"/>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724776" y="10987985"/>
            <a:ext cx="13813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724776" y="10526600"/>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1973955" y="2622097"/>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1973955" y="3083482"/>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1973955" y="712559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1972279" y="758698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1973955" y="1282892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1972279" y="13290313"/>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83" name="Text Placeholder 76"/>
          <p:cNvSpPr>
            <a:spLocks noGrp="1"/>
          </p:cNvSpPr>
          <p:nvPr>
            <p:ph type="body" sz="quarter" idx="150" hasCustomPrompt="1"/>
          </p:nvPr>
        </p:nvSpPr>
        <p:spPr>
          <a:xfrm>
            <a:off x="3906520" y="1020491"/>
            <a:ext cx="21447761" cy="598230"/>
          </a:xfrm>
          <a:prstGeom prst="rect">
            <a:avLst/>
          </a:prstGeom>
        </p:spPr>
        <p:txBody>
          <a:bodyPr>
            <a:normAutofit/>
          </a:bodyPr>
          <a:lstStyle>
            <a:lvl1pPr marL="0" indent="0" algn="ctr">
              <a:buFontTx/>
              <a:buNone/>
              <a:defRPr sz="3840">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84" name="Text Placeholder 76"/>
          <p:cNvSpPr>
            <a:spLocks noGrp="1"/>
          </p:cNvSpPr>
          <p:nvPr>
            <p:ph type="body" sz="quarter" idx="184" hasCustomPrompt="1"/>
          </p:nvPr>
        </p:nvSpPr>
        <p:spPr>
          <a:xfrm>
            <a:off x="3906520" y="1618721"/>
            <a:ext cx="21447761" cy="634555"/>
          </a:xfrm>
          <a:prstGeom prst="rect">
            <a:avLst/>
          </a:prstGeom>
        </p:spPr>
        <p:txBody>
          <a:bodyPr>
            <a:normAutofit/>
          </a:bodyPr>
          <a:lstStyle>
            <a:lvl1pPr marL="0" indent="0" algn="ctr">
              <a:buFontTx/>
              <a:buNone/>
              <a:defRPr sz="2987">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85" name="Text Placeholder 76"/>
          <p:cNvSpPr>
            <a:spLocks noGrp="1"/>
          </p:cNvSpPr>
          <p:nvPr>
            <p:ph type="body" sz="quarter" idx="185" hasCustomPrompt="1"/>
          </p:nvPr>
        </p:nvSpPr>
        <p:spPr>
          <a:xfrm>
            <a:off x="3906520" y="174707"/>
            <a:ext cx="21447761" cy="834414"/>
          </a:xfrm>
          <a:prstGeom prst="rect">
            <a:avLst/>
          </a:prstGeom>
        </p:spPr>
        <p:txBody>
          <a:bodyPr>
            <a:normAutofit/>
          </a:bodyPr>
          <a:lstStyle>
            <a:lvl1pPr marL="0" indent="0" algn="ctr">
              <a:buFontTx/>
              <a:buNone/>
              <a:defRPr sz="5120"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extLst>
      <p:ext uri="{BB962C8B-B14F-4D97-AF65-F5344CB8AC3E}">
        <p14:creationId xmlns:p14="http://schemas.microsoft.com/office/powerpoint/2010/main" val="3288022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2790" y="306316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14892" y="2638448"/>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14892" y="725804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724777" y="3063162"/>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724776" y="2638448"/>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4838893" y="3063162"/>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4833600" y="2638448"/>
            <a:ext cx="670560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1947716" y="263844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1947716" y="3063162"/>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1947716" y="728815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1946040" y="774954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1947716" y="1299148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1946040" y="13432553"/>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02790" y="7699296"/>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906520" y="995042"/>
            <a:ext cx="21447761" cy="598230"/>
          </a:xfrm>
          <a:prstGeom prst="rect">
            <a:avLst/>
          </a:prstGeom>
        </p:spPr>
        <p:txBody>
          <a:bodyPr>
            <a:normAutofit/>
          </a:bodyPr>
          <a:lstStyle>
            <a:lvl1pPr marL="0" indent="0" algn="ctr">
              <a:buFontTx/>
              <a:buNone/>
              <a:defRPr sz="3840">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77" name="Text Placeholder 76"/>
          <p:cNvSpPr>
            <a:spLocks noGrp="1"/>
          </p:cNvSpPr>
          <p:nvPr>
            <p:ph type="body" sz="quarter" idx="184" hasCustomPrompt="1"/>
          </p:nvPr>
        </p:nvSpPr>
        <p:spPr>
          <a:xfrm>
            <a:off x="3906520" y="1593272"/>
            <a:ext cx="21447761" cy="634555"/>
          </a:xfrm>
          <a:prstGeom prst="rect">
            <a:avLst/>
          </a:prstGeom>
        </p:spPr>
        <p:txBody>
          <a:bodyPr>
            <a:normAutofit/>
          </a:bodyPr>
          <a:lstStyle>
            <a:lvl1pPr marL="0" indent="0" algn="ctr">
              <a:buFontTx/>
              <a:buNone/>
              <a:defRPr sz="2987">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78" name="Text Placeholder 76"/>
          <p:cNvSpPr>
            <a:spLocks noGrp="1"/>
          </p:cNvSpPr>
          <p:nvPr>
            <p:ph type="body" sz="quarter" idx="185" hasCustomPrompt="1"/>
          </p:nvPr>
        </p:nvSpPr>
        <p:spPr>
          <a:xfrm>
            <a:off x="3906520" y="149258"/>
            <a:ext cx="21447761" cy="834414"/>
          </a:xfrm>
          <a:prstGeom prst="rect">
            <a:avLst/>
          </a:prstGeom>
        </p:spPr>
        <p:txBody>
          <a:bodyPr>
            <a:normAutofit/>
          </a:bodyPr>
          <a:lstStyle>
            <a:lvl1pPr marL="0" indent="0" algn="ctr">
              <a:buFontTx/>
              <a:buNone/>
              <a:defRPr sz="5120"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extLst>
      <p:ext uri="{BB962C8B-B14F-4D97-AF65-F5344CB8AC3E}">
        <p14:creationId xmlns:p14="http://schemas.microsoft.com/office/powerpoint/2010/main" val="4236275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thout guides -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6195" y="306316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08842" y="2622097"/>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05666" y="7540815"/>
            <a:ext cx="6705600"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08313" y="709548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724776" y="3079513"/>
            <a:ext cx="13813365"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724776" y="2622097"/>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724776" y="10987985"/>
            <a:ext cx="13813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724776" y="10526600"/>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1973955" y="2622097"/>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1973955" y="3083482"/>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1973955" y="712559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1972279" y="758698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1973955" y="1282892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1972279" y="13290313"/>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83" name="Text Placeholder 76"/>
          <p:cNvSpPr>
            <a:spLocks noGrp="1"/>
          </p:cNvSpPr>
          <p:nvPr>
            <p:ph type="body" sz="quarter" idx="150" hasCustomPrompt="1"/>
          </p:nvPr>
        </p:nvSpPr>
        <p:spPr>
          <a:xfrm>
            <a:off x="3906520" y="1015824"/>
            <a:ext cx="21447761" cy="598230"/>
          </a:xfrm>
          <a:prstGeom prst="rect">
            <a:avLst/>
          </a:prstGeom>
        </p:spPr>
        <p:txBody>
          <a:bodyPr>
            <a:normAutofit/>
          </a:bodyPr>
          <a:lstStyle>
            <a:lvl1pPr marL="0" indent="0" algn="ctr">
              <a:buFontTx/>
              <a:buNone/>
              <a:defRPr sz="3840">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84" name="Text Placeholder 76"/>
          <p:cNvSpPr>
            <a:spLocks noGrp="1"/>
          </p:cNvSpPr>
          <p:nvPr>
            <p:ph type="body" sz="quarter" idx="184" hasCustomPrompt="1"/>
          </p:nvPr>
        </p:nvSpPr>
        <p:spPr>
          <a:xfrm>
            <a:off x="3906520" y="1614054"/>
            <a:ext cx="21447761" cy="634555"/>
          </a:xfrm>
          <a:prstGeom prst="rect">
            <a:avLst/>
          </a:prstGeom>
        </p:spPr>
        <p:txBody>
          <a:bodyPr>
            <a:normAutofit/>
          </a:bodyPr>
          <a:lstStyle>
            <a:lvl1pPr marL="0" indent="0" algn="ctr">
              <a:buFontTx/>
              <a:buNone/>
              <a:defRPr sz="2987">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85" name="Text Placeholder 76"/>
          <p:cNvSpPr>
            <a:spLocks noGrp="1"/>
          </p:cNvSpPr>
          <p:nvPr>
            <p:ph type="body" sz="quarter" idx="185" hasCustomPrompt="1"/>
          </p:nvPr>
        </p:nvSpPr>
        <p:spPr>
          <a:xfrm>
            <a:off x="3906520" y="170040"/>
            <a:ext cx="21447761" cy="834414"/>
          </a:xfrm>
          <a:prstGeom prst="rect">
            <a:avLst/>
          </a:prstGeom>
        </p:spPr>
        <p:txBody>
          <a:bodyPr>
            <a:normAutofit/>
          </a:bodyPr>
          <a:lstStyle>
            <a:lvl1pPr marL="0" indent="0" algn="ctr">
              <a:buFontTx/>
              <a:buNone/>
              <a:defRPr sz="5120"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extLst>
      <p:ext uri="{BB962C8B-B14F-4D97-AF65-F5344CB8AC3E}">
        <p14:creationId xmlns:p14="http://schemas.microsoft.com/office/powerpoint/2010/main" val="4170575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13" Type="http://schemas.openxmlformats.org/officeDocument/2006/relationships/image" Target="../media/image8.png"/><Relationship Id="rId3" Type="http://schemas.openxmlformats.org/officeDocument/2006/relationships/theme" Target="../theme/theme1.xml"/><Relationship Id="rId7" Type="http://schemas.openxmlformats.org/officeDocument/2006/relationships/image" Target="../media/image4.png"/><Relationship Id="rId12" Type="http://schemas.openxmlformats.org/officeDocument/2006/relationships/hyperlink" Target="https://www.posterpresentations.com/research"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37E3F5-BC1F-1849-A775-9042137E5831}"/>
              </a:ext>
            </a:extLst>
          </p:cNvPr>
          <p:cNvSpPr/>
          <p:nvPr userDrawn="1"/>
        </p:nvSpPr>
        <p:spPr>
          <a:xfrm rot="10800000">
            <a:off x="-1" y="15731836"/>
            <a:ext cx="29260800" cy="7273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10" name="Text Box 14"/>
          <p:cNvSpPr txBox="1">
            <a:spLocks noChangeArrowheads="1"/>
          </p:cNvSpPr>
          <p:nvPr/>
        </p:nvSpPr>
        <p:spPr bwMode="auto">
          <a:xfrm>
            <a:off x="558418" y="16001098"/>
            <a:ext cx="1676400" cy="204085"/>
          </a:xfrm>
          <a:prstGeom prst="rect">
            <a:avLst/>
          </a:prstGeom>
          <a:noFill/>
          <a:ln w="9525">
            <a:noFill/>
            <a:miter lim="800000"/>
            <a:headEnd/>
            <a:tailEnd/>
          </a:ln>
          <a:effectLst/>
        </p:spPr>
        <p:txBody>
          <a:bodyPr lIns="55627" tIns="27808" rIns="55627" bIns="27808">
            <a:spAutoFit/>
          </a:bodyPr>
          <a:lstStyle/>
          <a:p>
            <a:pPr eaLnBrk="0" hangingPunct="0">
              <a:lnSpc>
                <a:spcPct val="65000"/>
              </a:lnSpc>
              <a:spcBef>
                <a:spcPct val="50000"/>
              </a:spcBef>
              <a:defRPr/>
            </a:pPr>
            <a:r>
              <a:rPr lang="en-US" sz="32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640" b="1" dirty="0">
                <a:solidFill>
                  <a:schemeClr val="bg1">
                    <a:lumMod val="75000"/>
                  </a:schemeClr>
                </a:solidFill>
                <a:latin typeface="Arial" charset="0"/>
              </a:rPr>
              <a:t>www.PosterPresentations.com</a:t>
            </a:r>
          </a:p>
        </p:txBody>
      </p:sp>
      <p:sp>
        <p:nvSpPr>
          <p:cNvPr id="8" name="Rectangle 7">
            <a:extLst>
              <a:ext uri="{FF2B5EF4-FFF2-40B4-BE49-F238E27FC236}">
                <a16:creationId xmlns:a16="http://schemas.microsoft.com/office/drawing/2014/main" id="{5E0BF7A9-02F7-724E-BC33-D432DC758826}"/>
              </a:ext>
            </a:extLst>
          </p:cNvPr>
          <p:cNvSpPr/>
          <p:nvPr userDrawn="1"/>
        </p:nvSpPr>
        <p:spPr>
          <a:xfrm>
            <a:off x="0" y="2"/>
            <a:ext cx="29260800" cy="23275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graphicFrame>
        <p:nvGraphicFramePr>
          <p:cNvPr id="9" name="Table 8">
            <a:extLst>
              <a:ext uri="{FF2B5EF4-FFF2-40B4-BE49-F238E27FC236}">
                <a16:creationId xmlns:a16="http://schemas.microsoft.com/office/drawing/2014/main" id="{AD2695C5-47D9-0148-91C3-9759EF4228F5}"/>
              </a:ext>
            </a:extLst>
          </p:cNvPr>
          <p:cNvGraphicFramePr>
            <a:graphicFrameLocks noGrp="1"/>
          </p:cNvGraphicFramePr>
          <p:nvPr userDrawn="1">
            <p:extLst>
              <p:ext uri="{D42A27DB-BD31-4B8C-83A1-F6EECF244321}">
                <p14:modId xmlns:p14="http://schemas.microsoft.com/office/powerpoint/2010/main" val="1023419766"/>
              </p:ext>
            </p:extLst>
          </p:nvPr>
        </p:nvGraphicFramePr>
        <p:xfrm>
          <a:off x="-5980711" y="48126"/>
          <a:ext cx="5621803" cy="16470768"/>
        </p:xfrm>
        <a:graphic>
          <a:graphicData uri="http://schemas.openxmlformats.org/drawingml/2006/table">
            <a:tbl>
              <a:tblPr firstRow="1" bandRow="1">
                <a:tableStyleId>{5C22544A-7EE6-4342-B048-85BDC9FD1C3A}</a:tableStyleId>
              </a:tblPr>
              <a:tblGrid>
                <a:gridCol w="2410585">
                  <a:extLst>
                    <a:ext uri="{9D8B030D-6E8A-4147-A177-3AD203B41FA5}">
                      <a16:colId xmlns:a16="http://schemas.microsoft.com/office/drawing/2014/main" val="20000"/>
                    </a:ext>
                  </a:extLst>
                </a:gridCol>
                <a:gridCol w="3211218">
                  <a:extLst>
                    <a:ext uri="{9D8B030D-6E8A-4147-A177-3AD203B41FA5}">
                      <a16:colId xmlns:a16="http://schemas.microsoft.com/office/drawing/2014/main" val="20001"/>
                    </a:ext>
                  </a:extLst>
                </a:gridCol>
              </a:tblGrid>
              <a:tr h="66872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900" b="0" spc="600" dirty="0">
                          <a:solidFill>
                            <a:srgbClr val="1F3A4E"/>
                          </a:solidFill>
                          <a:latin typeface="Arial Black" panose="020B0A04020102020204" pitchFamily="34" charset="0"/>
                        </a:rPr>
                        <a:t>QUICK START GUIDE</a:t>
                      </a:r>
                      <a:br>
                        <a:rPr lang="en-US" sz="19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900" b="1" spc="600" dirty="0">
                        <a:solidFill>
                          <a:schemeClr val="bg1"/>
                        </a:solidFill>
                        <a:latin typeface="Trebuchet MS" pitchFamily="34" charset="0"/>
                      </a:endParaRPr>
                    </a:p>
                  </a:txBody>
                  <a:tcPr marL="71080" marR="71080" marT="35540" marB="3554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6496">
                <a:tc gridSpan="2">
                  <a:txBody>
                    <a:bodyPr/>
                    <a:lstStyle/>
                    <a:p>
                      <a:pPr defTabSz="3765639"/>
                      <a:r>
                        <a:rPr lang="en-US" sz="1000" i="0" dirty="0">
                          <a:solidFill>
                            <a:srgbClr val="D9D9D9"/>
                          </a:solidFill>
                          <a:latin typeface="Arial"/>
                          <a:cs typeface="Arial"/>
                        </a:rPr>
                        <a:t>This PowerPoint template produces a </a:t>
                      </a:r>
                      <a:r>
                        <a:rPr lang="en-US" sz="1200" i="0" dirty="0">
                          <a:solidFill>
                            <a:srgbClr val="FFC000"/>
                          </a:solidFill>
                          <a:latin typeface="Arial"/>
                          <a:cs typeface="Arial"/>
                        </a:rPr>
                        <a:t>wide screen size (16:9 Ratio) virtual </a:t>
                      </a:r>
                      <a:r>
                        <a:rPr lang="en-US" sz="1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the  </a:t>
                      </a:r>
                      <a:r>
                        <a:rPr lang="en-US" sz="1000" i="0" dirty="0">
                          <a:solidFill>
                            <a:srgbClr val="FFC000"/>
                          </a:solidFill>
                          <a:latin typeface="Arial"/>
                          <a:cs typeface="Arial"/>
                        </a:rPr>
                        <a:t>HELP DESK</a:t>
                      </a:r>
                      <a:r>
                        <a:rPr lang="en-US" sz="1000" i="0" baseline="0" dirty="0">
                          <a:solidFill>
                            <a:srgbClr val="D9D9D9"/>
                          </a:solidFill>
                          <a:latin typeface="Arial"/>
                          <a:cs typeface="Arial"/>
                        </a:rPr>
                        <a:t> </a:t>
                      </a:r>
                      <a:r>
                        <a:rPr lang="en-US" sz="1000" i="0" dirty="0">
                          <a:solidFill>
                            <a:srgbClr val="D9D9D9"/>
                          </a:solidFill>
                          <a:latin typeface="Arial"/>
                          <a:cs typeface="Arial"/>
                        </a:rPr>
                        <a:t>tab.</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To print your poster using our same-day professional printing service,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a:t>
                      </a:r>
                      <a:r>
                        <a:rPr lang="en-US" sz="1000" i="0" dirty="0">
                          <a:solidFill>
                            <a:srgbClr val="FFC000"/>
                          </a:solidFill>
                          <a:latin typeface="Arial"/>
                          <a:cs typeface="Arial"/>
                        </a:rPr>
                        <a:t>Order your poster</a:t>
                      </a:r>
                      <a:r>
                        <a:rPr lang="en-US" sz="1000" i="0" dirty="0">
                          <a:solidFill>
                            <a:srgbClr val="D9D9D9"/>
                          </a:solidFill>
                          <a:latin typeface="Arial"/>
                          <a:cs typeface="Arial"/>
                        </a:rPr>
                        <a:t>".</a:t>
                      </a:r>
                      <a:endParaRPr lang="en-US" sz="1000" b="1" dirty="0">
                        <a:solidFill>
                          <a:srgbClr val="D9D9D9"/>
                        </a:solidFill>
                        <a:latin typeface="Arial"/>
                        <a:cs typeface="Arial"/>
                      </a:endParaRPr>
                    </a:p>
                  </a:txBody>
                  <a:tcPr marL="71080" marR="71080" marT="35540" marB="3554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0540">
                <a:tc>
                  <a:txBody>
                    <a:bodyPr/>
                    <a:lstStyle/>
                    <a:p>
                      <a:pPr algn="ctr"/>
                      <a:endParaRPr lang="en-US" sz="1200" dirty="0">
                        <a:solidFill>
                          <a:srgbClr val="1F3A4E"/>
                        </a:solidFill>
                      </a:endParaRPr>
                    </a:p>
                    <a:p>
                      <a:pPr marL="0" marR="0" indent="0" algn="ctr" defTabSz="5015886"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This is a template for a </a:t>
                      </a:r>
                    </a:p>
                    <a:p>
                      <a:pPr algn="ct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Virtual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Wide Screen</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(16:9 Ratio)</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52579" marR="52579" marT="23003" marB="23003">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27 tall x 48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36 tall x 64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FFC000"/>
                          </a:solidFill>
                          <a:latin typeface="Arial" panose="020B0604020202020204" pitchFamily="34" charset="0"/>
                          <a:cs typeface="Arial" panose="020B0604020202020204" pitchFamily="34" charset="0"/>
                        </a:rPr>
                        <a:t>45 tall x 80 wide</a:t>
                      </a:r>
                    </a:p>
                  </a:txBody>
                  <a:tcPr marL="105158" marR="52579" marT="69009" marB="23003">
                    <a:solidFill>
                      <a:srgbClr val="010101"/>
                    </a:solidFill>
                  </a:tcPr>
                </a:tc>
                <a:extLst>
                  <a:ext uri="{0D108BD9-81ED-4DB2-BD59-A6C34878D82A}">
                    <a16:rowId xmlns:a16="http://schemas.microsoft.com/office/drawing/2014/main" val="10008"/>
                  </a:ext>
                </a:extLst>
              </a:tr>
              <a:tr h="2157787">
                <a:tc>
                  <a:txBody>
                    <a:bodyPr/>
                    <a:lstStyle/>
                    <a:p>
                      <a:endParaRPr lang="en-US" sz="1000" dirty="0">
                        <a:solidFill>
                          <a:srgbClr val="1F3A4E"/>
                        </a:solidFill>
                      </a:endParaRPr>
                    </a:p>
                  </a:txBody>
                  <a:tcPr marL="52579" marR="52579" marT="23003" marB="23003">
                    <a:blipFill rotWithShape="1">
                      <a:blip r:embed="rId4"/>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1. </a:t>
                      </a:r>
                      <a:r>
                        <a:rPr lang="en-US" sz="1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 </a:t>
                      </a:r>
                      <a:r>
                        <a:rPr lang="en-US" sz="1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05158" marR="52579" marT="69009" marB="23003">
                    <a:solidFill>
                      <a:srgbClr val="010101"/>
                    </a:solidFill>
                  </a:tcPr>
                </a:tc>
                <a:extLst>
                  <a:ext uri="{0D108BD9-81ED-4DB2-BD59-A6C34878D82A}">
                    <a16:rowId xmlns:a16="http://schemas.microsoft.com/office/drawing/2014/main" val="10001"/>
                  </a:ext>
                </a:extLst>
              </a:tr>
              <a:tr h="9107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42161" marR="71080" marT="106621" marB="3554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4157">
                <a:tc>
                  <a:txBody>
                    <a:bodyPr/>
                    <a:lstStyle/>
                    <a:p>
                      <a:endParaRPr lang="en-US" sz="1000" dirty="0">
                        <a:solidFill>
                          <a:srgbClr val="1F3A4E"/>
                        </a:solidFill>
                      </a:endParaRPr>
                    </a:p>
                  </a:txBody>
                  <a:tcPr marL="52579" marR="52579" marT="23003" marB="23003">
                    <a:blipFill rotWithShape="1">
                      <a:blip r:embed="rId5"/>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05158" marR="52579" marT="69009" marB="23003">
                    <a:solidFill>
                      <a:srgbClr val="010101"/>
                    </a:solidFill>
                  </a:tcPr>
                </a:tc>
                <a:extLst>
                  <a:ext uri="{0D108BD9-81ED-4DB2-BD59-A6C34878D82A}">
                    <a16:rowId xmlns:a16="http://schemas.microsoft.com/office/drawing/2014/main" val="10003"/>
                  </a:ext>
                </a:extLst>
              </a:tr>
              <a:tr h="1770596">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000" dirty="0">
                        <a:solidFill>
                          <a:srgbClr val="D9D9D9"/>
                        </a:solidFill>
                        <a:latin typeface="Arial" panose="020B0604020202020204" pitchFamily="34" charset="0"/>
                        <a:cs typeface="Arial" panose="020B0604020202020204" pitchFamily="34" charset="0"/>
                      </a:endParaRPr>
                    </a:p>
                  </a:txBody>
                  <a:tcPr marL="142161" marR="71080" marT="106621" marB="3554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628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71080" marR="71080" marT="35540" marB="3554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3772">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71080" marR="71080" marT="35540" marB="3554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1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and look at your images at 100%-200% magnification. If they look clear, they will print well. </a:t>
                      </a:r>
                    </a:p>
                  </a:txBody>
                  <a:tcPr marL="71080" marR="71080" marT="35540" marB="3554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36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71080" marR="71080" marT="35540" marB="3554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3F41D4E0-7512-0046-9E10-847D18177D1D}"/>
              </a:ext>
            </a:extLst>
          </p:cNvPr>
          <p:cNvGraphicFramePr>
            <a:graphicFrameLocks noGrp="1"/>
          </p:cNvGraphicFramePr>
          <p:nvPr userDrawn="1">
            <p:extLst>
              <p:ext uri="{D42A27DB-BD31-4B8C-83A1-F6EECF244321}">
                <p14:modId xmlns:p14="http://schemas.microsoft.com/office/powerpoint/2010/main" val="3994703566"/>
              </p:ext>
            </p:extLst>
          </p:nvPr>
        </p:nvGraphicFramePr>
        <p:xfrm>
          <a:off x="29619709" y="0"/>
          <a:ext cx="5621803" cy="16467402"/>
        </p:xfrm>
        <a:graphic>
          <a:graphicData uri="http://schemas.openxmlformats.org/drawingml/2006/table">
            <a:tbl>
              <a:tblPr firstRow="1" bandRow="1">
                <a:tableStyleId>{5C22544A-7EE6-4342-B048-85BDC9FD1C3A}</a:tableStyleId>
              </a:tblPr>
              <a:tblGrid>
                <a:gridCol w="2095685">
                  <a:extLst>
                    <a:ext uri="{9D8B030D-6E8A-4147-A177-3AD203B41FA5}">
                      <a16:colId xmlns:a16="http://schemas.microsoft.com/office/drawing/2014/main" val="20000"/>
                    </a:ext>
                  </a:extLst>
                </a:gridCol>
                <a:gridCol w="681713">
                  <a:extLst>
                    <a:ext uri="{9D8B030D-6E8A-4147-A177-3AD203B41FA5}">
                      <a16:colId xmlns:a16="http://schemas.microsoft.com/office/drawing/2014/main" val="997673227"/>
                    </a:ext>
                  </a:extLst>
                </a:gridCol>
                <a:gridCol w="2844405">
                  <a:extLst>
                    <a:ext uri="{9D8B030D-6E8A-4147-A177-3AD203B41FA5}">
                      <a16:colId xmlns:a16="http://schemas.microsoft.com/office/drawing/2014/main" val="3407509820"/>
                    </a:ext>
                  </a:extLst>
                </a:gridCol>
              </a:tblGrid>
              <a:tr h="64689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700" b="1" spc="0" dirty="0">
                          <a:solidFill>
                            <a:srgbClr val="FF0000"/>
                          </a:solidFill>
                          <a:latin typeface="Trebuchet MS" pitchFamily="34" charset="0"/>
                        </a:rPr>
                        <a:t>(THIS SIDEBAR WILL NOT PRINT)</a:t>
                      </a:r>
                      <a:endParaRPr lang="en-US" sz="2100" b="1" spc="600" dirty="0">
                        <a:solidFill>
                          <a:schemeClr val="bg1"/>
                        </a:solidFill>
                        <a:latin typeface="Trebuchet MS" pitchFamily="34" charset="0"/>
                      </a:endParaRPr>
                    </a:p>
                  </a:txBody>
                  <a:tcPr marL="95264" marR="95264" marT="47632" marB="47632">
                    <a:solidFill>
                      <a:srgbClr val="FFC000"/>
                    </a:solidFill>
                  </a:tcPr>
                </a:tc>
                <a:tc hMerge="1">
                  <a:txBody>
                    <a:bodyPr/>
                    <a:lstStyle/>
                    <a:p>
                      <a:endParaRPr lang="en-US"/>
                    </a:p>
                  </a:txBody>
                  <a:tcPr/>
                </a:tc>
                <a:tc hMerge="1">
                  <a:txBody>
                    <a:bodyPr/>
                    <a:lstStyle/>
                    <a:p>
                      <a:pPr marL="0" marR="0" indent="0" algn="ctr" defTabSz="4388900" rtl="0" eaLnBrk="1" fontAlgn="auto" latinLnBrk="0" hangingPunct="1">
                        <a:lnSpc>
                          <a:spcPct val="100000"/>
                        </a:lnSpc>
                        <a:spcBef>
                          <a:spcPts val="0"/>
                        </a:spcBef>
                        <a:spcAft>
                          <a:spcPts val="0"/>
                        </a:spcAft>
                        <a:buClrTx/>
                        <a:buSzTx/>
                        <a:buFontTx/>
                        <a:buNone/>
                        <a:tabLst/>
                        <a:defRPr/>
                      </a:pPr>
                      <a:endParaRPr lang="en-US" sz="2100" b="1" spc="600" dirty="0">
                        <a:solidFill>
                          <a:schemeClr val="bg1"/>
                        </a:solidFill>
                        <a:latin typeface="Trebuchet MS" pitchFamily="34" charset="0"/>
                      </a:endParaRPr>
                    </a:p>
                  </a:txBody>
                  <a:tcPr marL="95264" marR="95264" marT="47632" marB="47632">
                    <a:solidFill>
                      <a:srgbClr val="FFC000"/>
                    </a:solidFill>
                  </a:tcPr>
                </a:tc>
                <a:extLst>
                  <a:ext uri="{0D108BD9-81ED-4DB2-BD59-A6C34878D82A}">
                    <a16:rowId xmlns:a16="http://schemas.microsoft.com/office/drawing/2014/main" val="10000"/>
                  </a:ext>
                </a:extLst>
              </a:tr>
              <a:tr h="2580081">
                <a:tc gridSpan="3">
                  <a:txBody>
                    <a:bodyPr/>
                    <a:lstStyle/>
                    <a:p>
                      <a:pPr algn="l"/>
                      <a:r>
                        <a:rPr lang="en-US" sz="1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3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1300" dirty="0">
                        <a:solidFill>
                          <a:srgbClr val="FFC000"/>
                        </a:solidFill>
                      </a:endParaRP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95264" marR="95264" marT="47632" marB="47632">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txBody>
                  <a:tcPr marL="95264" marR="95264" marT="47632" marB="47632">
                    <a:solidFill>
                      <a:schemeClr val="tx1"/>
                    </a:solidFill>
                  </a:tcPr>
                </a:tc>
                <a:extLst>
                  <a:ext uri="{0D108BD9-81ED-4DB2-BD59-A6C34878D82A}">
                    <a16:rowId xmlns:a16="http://schemas.microsoft.com/office/drawing/2014/main" val="10001"/>
                  </a:ext>
                </a:extLst>
              </a:tr>
              <a:tr h="1352261">
                <a:tc gridSpan="3">
                  <a:txBody>
                    <a:bodyPr/>
                    <a:lstStyle/>
                    <a:p>
                      <a:r>
                        <a:rPr lang="en-US" sz="1500" b="1" dirty="0">
                          <a:solidFill>
                            <a:srgbClr val="FFC000"/>
                          </a:solidFill>
                          <a:latin typeface="Arial" panose="020B0604020202020204" pitchFamily="34" charset="0"/>
                          <a:cs typeface="Arial" panose="020B0604020202020204" pitchFamily="34" charset="0"/>
                        </a:rPr>
                        <a:t>How to change the column layout configuration</a:t>
                      </a:r>
                    </a:p>
                    <a:p>
                      <a:r>
                        <a:rPr lang="en-US" sz="13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300" dirty="0">
                          <a:solidFill>
                            <a:srgbClr val="D9D9D9"/>
                          </a:solidFill>
                          <a:latin typeface="Arial" panose="020B0604020202020204" pitchFamily="34" charset="0"/>
                          <a:cs typeface="Arial" panose="020B0604020202020204" pitchFamily="34" charset="0"/>
                        </a:rPr>
                        <a:t>You can see a tutorial here: </a:t>
                      </a:r>
                      <a:r>
                        <a:rPr lang="en-US" sz="1300" u="sng" dirty="0">
                          <a:solidFill>
                            <a:srgbClr val="FFC000"/>
                          </a:solidFill>
                          <a:latin typeface="Arial" panose="020B0604020202020204" pitchFamily="34" charset="0"/>
                          <a:cs typeface="Arial" panose="020B0604020202020204" pitchFamily="34" charset="0"/>
                        </a:rPr>
                        <a:t>https://</a:t>
                      </a:r>
                      <a:r>
                        <a:rPr lang="en-US" sz="1300" u="sng" dirty="0" err="1">
                          <a:solidFill>
                            <a:srgbClr val="FFC000"/>
                          </a:solidFill>
                          <a:latin typeface="Arial" panose="020B0604020202020204" pitchFamily="34" charset="0"/>
                          <a:cs typeface="Arial" panose="020B0604020202020204" pitchFamily="34" charset="0"/>
                        </a:rPr>
                        <a:t>www.posterpresentations.com</a:t>
                      </a:r>
                      <a:r>
                        <a:rPr lang="en-US" sz="1300" u="sng" dirty="0">
                          <a:solidFill>
                            <a:srgbClr val="FFC000"/>
                          </a:solidFill>
                          <a:latin typeface="Arial" panose="020B0604020202020204" pitchFamily="34" charset="0"/>
                          <a:cs typeface="Arial" panose="020B0604020202020204" pitchFamily="34" charset="0"/>
                        </a:rPr>
                        <a:t>/how-to-change-the-column-</a:t>
                      </a:r>
                      <a:r>
                        <a:rPr lang="en-US" sz="13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90527" marR="95264" marT="142896" marB="47632">
                    <a:solidFill>
                      <a:schemeClr val="tx1"/>
                    </a:solidFill>
                  </a:tcPr>
                </a:tc>
                <a:tc hMerge="1">
                  <a:txBody>
                    <a:bodyPr/>
                    <a:lstStyle/>
                    <a:p>
                      <a:endParaRPr lang="en-US" sz="2400" dirty="0">
                        <a:solidFill>
                          <a:srgbClr val="1F3A4E"/>
                        </a:solidFill>
                      </a:endParaRPr>
                    </a:p>
                  </a:txBody>
                  <a:tcPr marL="182880" marT="137160">
                    <a:blipFill rotWithShape="1">
                      <a:blip r:embed="rId10"/>
                      <a:stretch>
                        <a:fillRect/>
                      </a:stretch>
                    </a:blipFill>
                  </a:tcPr>
                </a:tc>
                <a:tc hMerge="1">
                  <a:txBody>
                    <a:bodyPr/>
                    <a:lstStyle/>
                    <a:p>
                      <a:pPr marL="0" marR="0" indent="0" algn="l" defTabSz="3765366" rtl="0" eaLnBrk="1" fontAlgn="auto" latinLnBrk="0" hangingPunct="1">
                        <a:lnSpc>
                          <a:spcPct val="100000"/>
                        </a:lnSpc>
                        <a:spcBef>
                          <a:spcPts val="0"/>
                        </a:spcBef>
                        <a:spcAft>
                          <a:spcPts val="0"/>
                        </a:spcAft>
                        <a:buClrTx/>
                        <a:buSzTx/>
                        <a:buFontTx/>
                        <a:buNone/>
                        <a:tabLst/>
                        <a:defRPr/>
                      </a:pPr>
                      <a:endParaRPr lang="en-US" sz="4400" u="sng" dirty="0">
                        <a:solidFill>
                          <a:srgbClr val="FFC000"/>
                        </a:solidFill>
                      </a:endParaRPr>
                    </a:p>
                  </a:txBody>
                  <a:tcPr marL="190527" marR="95264" marT="142896" marB="47632">
                    <a:solidFill>
                      <a:schemeClr val="tx1"/>
                    </a:solidFill>
                  </a:tcPr>
                </a:tc>
                <a:extLst>
                  <a:ext uri="{0D108BD9-81ED-4DB2-BD59-A6C34878D82A}">
                    <a16:rowId xmlns:a16="http://schemas.microsoft.com/office/drawing/2014/main" val="10004"/>
                  </a:ext>
                </a:extLst>
              </a:tr>
              <a:tr h="15872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a:solidFill>
                            <a:srgbClr val="D9D9D9"/>
                          </a:solidFill>
                          <a:latin typeface="Arial" panose="020B0604020202020204" pitchFamily="34" charset="0"/>
                          <a:cs typeface="Arial" panose="020B0604020202020204" pitchFamily="34" charset="0"/>
                        </a:rPr>
                        <a:t>The Quick Start</a:t>
                      </a:r>
                      <a:r>
                        <a:rPr lang="en-US" sz="1300" baseline="0" noProof="0">
                          <a:solidFill>
                            <a:srgbClr val="D9D9D9"/>
                          </a:solidFill>
                          <a:latin typeface="Arial" panose="020B0604020202020204" pitchFamily="34" charset="0"/>
                          <a:cs typeface="Arial" panose="020B0604020202020204" pitchFamily="34" charset="0"/>
                        </a:rPr>
                        <a:t> Guides</a:t>
                      </a:r>
                      <a:r>
                        <a:rPr lang="en-US" sz="1300" noProof="0">
                          <a:solidFill>
                            <a:srgbClr val="D9D9D9"/>
                          </a:solidFill>
                          <a:latin typeface="Arial" panose="020B0604020202020204" pitchFamily="34" charset="0"/>
                          <a:cs typeface="Arial" panose="020B0604020202020204" pitchFamily="34" charset="0"/>
                        </a:rPr>
                        <a:t> </a:t>
                      </a:r>
                      <a:r>
                        <a:rPr lang="en-US" sz="1300" u="sng" noProof="0">
                          <a:solidFill>
                            <a:srgbClr val="D9D9D9"/>
                          </a:solidFill>
                          <a:latin typeface="Arial" panose="020B0604020202020204" pitchFamily="34" charset="0"/>
                          <a:cs typeface="Arial" panose="020B0604020202020204" pitchFamily="34" charset="0"/>
                        </a:rPr>
                        <a:t>are outside the template’s printable area</a:t>
                      </a:r>
                      <a:r>
                        <a:rPr lang="en-US" sz="1300" noProof="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To hide the guides click on the </a:t>
                      </a:r>
                      <a:r>
                        <a:rPr lang="en-US" sz="1300" b="1" baseline="0" noProof="0">
                          <a:solidFill>
                            <a:srgbClr val="D9D9D9"/>
                          </a:solidFill>
                          <a:latin typeface="Arial" panose="020B0604020202020204" pitchFamily="34" charset="0"/>
                          <a:cs typeface="Arial" panose="020B0604020202020204" pitchFamily="34" charset="0"/>
                        </a:rPr>
                        <a:t>Home</a:t>
                      </a:r>
                      <a:r>
                        <a:rPr lang="en-US" sz="1300" baseline="0" noProof="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a:solidFill>
                            <a:srgbClr val="D9D9D9"/>
                          </a:solidFill>
                          <a:latin typeface="Arial" panose="020B0604020202020204" pitchFamily="34" charset="0"/>
                          <a:cs typeface="Arial" panose="020B0604020202020204" pitchFamily="34" charset="0"/>
                        </a:rPr>
                        <a:t>Without Guides </a:t>
                      </a:r>
                      <a:r>
                        <a:rPr lang="en-US" sz="1300" b="0"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panose="020B0604020202020204" pitchFamily="34" charset="0"/>
                          <a:cs typeface="Arial" panose="020B0604020202020204" pitchFamily="34" charset="0"/>
                        </a:rPr>
                        <a:t>The Quick Start</a:t>
                      </a:r>
                      <a:r>
                        <a:rPr lang="en-US" sz="1300" baseline="0" noProof="0" dirty="0">
                          <a:solidFill>
                            <a:srgbClr val="D9D9D9"/>
                          </a:solidFill>
                          <a:latin typeface="Arial" panose="020B0604020202020204" pitchFamily="34" charset="0"/>
                          <a:cs typeface="Arial" panose="020B0604020202020204" pitchFamily="34" charset="0"/>
                        </a:rPr>
                        <a:t> Guides</a:t>
                      </a:r>
                      <a:r>
                        <a:rPr lang="en-US" sz="1300" noProof="0" dirty="0">
                          <a:solidFill>
                            <a:srgbClr val="D9D9D9"/>
                          </a:solidFill>
                          <a:latin typeface="Arial" panose="020B0604020202020204" pitchFamily="34" charset="0"/>
                          <a:cs typeface="Arial" panose="020B0604020202020204" pitchFamily="34" charset="0"/>
                        </a:rPr>
                        <a:t> </a:t>
                      </a:r>
                      <a:r>
                        <a:rPr lang="en-US" sz="1300" u="sng" noProof="0" dirty="0">
                          <a:solidFill>
                            <a:srgbClr val="D9D9D9"/>
                          </a:solidFill>
                          <a:latin typeface="Arial" panose="020B0604020202020204" pitchFamily="34" charset="0"/>
                          <a:cs typeface="Arial" panose="020B0604020202020204" pitchFamily="34" charset="0"/>
                        </a:rPr>
                        <a:t>are outside the template’s printable area</a:t>
                      </a:r>
                      <a:r>
                        <a:rPr lang="en-US" sz="1300" noProof="0" dirty="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extLst>
                  <a:ext uri="{0D108BD9-81ED-4DB2-BD59-A6C34878D82A}">
                    <a16:rowId xmlns:a16="http://schemas.microsoft.com/office/drawing/2014/main" val="10005"/>
                  </a:ext>
                </a:extLst>
              </a:tr>
              <a:tr h="1653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To hide the guides click on the </a:t>
                      </a:r>
                      <a:r>
                        <a:rPr lang="en-US" sz="1300" b="1" baseline="0" noProof="0" dirty="0">
                          <a:solidFill>
                            <a:srgbClr val="D9D9D9"/>
                          </a:solidFill>
                          <a:latin typeface="Arial" panose="020B0604020202020204" pitchFamily="34" charset="0"/>
                          <a:cs typeface="Arial" panose="020B0604020202020204" pitchFamily="34" charset="0"/>
                        </a:rPr>
                        <a:t>Home</a:t>
                      </a:r>
                      <a:r>
                        <a:rPr lang="en-US" sz="13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dirty="0">
                          <a:solidFill>
                            <a:srgbClr val="D9D9D9"/>
                          </a:solidFill>
                          <a:latin typeface="Arial" panose="020B0604020202020204" pitchFamily="34" charset="0"/>
                          <a:cs typeface="Arial" panose="020B0604020202020204" pitchFamily="34" charset="0"/>
                        </a:rPr>
                        <a:t>Without Guides </a:t>
                      </a:r>
                      <a:r>
                        <a:rPr lang="en-US" sz="1300" b="0"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1670206">
                <a:tc gridSpan="2">
                  <a:txBody>
                    <a:bodyPr/>
                    <a:lstStyle/>
                    <a:p>
                      <a:r>
                        <a:rPr lang="en-US" sz="1500" b="1" dirty="0">
                          <a:solidFill>
                            <a:srgbClr val="FFC000"/>
                          </a:solidFill>
                          <a:latin typeface="Arial" panose="020B0604020202020204" pitchFamily="34" charset="0"/>
                          <a:cs typeface="Arial" panose="020B0604020202020204" pitchFamily="34" charset="0"/>
                        </a:rPr>
                        <a:t>How to</a:t>
                      </a:r>
                      <a:r>
                        <a:rPr lang="en-US" sz="1500" b="1" baseline="0" dirty="0">
                          <a:solidFill>
                            <a:srgbClr val="FFC000"/>
                          </a:solidFill>
                          <a:latin typeface="Arial" panose="020B0604020202020204" pitchFamily="34" charset="0"/>
                          <a:cs typeface="Arial" panose="020B0604020202020204" pitchFamily="34" charset="0"/>
                        </a:rPr>
                        <a:t> preview your poster prior to presenting</a:t>
                      </a:r>
                      <a:endParaRPr lang="en-US" sz="1500" b="1" dirty="0">
                        <a:solidFill>
                          <a:srgbClr val="FFC000"/>
                        </a:solidFill>
                        <a:latin typeface="Arial" panose="020B0604020202020204" pitchFamily="34" charset="0"/>
                        <a:cs typeface="Arial" panose="020B0604020202020204" pitchFamily="34" charset="0"/>
                      </a:endParaRPr>
                    </a:p>
                    <a:p>
                      <a:r>
                        <a:rPr lang="en-US" sz="1300" dirty="0">
                          <a:solidFill>
                            <a:srgbClr val="D9D9D9"/>
                          </a:solidFill>
                          <a:latin typeface="Arial" panose="020B0604020202020204" pitchFamily="34" charset="0"/>
                          <a:cs typeface="Arial" panose="020B0604020202020204" pitchFamily="34" charset="0"/>
                        </a:rPr>
                        <a:t>You can preview your poster at any time by pressing the </a:t>
                      </a:r>
                      <a:r>
                        <a:rPr lang="en-US" sz="1300" dirty="0">
                          <a:solidFill>
                            <a:srgbClr val="FFC000"/>
                          </a:solidFill>
                          <a:latin typeface="Arial" panose="020B0604020202020204" pitchFamily="34" charset="0"/>
                          <a:cs typeface="Arial" panose="020B0604020202020204" pitchFamily="34" charset="0"/>
                        </a:rPr>
                        <a:t>F5 key</a:t>
                      </a:r>
                      <a:r>
                        <a:rPr lang="en-US" sz="13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300" dirty="0">
                          <a:solidFill>
                            <a:srgbClr val="FFC000"/>
                          </a:solidFill>
                          <a:latin typeface="Arial" panose="020B0604020202020204" pitchFamily="34" charset="0"/>
                          <a:cs typeface="Arial" panose="020B0604020202020204" pitchFamily="34" charset="0"/>
                        </a:rPr>
                        <a:t>ESC key </a:t>
                      </a:r>
                      <a:r>
                        <a:rPr lang="en-US" sz="1300" dirty="0">
                          <a:solidFill>
                            <a:srgbClr val="D9D9D9"/>
                          </a:solidFill>
                          <a:latin typeface="Arial" panose="020B0604020202020204" pitchFamily="34" charset="0"/>
                          <a:cs typeface="Arial" panose="020B0604020202020204" pitchFamily="34" charset="0"/>
                        </a:rPr>
                        <a:t>to exit Preview.</a:t>
                      </a:r>
                    </a:p>
                  </a:txBody>
                  <a:tcPr marL="95264" marR="95264" marT="47632" marB="47632">
                    <a:solidFill>
                      <a:srgbClr val="010101"/>
                    </a:solidFill>
                  </a:tcPr>
                </a:tc>
                <a:tc hMerge="1">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tc>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extLst>
                  <a:ext uri="{0D108BD9-81ED-4DB2-BD59-A6C34878D82A}">
                    <a16:rowId xmlns:a16="http://schemas.microsoft.com/office/drawing/2014/main" val="10006"/>
                  </a:ext>
                </a:extLst>
              </a:tr>
              <a:tr h="88079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7"/>
                  </a:ext>
                </a:extLst>
              </a:tr>
              <a:tr h="422492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Publish, present virtually, share, and discuss!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D9D9D9"/>
                          </a:solidFill>
                          <a:latin typeface="Arial"/>
                          <a:cs typeface="Arial"/>
                        </a:rPr>
                        <a:t>Submit your poster and add it to the Research Poster Virtual Library.</a:t>
                      </a:r>
                      <a:br>
                        <a:rPr lang="en-US" sz="1400" b="1" noProof="0" dirty="0">
                          <a:solidFill>
                            <a:srgbClr val="D9D9D9"/>
                          </a:solidFill>
                          <a:latin typeface="Arial"/>
                          <a:cs typeface="Arial"/>
                        </a:rPr>
                      </a:br>
                      <a:br>
                        <a:rPr lang="en-US" sz="1400" b="1" noProof="0" dirty="0">
                          <a:solidFill>
                            <a:srgbClr val="D9D9D9"/>
                          </a:solidFill>
                          <a:latin typeface="Arial"/>
                          <a:cs typeface="Arial"/>
                        </a:rPr>
                      </a:br>
                      <a:r>
                        <a:rPr lang="en-US" sz="1400" b="1" noProof="0" dirty="0">
                          <a:solidFill>
                            <a:schemeClr val="accent4"/>
                          </a:solidFill>
                          <a:latin typeface="Arial"/>
                          <a:cs typeface="Arial"/>
                        </a:rPr>
                        <a:t>Continuous</a:t>
                      </a:r>
                      <a:r>
                        <a:rPr lang="en-US" sz="1400" b="1" noProof="0" dirty="0">
                          <a:solidFill>
                            <a:srgbClr val="D9D9D9"/>
                          </a:solidFill>
                          <a:latin typeface="Arial"/>
                          <a:cs typeface="Arial"/>
                        </a:rPr>
                        <a:t> </a:t>
                      </a:r>
                      <a:r>
                        <a:rPr lang="en-US" sz="1400" b="1" noProof="0" dirty="0">
                          <a:solidFill>
                            <a:srgbClr val="FFC000"/>
                          </a:solidFill>
                          <a:latin typeface="Arial"/>
                          <a:cs typeface="Arial"/>
                        </a:rPr>
                        <a:t>global reach</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Share your research with thousands of students, educators, scientists, and researchers from all over the United States and the World.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Full-featured poster showcase included</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Convenience for presenter groups and conference coordinators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Published posters can easily be presented at virtual conferences. Perfect solution for organizers of meetings and conferences.</a:t>
                      </a:r>
                      <a:br>
                        <a:rPr lang="en-US" sz="1400" b="1" noProof="0" dirty="0">
                          <a:solidFill>
                            <a:srgbClr val="D9D9D9"/>
                          </a:solidFill>
                          <a:latin typeface="Arial"/>
                          <a:cs typeface="Arial"/>
                        </a:rPr>
                      </a:b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hlinkClick r:id="rId12">
                            <a:extLst>
                              <a:ext uri="{A12FA001-AC4F-418D-AE19-62706E023703}">
                                <ahyp:hlinkClr xmlns:ahyp="http://schemas.microsoft.com/office/drawing/2018/hyperlinkcolor" val="tx"/>
                              </a:ext>
                            </a:extLst>
                          </a:hlinkClick>
                        </a:rPr>
                        <a:t>https://www.PosterPresentations.com/</a:t>
                      </a:r>
                      <a:r>
                        <a:rPr lang="en-US" sz="1600" b="1" u="sng" noProof="0" dirty="0">
                          <a:solidFill>
                            <a:srgbClr val="FFC000"/>
                          </a:solidFill>
                          <a:latin typeface="Arial"/>
                          <a:cs typeface="Arial"/>
                          <a:hlinkClick r:id="rId12">
                            <a:extLst>
                              <a:ext uri="{A12FA001-AC4F-418D-AE19-62706E023703}">
                                <ahyp:hlinkClr xmlns:ahyp="http://schemas.microsoft.com/office/drawing/2018/hyperlinkcolor" val="tx"/>
                              </a:ext>
                            </a:extLst>
                          </a:hlinkClick>
                        </a:rPr>
                        <a:t>research</a:t>
                      </a:r>
                      <a:endParaRPr lang="en-US" sz="1600" b="1" u="sng"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rgbClr val="003366"/>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chemeClr val="accent5">
                        <a:lumMod val="50000"/>
                      </a:schemeClr>
                    </a:solidFill>
                  </a:tcPr>
                </a:tc>
                <a:extLst>
                  <a:ext uri="{0D108BD9-81ED-4DB2-BD59-A6C34878D82A}">
                    <a16:rowId xmlns:a16="http://schemas.microsoft.com/office/drawing/2014/main" val="2448051497"/>
                  </a:ext>
                </a:extLst>
              </a:tr>
              <a:tr h="770816">
                <a:tc gridSpan="3">
                  <a:txBody>
                    <a:bodyPr/>
                    <a:lstStyle/>
                    <a:p>
                      <a:endParaRPr lang="en-US" sz="1300" dirty="0">
                        <a:solidFill>
                          <a:srgbClr val="1F3A4E"/>
                        </a:solidFill>
                      </a:endParaRPr>
                    </a:p>
                  </a:txBody>
                  <a:tcPr marL="95264" marR="95264" marT="47632" marB="47632">
                    <a:blipFill dpi="0" rotWithShape="1">
                      <a:blip r:embed="rId13">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1300" dirty="0">
                        <a:solidFill>
                          <a:srgbClr val="1F3A4E"/>
                        </a:solidFill>
                      </a:endParaRPr>
                    </a:p>
                  </a:txBody>
                  <a:tcPr marL="95264" marR="95264" marT="47632" marB="47632">
                    <a:blipFill dpi="0" rotWithShape="1">
                      <a:blip r:embed="rId13">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8"/>
                  </a:ext>
                </a:extLst>
              </a:tr>
              <a:tr h="560893">
                <a:tc>
                  <a:txBody>
                    <a:bodyPr/>
                    <a:lstStyle/>
                    <a:p>
                      <a:pPr>
                        <a:lnSpc>
                          <a:spcPct val="100000"/>
                        </a:lnSpc>
                      </a:pPr>
                      <a:r>
                        <a:rPr lang="en-US" sz="1000" dirty="0">
                          <a:solidFill>
                            <a:schemeClr val="bg1">
                              <a:lumMod val="85000"/>
                            </a:schemeClr>
                          </a:solidFill>
                          <a:latin typeface="Arial"/>
                          <a:cs typeface="Arial"/>
                        </a:rPr>
                        <a:t>© 2020</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ct val="1000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06881" marR="53440" marT="70140" marB="233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300" b="1" dirty="0">
                          <a:solidFill>
                            <a:srgbClr val="D0D0D0"/>
                          </a:solidFill>
                          <a:latin typeface="Arial"/>
                          <a:cs typeface="Arial"/>
                        </a:rPr>
                        <a:t>For poster-making tutorials</a:t>
                      </a:r>
                      <a:r>
                        <a:rPr lang="en-US" sz="13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900" b="1" dirty="0">
                          <a:solidFill>
                            <a:srgbClr val="FFC000"/>
                          </a:solidFill>
                          <a:latin typeface="Arial"/>
                          <a:cs typeface="Arial"/>
                        </a:rPr>
                        <a:t>https://</a:t>
                      </a:r>
                      <a:r>
                        <a:rPr lang="en-US" sz="900" b="1" dirty="0" err="1">
                          <a:solidFill>
                            <a:srgbClr val="FFC000"/>
                          </a:solidFill>
                          <a:latin typeface="Arial"/>
                          <a:cs typeface="Arial"/>
                        </a:rPr>
                        <a:t>www.posterpresentations.com</a:t>
                      </a:r>
                      <a:r>
                        <a:rPr lang="en-US" sz="900" b="1" dirty="0">
                          <a:solidFill>
                            <a:srgbClr val="FFC000"/>
                          </a:solidFill>
                          <a:latin typeface="Arial"/>
                          <a:cs typeface="Arial"/>
                        </a:rPr>
                        <a:t>/</a:t>
                      </a:r>
                      <a:r>
                        <a:rPr lang="en-US" sz="900" b="1" dirty="0" err="1">
                          <a:solidFill>
                            <a:srgbClr val="FFC000"/>
                          </a:solidFill>
                          <a:latin typeface="Arial"/>
                          <a:cs typeface="Arial"/>
                        </a:rPr>
                        <a:t>helpdesk.html</a:t>
                      </a:r>
                      <a:endParaRPr lang="en-US" sz="900" dirty="0">
                        <a:solidFill>
                          <a:schemeClr val="bg1">
                            <a:lumMod val="85000"/>
                          </a:schemeClr>
                        </a:solidFill>
                        <a:latin typeface="Arial"/>
                        <a:cs typeface="Arial"/>
                      </a:endParaRPr>
                    </a:p>
                  </a:txBody>
                  <a:tcPr marL="95264" marR="95264" marT="47632" marB="47632">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endParaRPr lang="en-US" sz="900" dirty="0">
                        <a:solidFill>
                          <a:schemeClr val="bg1">
                            <a:lumMod val="85000"/>
                          </a:schemeClr>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 id="2147483659" r:id="rId2"/>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589B25-8C27-1244-95DA-02EFCC2179B3}"/>
              </a:ext>
            </a:extLst>
          </p:cNvPr>
          <p:cNvSpPr/>
          <p:nvPr userDrawn="1"/>
        </p:nvSpPr>
        <p:spPr>
          <a:xfrm rot="10800000">
            <a:off x="-1" y="15731836"/>
            <a:ext cx="29260800" cy="7273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10" name="Text Box 14"/>
          <p:cNvSpPr txBox="1">
            <a:spLocks noChangeArrowheads="1"/>
          </p:cNvSpPr>
          <p:nvPr/>
        </p:nvSpPr>
        <p:spPr bwMode="auto">
          <a:xfrm>
            <a:off x="735755" y="16001098"/>
            <a:ext cx="1676400" cy="204085"/>
          </a:xfrm>
          <a:prstGeom prst="rect">
            <a:avLst/>
          </a:prstGeom>
          <a:noFill/>
          <a:ln w="9525">
            <a:noFill/>
            <a:miter lim="800000"/>
            <a:headEnd/>
            <a:tailEnd/>
          </a:ln>
          <a:effectLst/>
        </p:spPr>
        <p:txBody>
          <a:bodyPr lIns="55627" tIns="27808" rIns="55627" bIns="27808">
            <a:spAutoFit/>
          </a:bodyPr>
          <a:lstStyle/>
          <a:p>
            <a:pPr eaLnBrk="0" hangingPunct="0">
              <a:lnSpc>
                <a:spcPct val="65000"/>
              </a:lnSpc>
              <a:spcBef>
                <a:spcPct val="50000"/>
              </a:spcBef>
              <a:defRPr/>
            </a:pPr>
            <a:r>
              <a:rPr lang="en-US" sz="32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640" b="1" dirty="0">
                <a:solidFill>
                  <a:schemeClr val="bg1">
                    <a:lumMod val="75000"/>
                  </a:schemeClr>
                </a:solidFill>
                <a:latin typeface="Arial" charset="0"/>
              </a:rPr>
              <a:t>www.PosterPresentations.com</a:t>
            </a:r>
          </a:p>
        </p:txBody>
      </p:sp>
      <p:sp>
        <p:nvSpPr>
          <p:cNvPr id="4" name="Rectangle 3">
            <a:extLst>
              <a:ext uri="{FF2B5EF4-FFF2-40B4-BE49-F238E27FC236}">
                <a16:creationId xmlns:a16="http://schemas.microsoft.com/office/drawing/2014/main" id="{416159F2-6BF9-9543-9208-A3D6E03843DD}"/>
              </a:ext>
            </a:extLst>
          </p:cNvPr>
          <p:cNvSpPr/>
          <p:nvPr userDrawn="1"/>
        </p:nvSpPr>
        <p:spPr>
          <a:xfrm>
            <a:off x="0" y="2"/>
            <a:ext cx="29260800" cy="23275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Tree>
    <p:extLst>
      <p:ext uri="{BB962C8B-B14F-4D97-AF65-F5344CB8AC3E}">
        <p14:creationId xmlns:p14="http://schemas.microsoft.com/office/powerpoint/2010/main" val="1457117017"/>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tiff"/><Relationship Id="rId7" Type="http://schemas.openxmlformats.org/officeDocument/2006/relationships/image" Target="../media/image14.JPG"/><Relationship Id="rId2" Type="http://schemas.openxmlformats.org/officeDocument/2006/relationships/image" Target="../media/image9.tiff"/><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tiff"/><Relationship Id="rId10" Type="http://schemas.openxmlformats.org/officeDocument/2006/relationships/image" Target="../media/image17.jpg"/><Relationship Id="rId4" Type="http://schemas.openxmlformats.org/officeDocument/2006/relationships/image" Target="../media/image11.png"/><Relationship Id="rId9"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D02B06-0CAD-7645-9AB1-9C4D0EDE26C9}"/>
              </a:ext>
            </a:extLst>
          </p:cNvPr>
          <p:cNvSpPr>
            <a:spLocks noGrp="1"/>
          </p:cNvSpPr>
          <p:nvPr>
            <p:ph type="body" sz="quarter" idx="10"/>
          </p:nvPr>
        </p:nvSpPr>
        <p:spPr>
          <a:xfrm>
            <a:off x="177729" y="3118370"/>
            <a:ext cx="7457581" cy="7724299"/>
          </a:xfrm>
        </p:spPr>
        <p:txBody>
          <a:bodyPr/>
          <a:lstStyle/>
          <a:p>
            <a:pPr marL="285750" indent="-285750">
              <a:buFont typeface="Arial" panose="020B0604020202020204" pitchFamily="34" charset="0"/>
              <a:buChar char="•"/>
            </a:pPr>
            <a:r>
              <a:rPr lang="en-US" sz="2400" b="1" dirty="0">
                <a:latin typeface="Arial Narrow" panose="020B0604020202020204" pitchFamily="34" charset="0"/>
                <a:cs typeface="Arial Narrow" panose="020B0604020202020204" pitchFamily="34" charset="0"/>
              </a:rPr>
              <a:t>The contractility of the left ventricle (LV) is an important determinant of cardiac function </a:t>
            </a:r>
          </a:p>
          <a:p>
            <a:pPr marL="285750" indent="-285750">
              <a:buFont typeface="Arial" panose="020B0604020202020204" pitchFamily="34" charset="0"/>
              <a:buChar char="•"/>
            </a:pPr>
            <a:r>
              <a:rPr lang="en-US" sz="2400" b="1" dirty="0">
                <a:latin typeface="Arial Narrow" panose="020B0604020202020204" pitchFamily="34" charset="0"/>
                <a:cs typeface="Arial Narrow" panose="020B0604020202020204" pitchFamily="34" charset="0"/>
              </a:rPr>
              <a:t>Measured as </a:t>
            </a:r>
            <a:r>
              <a:rPr lang="en-US" sz="2400" b="1" dirty="0" err="1">
                <a:latin typeface="Arial Narrow" panose="020B0604020202020204" pitchFamily="34" charset="0"/>
                <a:cs typeface="Arial Narrow" panose="020B0604020202020204" pitchFamily="34" charset="0"/>
              </a:rPr>
              <a:t>dP</a:t>
            </a:r>
            <a:r>
              <a:rPr lang="en-US" sz="2400" b="1" dirty="0">
                <a:latin typeface="Arial Narrow" panose="020B0604020202020204" pitchFamily="34" charset="0"/>
                <a:cs typeface="Arial Narrow" panose="020B0604020202020204" pitchFamily="34" charset="0"/>
              </a:rPr>
              <a:t>/</a:t>
            </a:r>
            <a:r>
              <a:rPr lang="en-US" sz="2400" b="1" dirty="0" err="1">
                <a:latin typeface="Arial Narrow" panose="020B0604020202020204" pitchFamily="34" charset="0"/>
                <a:cs typeface="Arial Narrow" panose="020B0604020202020204" pitchFamily="34" charset="0"/>
              </a:rPr>
              <a:t>dt</a:t>
            </a:r>
            <a:r>
              <a:rPr lang="en-US" sz="2400" b="1" baseline="-25000" dirty="0" err="1">
                <a:latin typeface="Arial Narrow" panose="020B0604020202020204" pitchFamily="34" charset="0"/>
                <a:cs typeface="Arial Narrow" panose="020B0604020202020204" pitchFamily="34" charset="0"/>
              </a:rPr>
              <a:t>max</a:t>
            </a:r>
            <a:r>
              <a:rPr lang="en-US" sz="2400" b="1" dirty="0">
                <a:latin typeface="Arial Narrow" panose="020B0604020202020204" pitchFamily="34" charset="0"/>
                <a:cs typeface="Arial Narrow" panose="020B0604020202020204" pitchFamily="34" charset="0"/>
              </a:rPr>
              <a:t>, the maximum rate of left ventricular pressure change during isovolumetric contraction</a:t>
            </a:r>
          </a:p>
          <a:p>
            <a:pPr marL="285750" indent="-285750">
              <a:buFont typeface="Arial" panose="020B0604020202020204" pitchFamily="34" charset="0"/>
              <a:buChar char="•"/>
            </a:pPr>
            <a:r>
              <a:rPr lang="en-US" sz="2400" b="1" dirty="0">
                <a:latin typeface="Arial Narrow" panose="020B0604020202020204" pitchFamily="34" charset="0"/>
                <a:cs typeface="Arial Narrow" panose="020B0604020202020204" pitchFamily="34" charset="0"/>
              </a:rPr>
              <a:t>Direct measurement involves invasive catheter placement, but can measure indirectly with echocardiogram [1] </a:t>
            </a:r>
          </a:p>
          <a:p>
            <a:pPr marL="285750" indent="-285750">
              <a:buFont typeface="Arial" panose="020B0604020202020204" pitchFamily="34" charset="0"/>
              <a:buChar char="•"/>
            </a:pPr>
            <a:r>
              <a:rPr lang="en-US" sz="2400" b="1" dirty="0">
                <a:latin typeface="Arial Narrow" panose="020B0604020202020204" pitchFamily="34" charset="0"/>
                <a:cs typeface="Arial Narrow" panose="020B0604020202020204" pitchFamily="34" charset="0"/>
              </a:rPr>
              <a:t>More recently, arterial pressure waveform analysis proposed as a new method of determining </a:t>
            </a:r>
            <a:r>
              <a:rPr lang="en-US" sz="2400" b="1" dirty="0" err="1">
                <a:latin typeface="Arial Narrow" panose="020B0604020202020204" pitchFamily="34" charset="0"/>
                <a:cs typeface="Arial Narrow" panose="020B0604020202020204" pitchFamily="34" charset="0"/>
              </a:rPr>
              <a:t>dP</a:t>
            </a:r>
            <a:r>
              <a:rPr lang="en-US" sz="2400" b="1" dirty="0">
                <a:latin typeface="Arial Narrow" panose="020B0604020202020204" pitchFamily="34" charset="0"/>
                <a:cs typeface="Arial Narrow" panose="020B0604020202020204" pitchFamily="34" charset="0"/>
              </a:rPr>
              <a:t>/</a:t>
            </a:r>
            <a:r>
              <a:rPr lang="en-US" sz="2400" b="1" dirty="0" err="1">
                <a:latin typeface="Arial Narrow" panose="020B0604020202020204" pitchFamily="34" charset="0"/>
                <a:cs typeface="Arial Narrow" panose="020B0604020202020204" pitchFamily="34" charset="0"/>
              </a:rPr>
              <a:t>dt</a:t>
            </a:r>
            <a:r>
              <a:rPr lang="en-US" sz="2400" b="1" baseline="-25000" dirty="0" err="1">
                <a:latin typeface="Arial Narrow" panose="020B0604020202020204" pitchFamily="34" charset="0"/>
                <a:cs typeface="Arial Narrow" panose="020B0604020202020204" pitchFamily="34" charset="0"/>
              </a:rPr>
              <a:t>max</a:t>
            </a:r>
            <a:r>
              <a:rPr lang="en-US" sz="2400" b="1" baseline="-25000" dirty="0">
                <a:latin typeface="Arial Narrow" panose="020B0604020202020204" pitchFamily="34" charset="0"/>
                <a:cs typeface="Arial Narrow" panose="020B0604020202020204" pitchFamily="34" charset="0"/>
              </a:rPr>
              <a:t> </a:t>
            </a:r>
            <a:r>
              <a:rPr lang="en-US" sz="2400" b="1" dirty="0">
                <a:latin typeface="Arial Narrow" panose="020B0604020202020204" pitchFamily="34" charset="0"/>
                <a:cs typeface="Arial Narrow" panose="020B0604020202020204" pitchFamily="34" charset="0"/>
              </a:rPr>
              <a:t>[2-5] </a:t>
            </a:r>
          </a:p>
          <a:p>
            <a:pPr marL="285750" indent="-285750">
              <a:buFont typeface="Arial" panose="020B0604020202020204" pitchFamily="34" charset="0"/>
              <a:buChar char="•"/>
            </a:pPr>
            <a:r>
              <a:rPr lang="en-US" sz="2400" b="1" dirty="0">
                <a:latin typeface="Arial Narrow" panose="020B0604020202020204" pitchFamily="34" charset="0"/>
                <a:cs typeface="Arial Narrow" panose="020B0604020202020204" pitchFamily="34" charset="0"/>
              </a:rPr>
              <a:t>In the OR, the Hypotension Prediction Index (HPI) software is a new technology that predicts impending intraoperative hypotensive episodes</a:t>
            </a:r>
          </a:p>
          <a:p>
            <a:pPr marL="285750" indent="-285750">
              <a:buFont typeface="Arial" panose="020B0604020202020204" pitchFamily="34" charset="0"/>
              <a:buChar char="•"/>
            </a:pPr>
            <a:r>
              <a:rPr lang="en-US" sz="2400" b="1" dirty="0">
                <a:latin typeface="Arial Narrow" panose="020B0604020202020204" pitchFamily="34" charset="0"/>
                <a:cs typeface="Arial Narrow" panose="020B0604020202020204" pitchFamily="34" charset="0"/>
              </a:rPr>
              <a:t>The HPI provides a calculated </a:t>
            </a:r>
            <a:r>
              <a:rPr lang="en-US" sz="2400" b="1" dirty="0" err="1">
                <a:latin typeface="Arial Narrow" panose="020B0604020202020204" pitchFamily="34" charset="0"/>
                <a:cs typeface="Arial Narrow" panose="020B0604020202020204" pitchFamily="34" charset="0"/>
              </a:rPr>
              <a:t>dP</a:t>
            </a:r>
            <a:r>
              <a:rPr lang="en-US" sz="2400" b="1" dirty="0">
                <a:latin typeface="Arial Narrow" panose="020B0604020202020204" pitchFamily="34" charset="0"/>
                <a:cs typeface="Arial Narrow" panose="020B0604020202020204" pitchFamily="34" charset="0"/>
              </a:rPr>
              <a:t>/</a:t>
            </a:r>
            <a:r>
              <a:rPr lang="en-US" sz="2400" b="1" dirty="0" err="1">
                <a:latin typeface="Arial Narrow" panose="020B0604020202020204" pitchFamily="34" charset="0"/>
                <a:cs typeface="Arial Narrow" panose="020B0604020202020204" pitchFamily="34" charset="0"/>
              </a:rPr>
              <a:t>dt</a:t>
            </a:r>
            <a:r>
              <a:rPr lang="en-US" sz="2400" b="1" baseline="-25000" dirty="0" err="1">
                <a:latin typeface="Arial Narrow" panose="020B0604020202020204" pitchFamily="34" charset="0"/>
                <a:cs typeface="Arial Narrow" panose="020B0604020202020204" pitchFamily="34" charset="0"/>
              </a:rPr>
              <a:t>max</a:t>
            </a:r>
            <a:r>
              <a:rPr lang="en-US" sz="2400" b="1" dirty="0">
                <a:latin typeface="Arial Narrow" panose="020B0604020202020204" pitchFamily="34" charset="0"/>
                <a:cs typeface="Arial Narrow" panose="020B0604020202020204" pitchFamily="34" charset="0"/>
              </a:rPr>
              <a:t>, determined from the radial arterial pressure waveform </a:t>
            </a:r>
          </a:p>
          <a:p>
            <a:pPr marL="285750" indent="-285750">
              <a:buFont typeface="Arial" panose="020B0604020202020204" pitchFamily="34" charset="0"/>
              <a:buChar char="•"/>
            </a:pPr>
            <a:r>
              <a:rPr lang="en-US" sz="2400" b="1" dirty="0">
                <a:latin typeface="Arial Narrow" panose="020B0604020202020204" pitchFamily="34" charset="0"/>
                <a:cs typeface="Arial Narrow" panose="020B0604020202020204" pitchFamily="34" charset="0"/>
              </a:rPr>
              <a:t>Recent study has demonstrated significant correlation between the HPI radial arterial </a:t>
            </a:r>
            <a:r>
              <a:rPr lang="en-US" sz="2400" b="1" dirty="0" err="1">
                <a:latin typeface="Arial Narrow" panose="020B0604020202020204" pitchFamily="34" charset="0"/>
                <a:cs typeface="Arial Narrow" panose="020B0604020202020204" pitchFamily="34" charset="0"/>
              </a:rPr>
              <a:t>dP</a:t>
            </a:r>
            <a:r>
              <a:rPr lang="en-US" sz="2400" b="1" dirty="0">
                <a:latin typeface="Arial Narrow" panose="020B0604020202020204" pitchFamily="34" charset="0"/>
                <a:cs typeface="Arial Narrow" panose="020B0604020202020204" pitchFamily="34" charset="0"/>
              </a:rPr>
              <a:t>/</a:t>
            </a:r>
            <a:r>
              <a:rPr lang="en-US" sz="2400" b="1" dirty="0" err="1">
                <a:latin typeface="Arial Narrow" panose="020B0604020202020204" pitchFamily="34" charset="0"/>
                <a:cs typeface="Arial Narrow" panose="020B0604020202020204" pitchFamily="34" charset="0"/>
              </a:rPr>
              <a:t>dt</a:t>
            </a:r>
            <a:r>
              <a:rPr lang="en-US" sz="2400" b="1" baseline="-25000" dirty="0" err="1">
                <a:latin typeface="Arial Narrow" panose="020B0604020202020204" pitchFamily="34" charset="0"/>
                <a:cs typeface="Arial Narrow" panose="020B0604020202020204" pitchFamily="34" charset="0"/>
              </a:rPr>
              <a:t>max</a:t>
            </a:r>
            <a:r>
              <a:rPr lang="en-US" sz="2400" b="1" baseline="-25000" dirty="0">
                <a:latin typeface="Arial Narrow" panose="020B0604020202020204" pitchFamily="34" charset="0"/>
                <a:cs typeface="Arial Narrow" panose="020B0604020202020204" pitchFamily="34" charset="0"/>
              </a:rPr>
              <a:t> </a:t>
            </a:r>
            <a:r>
              <a:rPr lang="en-US" sz="2400" b="1" dirty="0">
                <a:latin typeface="Arial Narrow" panose="020B0604020202020204" pitchFamily="34" charset="0"/>
                <a:cs typeface="Arial Narrow" panose="020B0604020202020204" pitchFamily="34" charset="0"/>
              </a:rPr>
              <a:t>values to those calculated using echo in patients with acute heart failure in the cardiac ICU setting [5]</a:t>
            </a:r>
          </a:p>
        </p:txBody>
      </p:sp>
      <p:sp>
        <p:nvSpPr>
          <p:cNvPr id="3" name="Text Placeholder 2">
            <a:extLst>
              <a:ext uri="{FF2B5EF4-FFF2-40B4-BE49-F238E27FC236}">
                <a16:creationId xmlns:a16="http://schemas.microsoft.com/office/drawing/2014/main" id="{501C6470-D141-BD42-B5D8-177A822F8C60}"/>
              </a:ext>
            </a:extLst>
          </p:cNvPr>
          <p:cNvSpPr>
            <a:spLocks noGrp="1"/>
          </p:cNvSpPr>
          <p:nvPr>
            <p:ph type="body" sz="quarter" idx="11"/>
          </p:nvPr>
        </p:nvSpPr>
        <p:spPr>
          <a:xfrm>
            <a:off x="608842" y="2517453"/>
            <a:ext cx="6699250" cy="659516"/>
          </a:xfrm>
        </p:spPr>
        <p:txBody>
          <a:bodyPr/>
          <a:lstStyle/>
          <a:p>
            <a:r>
              <a:rPr lang="en-US" sz="3600" dirty="0">
                <a:latin typeface="Arial" panose="020B0604020202020204" pitchFamily="34" charset="0"/>
                <a:cs typeface="Arial" panose="020B0604020202020204" pitchFamily="34" charset="0"/>
              </a:rPr>
              <a:t>BACKGROUND</a:t>
            </a:r>
          </a:p>
        </p:txBody>
      </p:sp>
      <p:sp>
        <p:nvSpPr>
          <p:cNvPr id="4" name="Text Placeholder 3">
            <a:extLst>
              <a:ext uri="{FF2B5EF4-FFF2-40B4-BE49-F238E27FC236}">
                <a16:creationId xmlns:a16="http://schemas.microsoft.com/office/drawing/2014/main" id="{A9368451-FFC7-E64A-B5E4-EEFD7176CB42}"/>
              </a:ext>
            </a:extLst>
          </p:cNvPr>
          <p:cNvSpPr>
            <a:spLocks noGrp="1"/>
          </p:cNvSpPr>
          <p:nvPr>
            <p:ph type="body" sz="quarter" idx="19"/>
          </p:nvPr>
        </p:nvSpPr>
        <p:spPr>
          <a:xfrm>
            <a:off x="177729" y="11541127"/>
            <a:ext cx="7545988" cy="2922985"/>
          </a:xfrm>
        </p:spPr>
        <p:txBody>
          <a:bodyPr/>
          <a:lstStyle/>
          <a:p>
            <a:pPr marL="342900" indent="-342900">
              <a:buAutoNum type="arabicPeriod"/>
            </a:pPr>
            <a:r>
              <a:rPr lang="en-US" sz="2400" b="1" dirty="0">
                <a:latin typeface="Arial Narrow" panose="020B0604020202020204" pitchFamily="34" charset="0"/>
                <a:cs typeface="Arial Narrow" panose="020B0604020202020204" pitchFamily="34" charset="0"/>
              </a:rPr>
              <a:t>Determine how well correlated </a:t>
            </a:r>
            <a:r>
              <a:rPr lang="en-US" sz="2400" b="1" dirty="0" err="1">
                <a:latin typeface="Arial Narrow" panose="020B0604020202020204" pitchFamily="34" charset="0"/>
                <a:cs typeface="Arial Narrow" panose="020B0604020202020204" pitchFamily="34" charset="0"/>
              </a:rPr>
              <a:t>dP</a:t>
            </a:r>
            <a:r>
              <a:rPr lang="en-US" sz="2400" b="1" dirty="0">
                <a:latin typeface="Arial Narrow" panose="020B0604020202020204" pitchFamily="34" charset="0"/>
                <a:cs typeface="Arial Narrow" panose="020B0604020202020204" pitchFamily="34" charset="0"/>
              </a:rPr>
              <a:t>/</a:t>
            </a:r>
            <a:r>
              <a:rPr lang="en-US" sz="2400" b="1" dirty="0" err="1">
                <a:latin typeface="Arial Narrow" panose="020B0604020202020204" pitchFamily="34" charset="0"/>
                <a:cs typeface="Arial Narrow" panose="020B0604020202020204" pitchFamily="34" charset="0"/>
              </a:rPr>
              <a:t>dt</a:t>
            </a:r>
            <a:r>
              <a:rPr lang="en-US" sz="2400" b="1" baseline="-25000" dirty="0" err="1">
                <a:latin typeface="Arial Narrow" panose="020B0604020202020204" pitchFamily="34" charset="0"/>
                <a:cs typeface="Arial Narrow" panose="020B0604020202020204" pitchFamily="34" charset="0"/>
              </a:rPr>
              <a:t>max</a:t>
            </a:r>
            <a:r>
              <a:rPr lang="en-US" sz="2400" b="1" dirty="0">
                <a:latin typeface="Arial Narrow" panose="020B0604020202020204" pitchFamily="34" charset="0"/>
                <a:cs typeface="Arial Narrow" panose="020B0604020202020204" pitchFamily="34" charset="0"/>
              </a:rPr>
              <a:t> as calculated by the HPI software is to </a:t>
            </a:r>
            <a:r>
              <a:rPr lang="en-US" sz="2400" b="1" dirty="0" err="1">
                <a:latin typeface="Arial Narrow" panose="020B0604020202020204" pitchFamily="34" charset="0"/>
                <a:cs typeface="Arial Narrow" panose="020B0604020202020204" pitchFamily="34" charset="0"/>
              </a:rPr>
              <a:t>dP</a:t>
            </a:r>
            <a:r>
              <a:rPr lang="en-US" sz="2400" b="1" dirty="0">
                <a:latin typeface="Arial Narrow" panose="020B0604020202020204" pitchFamily="34" charset="0"/>
                <a:cs typeface="Arial Narrow" panose="020B0604020202020204" pitchFamily="34" charset="0"/>
              </a:rPr>
              <a:t>/</a:t>
            </a:r>
            <a:r>
              <a:rPr lang="en-US" sz="2400" b="1" dirty="0" err="1">
                <a:latin typeface="Arial Narrow" panose="020B0604020202020204" pitchFamily="34" charset="0"/>
                <a:cs typeface="Arial Narrow" panose="020B0604020202020204" pitchFamily="34" charset="0"/>
              </a:rPr>
              <a:t>dt</a:t>
            </a:r>
            <a:r>
              <a:rPr lang="en-US" sz="2400" b="1" baseline="-25000" dirty="0" err="1">
                <a:latin typeface="Arial Narrow" panose="020B0604020202020204" pitchFamily="34" charset="0"/>
                <a:cs typeface="Arial Narrow" panose="020B0604020202020204" pitchFamily="34" charset="0"/>
              </a:rPr>
              <a:t>max</a:t>
            </a:r>
            <a:r>
              <a:rPr lang="en-US" sz="2400" b="1" baseline="-25000" dirty="0">
                <a:latin typeface="Arial Narrow" panose="020B0604020202020204" pitchFamily="34" charset="0"/>
                <a:cs typeface="Arial Narrow" panose="020B0604020202020204" pitchFamily="34" charset="0"/>
              </a:rPr>
              <a:t> </a:t>
            </a:r>
            <a:r>
              <a:rPr lang="en-US" sz="2400" b="1" dirty="0">
                <a:latin typeface="Arial Narrow" panose="020B0604020202020204" pitchFamily="34" charset="0"/>
                <a:cs typeface="Arial Narrow" panose="020B0604020202020204" pitchFamily="34" charset="0"/>
              </a:rPr>
              <a:t>as calculated by TEE</a:t>
            </a:r>
          </a:p>
          <a:p>
            <a:pPr marL="342900" indent="-342900">
              <a:buAutoNum type="arabicPeriod"/>
            </a:pPr>
            <a:r>
              <a:rPr lang="en-US" sz="2400" b="1" dirty="0">
                <a:latin typeface="Arial Narrow" panose="020B0604020202020204" pitchFamily="34" charset="0"/>
                <a:cs typeface="Arial Narrow" panose="020B0604020202020204" pitchFamily="34" charset="0"/>
              </a:rPr>
              <a:t>Secondarily, evaluate correlations between three methods of measuring cardiac ejection fractions (Fractional Area Change, Simpson’s Method of Disks, and 3D reconstruction) and their respective correlations to </a:t>
            </a:r>
            <a:r>
              <a:rPr lang="en-US" sz="2400" b="1" dirty="0" err="1">
                <a:latin typeface="Arial Narrow" panose="020B0604020202020204" pitchFamily="34" charset="0"/>
                <a:cs typeface="Arial Narrow" panose="020B0604020202020204" pitchFamily="34" charset="0"/>
              </a:rPr>
              <a:t>dP</a:t>
            </a:r>
            <a:r>
              <a:rPr lang="en-US" sz="2400" b="1" dirty="0">
                <a:latin typeface="Arial Narrow" panose="020B0604020202020204" pitchFamily="34" charset="0"/>
                <a:cs typeface="Arial Narrow" panose="020B0604020202020204" pitchFamily="34" charset="0"/>
              </a:rPr>
              <a:t>/</a:t>
            </a:r>
            <a:r>
              <a:rPr lang="en-US" sz="2400" b="1" dirty="0" err="1">
                <a:latin typeface="Arial Narrow" panose="020B0604020202020204" pitchFamily="34" charset="0"/>
                <a:cs typeface="Arial Narrow" panose="020B0604020202020204" pitchFamily="34" charset="0"/>
              </a:rPr>
              <a:t>dt</a:t>
            </a:r>
            <a:r>
              <a:rPr lang="en-US" sz="2400" b="1" baseline="-25000" dirty="0" err="1">
                <a:latin typeface="Arial Narrow" panose="020B0604020202020204" pitchFamily="34" charset="0"/>
                <a:cs typeface="Arial Narrow" panose="020B0604020202020204" pitchFamily="34" charset="0"/>
              </a:rPr>
              <a:t>max</a:t>
            </a:r>
            <a:endParaRPr lang="en-US" sz="2400" b="1" dirty="0">
              <a:latin typeface="Arial Narrow" panose="020B0604020202020204" pitchFamily="34" charset="0"/>
              <a:cs typeface="Arial Narrow" panose="020B0604020202020204" pitchFamily="34" charset="0"/>
            </a:endParaRPr>
          </a:p>
        </p:txBody>
      </p:sp>
      <p:sp>
        <p:nvSpPr>
          <p:cNvPr id="5" name="Text Placeholder 4">
            <a:extLst>
              <a:ext uri="{FF2B5EF4-FFF2-40B4-BE49-F238E27FC236}">
                <a16:creationId xmlns:a16="http://schemas.microsoft.com/office/drawing/2014/main" id="{3DFD7B19-D401-9443-A69A-4DE1A7AD9F0A}"/>
              </a:ext>
            </a:extLst>
          </p:cNvPr>
          <p:cNvSpPr>
            <a:spLocks noGrp="1"/>
          </p:cNvSpPr>
          <p:nvPr>
            <p:ph type="body" sz="quarter" idx="20"/>
          </p:nvPr>
        </p:nvSpPr>
        <p:spPr>
          <a:xfrm>
            <a:off x="603411" y="10914005"/>
            <a:ext cx="6700308" cy="659516"/>
          </a:xfrm>
        </p:spPr>
        <p:txBody>
          <a:bodyPr/>
          <a:lstStyle/>
          <a:p>
            <a:r>
              <a:rPr lang="en-US" sz="3600" dirty="0">
                <a:latin typeface="Arial" panose="020B0604020202020204" pitchFamily="34" charset="0"/>
                <a:cs typeface="Arial" panose="020B0604020202020204" pitchFamily="34" charset="0"/>
              </a:rPr>
              <a:t>OBJECTIVES</a:t>
            </a:r>
          </a:p>
        </p:txBody>
      </p:sp>
      <p:sp>
        <p:nvSpPr>
          <p:cNvPr id="7" name="Text Placeholder 6">
            <a:extLst>
              <a:ext uri="{FF2B5EF4-FFF2-40B4-BE49-F238E27FC236}">
                <a16:creationId xmlns:a16="http://schemas.microsoft.com/office/drawing/2014/main" id="{C67E1A0A-B6A6-FF49-BB8A-7B5B2E88B33A}"/>
              </a:ext>
            </a:extLst>
          </p:cNvPr>
          <p:cNvSpPr>
            <a:spLocks noGrp="1"/>
          </p:cNvSpPr>
          <p:nvPr>
            <p:ph type="body" sz="quarter" idx="22"/>
          </p:nvPr>
        </p:nvSpPr>
        <p:spPr>
          <a:xfrm>
            <a:off x="7723717" y="2492307"/>
            <a:ext cx="13813366" cy="659516"/>
          </a:xfrm>
        </p:spPr>
        <p:txBody>
          <a:bodyPr/>
          <a:lstStyle/>
          <a:p>
            <a:r>
              <a:rPr lang="en-US" sz="3600" dirty="0">
                <a:latin typeface="Arial" panose="020B0604020202020204" pitchFamily="34" charset="0"/>
                <a:cs typeface="Arial" panose="020B0604020202020204" pitchFamily="34" charset="0"/>
              </a:rPr>
              <a:t>METHODS</a:t>
            </a:r>
          </a:p>
        </p:txBody>
      </p:sp>
      <p:sp>
        <p:nvSpPr>
          <p:cNvPr id="8" name="Text Placeholder 7">
            <a:extLst>
              <a:ext uri="{FF2B5EF4-FFF2-40B4-BE49-F238E27FC236}">
                <a16:creationId xmlns:a16="http://schemas.microsoft.com/office/drawing/2014/main" id="{62ED15D6-99AE-8D43-9C7C-882601FD4FE8}"/>
              </a:ext>
            </a:extLst>
          </p:cNvPr>
          <p:cNvSpPr>
            <a:spLocks noGrp="1"/>
          </p:cNvSpPr>
          <p:nvPr>
            <p:ph type="body" sz="quarter" idx="23"/>
          </p:nvPr>
        </p:nvSpPr>
        <p:spPr>
          <a:xfrm>
            <a:off x="21331122" y="3218434"/>
            <a:ext cx="7675678" cy="1814989"/>
          </a:xfrm>
        </p:spPr>
        <p:txBody>
          <a:bodyPr/>
          <a:lstStyle/>
          <a:p>
            <a:pPr marL="285750" indent="-285750">
              <a:buFont typeface="Arial" panose="020B0604020202020204" pitchFamily="34" charset="0"/>
              <a:buChar char="•"/>
            </a:pPr>
            <a:r>
              <a:rPr lang="en-US" sz="2400" b="1" dirty="0">
                <a:latin typeface="Arial Narrow" panose="020B0604020202020204" pitchFamily="34" charset="0"/>
                <a:cs typeface="Arial Narrow" panose="020B0604020202020204" pitchFamily="34" charset="0"/>
              </a:rPr>
              <a:t>Due to unforeseen delays, patients have only begun to be recruited for this study </a:t>
            </a:r>
          </a:p>
          <a:p>
            <a:pPr marL="285750" indent="-285750">
              <a:buFont typeface="Arial" panose="020B0604020202020204" pitchFamily="34" charset="0"/>
              <a:buChar char="•"/>
            </a:pPr>
            <a:r>
              <a:rPr lang="en-US" sz="2400" b="1" dirty="0">
                <a:latin typeface="Arial Narrow" panose="020B0604020202020204" pitchFamily="34" charset="0"/>
                <a:cs typeface="Arial Narrow" panose="020B0604020202020204" pitchFamily="34" charset="0"/>
              </a:rPr>
              <a:t>Pilot trial runs have been completed to assure quality and feasibility of study with good results</a:t>
            </a:r>
          </a:p>
        </p:txBody>
      </p:sp>
      <p:sp>
        <p:nvSpPr>
          <p:cNvPr id="9" name="Text Placeholder 8">
            <a:extLst>
              <a:ext uri="{FF2B5EF4-FFF2-40B4-BE49-F238E27FC236}">
                <a16:creationId xmlns:a16="http://schemas.microsoft.com/office/drawing/2014/main" id="{5BBEEBD2-831B-EB4E-BB02-4874B0063B0B}"/>
              </a:ext>
            </a:extLst>
          </p:cNvPr>
          <p:cNvSpPr>
            <a:spLocks noGrp="1"/>
          </p:cNvSpPr>
          <p:nvPr>
            <p:ph type="body" sz="quarter" idx="24"/>
          </p:nvPr>
        </p:nvSpPr>
        <p:spPr>
          <a:xfrm>
            <a:off x="18262278" y="2531533"/>
            <a:ext cx="13813366" cy="659516"/>
          </a:xfrm>
        </p:spPr>
        <p:txBody>
          <a:bodyPr/>
          <a:lstStyle/>
          <a:p>
            <a:r>
              <a:rPr lang="en-US" sz="3600" dirty="0">
                <a:latin typeface="Arial" panose="020B0604020202020204" pitchFamily="34" charset="0"/>
                <a:cs typeface="Arial" panose="020B0604020202020204" pitchFamily="34" charset="0"/>
              </a:rPr>
              <a:t>RESULTS</a:t>
            </a:r>
          </a:p>
        </p:txBody>
      </p:sp>
      <p:sp>
        <p:nvSpPr>
          <p:cNvPr id="10" name="Text Placeholder 9">
            <a:extLst>
              <a:ext uri="{FF2B5EF4-FFF2-40B4-BE49-F238E27FC236}">
                <a16:creationId xmlns:a16="http://schemas.microsoft.com/office/drawing/2014/main" id="{8054850B-F842-3240-A037-7F6B4EAC6B28}"/>
              </a:ext>
            </a:extLst>
          </p:cNvPr>
          <p:cNvSpPr>
            <a:spLocks noGrp="1"/>
          </p:cNvSpPr>
          <p:nvPr>
            <p:ph type="body" sz="quarter" idx="25"/>
          </p:nvPr>
        </p:nvSpPr>
        <p:spPr>
          <a:xfrm>
            <a:off x="21819955" y="5300893"/>
            <a:ext cx="6698012" cy="659516"/>
          </a:xfrm>
        </p:spPr>
        <p:txBody>
          <a:bodyPr/>
          <a:lstStyle/>
          <a:p>
            <a:r>
              <a:rPr lang="en-US" sz="3600" dirty="0">
                <a:latin typeface="Arial" panose="020B0604020202020204" pitchFamily="34" charset="0"/>
                <a:cs typeface="Arial" panose="020B0604020202020204" pitchFamily="34" charset="0"/>
              </a:rPr>
              <a:t>CONCLUSIONS</a:t>
            </a:r>
          </a:p>
        </p:txBody>
      </p:sp>
      <p:sp>
        <p:nvSpPr>
          <p:cNvPr id="11" name="Text Placeholder 10">
            <a:extLst>
              <a:ext uri="{FF2B5EF4-FFF2-40B4-BE49-F238E27FC236}">
                <a16:creationId xmlns:a16="http://schemas.microsoft.com/office/drawing/2014/main" id="{005A75AD-CC1D-0C43-A12C-A6C1B7FBE970}"/>
              </a:ext>
            </a:extLst>
          </p:cNvPr>
          <p:cNvSpPr>
            <a:spLocks noGrp="1"/>
          </p:cNvSpPr>
          <p:nvPr>
            <p:ph type="body" sz="quarter" idx="26"/>
          </p:nvPr>
        </p:nvSpPr>
        <p:spPr>
          <a:xfrm>
            <a:off x="21331122" y="5971196"/>
            <a:ext cx="7675678" cy="4104847"/>
          </a:xfrm>
        </p:spPr>
        <p:txBody>
          <a:bodyPr/>
          <a:lstStyle/>
          <a:p>
            <a:pPr marL="285750" indent="-285750">
              <a:buFont typeface="Arial" panose="020B0604020202020204" pitchFamily="34" charset="0"/>
              <a:buChar char="•"/>
            </a:pPr>
            <a:r>
              <a:rPr lang="en-US" sz="2400" b="1" dirty="0">
                <a:latin typeface="Arial Narrow" panose="020B0604020202020204" pitchFamily="34" charset="0"/>
                <a:cs typeface="Arial Narrow" panose="020B0604020202020204" pitchFamily="34" charset="0"/>
              </a:rPr>
              <a:t>Currently too early in data collection process for definitive conclusions</a:t>
            </a:r>
          </a:p>
          <a:p>
            <a:pPr marL="285750" indent="-285750">
              <a:buFont typeface="Arial" panose="020B0604020202020204" pitchFamily="34" charset="0"/>
              <a:buChar char="•"/>
            </a:pPr>
            <a:r>
              <a:rPr lang="en-US" sz="2400" b="1" dirty="0">
                <a:latin typeface="Arial Narrow" panose="020B0604020202020204" pitchFamily="34" charset="0"/>
                <a:cs typeface="Arial Narrow" panose="020B0604020202020204" pitchFamily="34" charset="0"/>
              </a:rPr>
              <a:t>Hopeful that analysis of data collected from this study can be used to evaluate accuracy and precision of a newer method of </a:t>
            </a:r>
            <a:r>
              <a:rPr lang="en-US" sz="2400" b="1" dirty="0" err="1">
                <a:latin typeface="Arial Narrow" panose="020B0604020202020204" pitchFamily="34" charset="0"/>
                <a:cs typeface="Arial Narrow" panose="020B0604020202020204" pitchFamily="34" charset="0"/>
              </a:rPr>
              <a:t>dP</a:t>
            </a:r>
            <a:r>
              <a:rPr lang="en-US" sz="2400" b="1" dirty="0">
                <a:latin typeface="Arial Narrow" panose="020B0604020202020204" pitchFamily="34" charset="0"/>
                <a:cs typeface="Arial Narrow" panose="020B0604020202020204" pitchFamily="34" charset="0"/>
              </a:rPr>
              <a:t>/</a:t>
            </a:r>
            <a:r>
              <a:rPr lang="en-US" sz="2400" b="1" dirty="0" err="1">
                <a:latin typeface="Arial Narrow" panose="020B0604020202020204" pitchFamily="34" charset="0"/>
                <a:cs typeface="Arial Narrow" panose="020B0604020202020204" pitchFamily="34" charset="0"/>
              </a:rPr>
              <a:t>dt</a:t>
            </a:r>
            <a:r>
              <a:rPr lang="en-US" sz="2400" b="1" baseline="-25000" dirty="0" err="1">
                <a:latin typeface="Arial Narrow" panose="020B0604020202020204" pitchFamily="34" charset="0"/>
                <a:cs typeface="Arial Narrow" panose="020B0604020202020204" pitchFamily="34" charset="0"/>
              </a:rPr>
              <a:t>max</a:t>
            </a:r>
            <a:r>
              <a:rPr lang="en-US" sz="2400" b="1" baseline="-25000" dirty="0">
                <a:latin typeface="Arial Narrow" panose="020B0604020202020204" pitchFamily="34" charset="0"/>
                <a:cs typeface="Arial Narrow" panose="020B0604020202020204" pitchFamily="34" charset="0"/>
              </a:rPr>
              <a:t> </a:t>
            </a:r>
            <a:r>
              <a:rPr lang="en-US" sz="2400" b="1" dirty="0">
                <a:latin typeface="Arial Narrow" panose="020B0604020202020204" pitchFamily="34" charset="0"/>
                <a:cs typeface="Arial Narrow" panose="020B0604020202020204" pitchFamily="34" charset="0"/>
              </a:rPr>
              <a:t>measurement </a:t>
            </a:r>
          </a:p>
          <a:p>
            <a:pPr marL="285750" indent="-285750">
              <a:buFont typeface="Arial" panose="020B0604020202020204" pitchFamily="34" charset="0"/>
              <a:buChar char="•"/>
            </a:pPr>
            <a:r>
              <a:rPr lang="en-US" sz="2400" b="1" dirty="0">
                <a:latin typeface="Arial Narrow" panose="020B0604020202020204" pitchFamily="34" charset="0"/>
                <a:cs typeface="Arial Narrow" panose="020B0604020202020204" pitchFamily="34" charset="0"/>
              </a:rPr>
              <a:t>Further corroboration of the reliability of this newer method and quantifying the correlations in different clinical settings will hopefully allow for more accurate and efficient measurement of </a:t>
            </a:r>
            <a:r>
              <a:rPr lang="en-US" sz="2400" b="1" dirty="0" err="1">
                <a:latin typeface="Arial Narrow" panose="020B0604020202020204" pitchFamily="34" charset="0"/>
                <a:cs typeface="Arial Narrow" panose="020B0604020202020204" pitchFamily="34" charset="0"/>
              </a:rPr>
              <a:t>dP</a:t>
            </a:r>
            <a:r>
              <a:rPr lang="en-US" sz="2400" b="1" dirty="0">
                <a:latin typeface="Arial Narrow" panose="020B0604020202020204" pitchFamily="34" charset="0"/>
                <a:cs typeface="Arial Narrow" panose="020B0604020202020204" pitchFamily="34" charset="0"/>
              </a:rPr>
              <a:t>/</a:t>
            </a:r>
            <a:r>
              <a:rPr lang="en-US" sz="2400" b="1" dirty="0" err="1">
                <a:latin typeface="Arial Narrow" panose="020B0604020202020204" pitchFamily="34" charset="0"/>
                <a:cs typeface="Arial Narrow" panose="020B0604020202020204" pitchFamily="34" charset="0"/>
              </a:rPr>
              <a:t>dt</a:t>
            </a:r>
            <a:r>
              <a:rPr lang="en-US" sz="2400" b="1" baseline="-25000" dirty="0" err="1">
                <a:latin typeface="Arial Narrow" panose="020B0604020202020204" pitchFamily="34" charset="0"/>
                <a:cs typeface="Arial Narrow" panose="020B0604020202020204" pitchFamily="34" charset="0"/>
              </a:rPr>
              <a:t>max</a:t>
            </a:r>
            <a:r>
              <a:rPr lang="en-US" sz="2400" b="1" baseline="-25000" dirty="0">
                <a:latin typeface="Arial Narrow" panose="020B0604020202020204" pitchFamily="34" charset="0"/>
                <a:cs typeface="Arial Narrow" panose="020B0604020202020204" pitchFamily="34" charset="0"/>
              </a:rPr>
              <a:t> </a:t>
            </a:r>
            <a:r>
              <a:rPr lang="en-US" sz="2400" b="1" dirty="0">
                <a:latin typeface="Arial Narrow" panose="020B0604020202020204" pitchFamily="34" charset="0"/>
                <a:cs typeface="Arial Narrow" panose="020B0604020202020204" pitchFamily="34" charset="0"/>
              </a:rPr>
              <a:t>in a larger number of settings in the future</a:t>
            </a:r>
          </a:p>
        </p:txBody>
      </p:sp>
      <p:sp>
        <p:nvSpPr>
          <p:cNvPr id="12" name="Text Placeholder 11">
            <a:extLst>
              <a:ext uri="{FF2B5EF4-FFF2-40B4-BE49-F238E27FC236}">
                <a16:creationId xmlns:a16="http://schemas.microsoft.com/office/drawing/2014/main" id="{85E03977-4E14-8D48-80FE-5C0245ABF115}"/>
              </a:ext>
            </a:extLst>
          </p:cNvPr>
          <p:cNvSpPr>
            <a:spLocks noGrp="1"/>
          </p:cNvSpPr>
          <p:nvPr>
            <p:ph type="body" sz="quarter" idx="27"/>
          </p:nvPr>
        </p:nvSpPr>
        <p:spPr>
          <a:xfrm>
            <a:off x="21937288" y="10079378"/>
            <a:ext cx="6698012" cy="659516"/>
          </a:xfrm>
        </p:spPr>
        <p:txBody>
          <a:bodyPr/>
          <a:lstStyle/>
          <a:p>
            <a:r>
              <a:rPr lang="en-US" sz="3600" dirty="0">
                <a:latin typeface="Arial" panose="020B0604020202020204" pitchFamily="34" charset="0"/>
                <a:cs typeface="Arial" panose="020B0604020202020204" pitchFamily="34" charset="0"/>
              </a:rPr>
              <a:t>REFERENCES</a:t>
            </a:r>
          </a:p>
        </p:txBody>
      </p:sp>
      <p:sp>
        <p:nvSpPr>
          <p:cNvPr id="13" name="Text Placeholder 12">
            <a:extLst>
              <a:ext uri="{FF2B5EF4-FFF2-40B4-BE49-F238E27FC236}">
                <a16:creationId xmlns:a16="http://schemas.microsoft.com/office/drawing/2014/main" id="{106742F6-93BF-D948-AE86-5BE637920B48}"/>
              </a:ext>
            </a:extLst>
          </p:cNvPr>
          <p:cNvSpPr>
            <a:spLocks noGrp="1"/>
          </p:cNvSpPr>
          <p:nvPr>
            <p:ph type="body" sz="quarter" idx="28"/>
          </p:nvPr>
        </p:nvSpPr>
        <p:spPr>
          <a:xfrm>
            <a:off x="21331122" y="10800847"/>
            <a:ext cx="7910345" cy="4991243"/>
          </a:xfrm>
        </p:spPr>
        <p:txBody>
          <a:bodyPr/>
          <a:lstStyle/>
          <a:p>
            <a:pPr marL="342900" lvl="0" indent="-342900">
              <a:buFont typeface="+mj-lt"/>
              <a:buAutoNum type="arabicPeriod"/>
            </a:pPr>
            <a:r>
              <a:rPr lang="en-US" sz="1600" b="1" dirty="0" err="1">
                <a:latin typeface="Arial Narrow" panose="020B0604020202020204" pitchFamily="34" charset="0"/>
                <a:cs typeface="Arial Narrow" panose="020B0604020202020204" pitchFamily="34" charset="0"/>
              </a:rPr>
              <a:t>Bargiggia</a:t>
            </a:r>
            <a:r>
              <a:rPr lang="en-US" sz="1600" b="1" dirty="0">
                <a:latin typeface="Arial Narrow" panose="020B0604020202020204" pitchFamily="34" charset="0"/>
                <a:cs typeface="Arial Narrow" panose="020B0604020202020204" pitchFamily="34" charset="0"/>
              </a:rPr>
              <a:t>, G S, et al. “A New Method for Estimating Left Ventricular DP/Dt by Continuous Wave Doppler-Echocardiography. Validation Studies at Cardiac Catheterization.” Circulation, vol. 80, no. 5, 1989, pp. 1287–1292., doi:10.1161/01.cir.80.5.1287.</a:t>
            </a:r>
          </a:p>
          <a:p>
            <a:pPr marL="342900" lvl="0" indent="-342900">
              <a:buFont typeface="+mj-lt"/>
              <a:buAutoNum type="arabicPeriod"/>
            </a:pPr>
            <a:r>
              <a:rPr lang="en-US" sz="1600" b="1" dirty="0">
                <a:latin typeface="Arial Narrow" panose="020B0604020202020204" pitchFamily="34" charset="0"/>
                <a:cs typeface="Arial Narrow" panose="020B0604020202020204" pitchFamily="34" charset="0"/>
              </a:rPr>
              <a:t>De </a:t>
            </a:r>
            <a:r>
              <a:rPr lang="en-US" sz="1600" b="1" dirty="0" err="1">
                <a:latin typeface="Arial Narrow" panose="020B0604020202020204" pitchFamily="34" charset="0"/>
                <a:cs typeface="Arial Narrow" panose="020B0604020202020204" pitchFamily="34" charset="0"/>
              </a:rPr>
              <a:t>Hert</a:t>
            </a:r>
            <a:r>
              <a:rPr lang="en-US" sz="1600" b="1" dirty="0">
                <a:latin typeface="Arial Narrow" panose="020B0604020202020204" pitchFamily="34" charset="0"/>
                <a:cs typeface="Arial Narrow" panose="020B0604020202020204" pitchFamily="34" charset="0"/>
              </a:rPr>
              <a:t>, Stefan G et al. “Evaluation of left ventricular function in anesthetized patients using femoral artery </a:t>
            </a:r>
            <a:r>
              <a:rPr lang="en-US" sz="1600" b="1" dirty="0" err="1">
                <a:latin typeface="Arial Narrow" panose="020B0604020202020204" pitchFamily="34" charset="0"/>
                <a:cs typeface="Arial Narrow" panose="020B0604020202020204" pitchFamily="34" charset="0"/>
              </a:rPr>
              <a:t>dP</a:t>
            </a:r>
            <a:r>
              <a:rPr lang="en-US" sz="1600" b="1" dirty="0">
                <a:latin typeface="Arial Narrow" panose="020B0604020202020204" pitchFamily="34" charset="0"/>
                <a:cs typeface="Arial Narrow" panose="020B0604020202020204" pitchFamily="34" charset="0"/>
              </a:rPr>
              <a:t>/</a:t>
            </a:r>
            <a:r>
              <a:rPr lang="en-US" sz="1600" b="1" dirty="0" err="1">
                <a:latin typeface="Arial Narrow" panose="020B0604020202020204" pitchFamily="34" charset="0"/>
                <a:cs typeface="Arial Narrow" panose="020B0604020202020204" pitchFamily="34" charset="0"/>
              </a:rPr>
              <a:t>dt</a:t>
            </a:r>
            <a:r>
              <a:rPr lang="en-US" sz="1600" b="1" dirty="0">
                <a:latin typeface="Arial Narrow" panose="020B0604020202020204" pitchFamily="34" charset="0"/>
                <a:cs typeface="Arial Narrow" panose="020B0604020202020204" pitchFamily="34" charset="0"/>
              </a:rPr>
              <a:t>(max).” Journal of cardiothoracic and vascular anesthesia vol. 20,3 (2006): 325-30. doi:10.1053/j.jvca.2005.11.006</a:t>
            </a:r>
          </a:p>
          <a:p>
            <a:pPr marL="342900" lvl="0" indent="-342900">
              <a:buFont typeface="+mj-lt"/>
              <a:buAutoNum type="arabicPeriod"/>
            </a:pPr>
            <a:r>
              <a:rPr lang="en-US" sz="1600" b="1" dirty="0">
                <a:latin typeface="Arial Narrow" panose="020B0604020202020204" pitchFamily="34" charset="0"/>
                <a:cs typeface="Arial Narrow" panose="020B0604020202020204" pitchFamily="34" charset="0"/>
              </a:rPr>
              <a:t>Sharman, J E et al. “Radial pressure waveform </a:t>
            </a:r>
            <a:r>
              <a:rPr lang="en-US" sz="1600" b="1" dirty="0" err="1">
                <a:latin typeface="Arial Narrow" panose="020B0604020202020204" pitchFamily="34" charset="0"/>
                <a:cs typeface="Arial Narrow" panose="020B0604020202020204" pitchFamily="34" charset="0"/>
              </a:rPr>
              <a:t>dP</a:t>
            </a:r>
            <a:r>
              <a:rPr lang="en-US" sz="1600" b="1" dirty="0">
                <a:latin typeface="Arial Narrow" panose="020B0604020202020204" pitchFamily="34" charset="0"/>
                <a:cs typeface="Arial Narrow" panose="020B0604020202020204" pitchFamily="34" charset="0"/>
              </a:rPr>
              <a:t>/</a:t>
            </a:r>
            <a:r>
              <a:rPr lang="en-US" sz="1600" b="1" dirty="0" err="1">
                <a:latin typeface="Arial Narrow" panose="020B0604020202020204" pitchFamily="34" charset="0"/>
                <a:cs typeface="Arial Narrow" panose="020B0604020202020204" pitchFamily="34" charset="0"/>
              </a:rPr>
              <a:t>dt</a:t>
            </a:r>
            <a:r>
              <a:rPr lang="en-US" sz="1600" b="1" dirty="0">
                <a:latin typeface="Arial Narrow" panose="020B0604020202020204" pitchFamily="34" charset="0"/>
                <a:cs typeface="Arial Narrow" panose="020B0604020202020204" pitchFamily="34" charset="0"/>
              </a:rPr>
              <a:t> max is a poor indicator of left ventricular systolic function.” European journal of clinical investigation vol. 37,4 (2007): 276-81. doi:10.1111/j.1365-2362.2007.01784.x</a:t>
            </a:r>
          </a:p>
          <a:p>
            <a:pPr marL="342900" lvl="0" indent="-342900">
              <a:buFont typeface="+mj-lt"/>
              <a:buAutoNum type="arabicPeriod"/>
            </a:pPr>
            <a:r>
              <a:rPr lang="en-US" sz="1600" b="1" dirty="0">
                <a:latin typeface="Arial Narrow" panose="020B0604020202020204" pitchFamily="34" charset="0"/>
                <a:cs typeface="Arial Narrow" panose="020B0604020202020204" pitchFamily="34" charset="0"/>
              </a:rPr>
              <a:t>Garcia, Manuel Ignacio Monge, et al. “Performance Comparison of Ventricular and Arterial DP/</a:t>
            </a:r>
            <a:r>
              <a:rPr lang="en-US" sz="1600" b="1" dirty="0" err="1">
                <a:latin typeface="Arial Narrow" panose="020B0604020202020204" pitchFamily="34" charset="0"/>
                <a:cs typeface="Arial Narrow" panose="020B0604020202020204" pitchFamily="34" charset="0"/>
              </a:rPr>
              <a:t>Dtmax</a:t>
            </a:r>
            <a:r>
              <a:rPr lang="en-US" sz="1600" b="1" dirty="0">
                <a:latin typeface="Arial Narrow" panose="020B0604020202020204" pitchFamily="34" charset="0"/>
                <a:cs typeface="Arial Narrow" panose="020B0604020202020204" pitchFamily="34" charset="0"/>
              </a:rPr>
              <a:t> for Assessing Left Ventricular Systolic Function during Different Experimental Loading and Contractile Conditions.” Critical Care, vol. 22, no. 1, 2018, doi:10.1186/s13054-018-2260-1.</a:t>
            </a:r>
          </a:p>
          <a:p>
            <a:pPr marL="342900" lvl="0" indent="-342900">
              <a:buFont typeface="+mj-lt"/>
              <a:buAutoNum type="arabicPeriod"/>
            </a:pPr>
            <a:r>
              <a:rPr lang="en-US" sz="1600" b="1" dirty="0" err="1">
                <a:latin typeface="Arial Narrow" panose="020B0604020202020204" pitchFamily="34" charset="0"/>
                <a:cs typeface="Arial Narrow" panose="020B0604020202020204" pitchFamily="34" charset="0"/>
              </a:rPr>
              <a:t>Ostadal</a:t>
            </a:r>
            <a:r>
              <a:rPr lang="en-US" sz="1600" b="1" dirty="0">
                <a:latin typeface="Arial Narrow" panose="020B0604020202020204" pitchFamily="34" charset="0"/>
                <a:cs typeface="Arial Narrow" panose="020B0604020202020204" pitchFamily="34" charset="0"/>
              </a:rPr>
              <a:t>, Petr, et al. “Continual Measurement of Arterial DP/</a:t>
            </a:r>
            <a:r>
              <a:rPr lang="en-US" sz="1600" b="1" dirty="0" err="1">
                <a:latin typeface="Arial Narrow" panose="020B0604020202020204" pitchFamily="34" charset="0"/>
                <a:cs typeface="Arial Narrow" panose="020B0604020202020204" pitchFamily="34" charset="0"/>
              </a:rPr>
              <a:t>Dtmax</a:t>
            </a:r>
            <a:r>
              <a:rPr lang="en-US" sz="1600" b="1" dirty="0">
                <a:latin typeface="Arial Narrow" panose="020B0604020202020204" pitchFamily="34" charset="0"/>
                <a:cs typeface="Arial Narrow" panose="020B0604020202020204" pitchFamily="34" charset="0"/>
              </a:rPr>
              <a:t> Enables Minimally Invasive Monitoring of Left Ventricular Contractility in Patients with Acute Heart Failure.” Critical Care, vol. 23, no. 1, 2019, doi:10.1186/s13054-019-2654-8.</a:t>
            </a:r>
          </a:p>
          <a:p>
            <a:pPr lvl="0"/>
            <a:r>
              <a:rPr lang="en-US" sz="1600" b="1" dirty="0">
                <a:latin typeface="Arial Narrow" panose="020B0604020202020204" pitchFamily="34" charset="0"/>
                <a:cs typeface="Arial Narrow" panose="020B0604020202020204" pitchFamily="34" charset="0"/>
              </a:rPr>
              <a:t>       Fig 3 from https://</a:t>
            </a:r>
            <a:r>
              <a:rPr lang="en-US" sz="1600" b="1" dirty="0" err="1">
                <a:latin typeface="Arial Narrow" panose="020B0604020202020204" pitchFamily="34" charset="0"/>
                <a:cs typeface="Arial Narrow" panose="020B0604020202020204" pitchFamily="34" charset="0"/>
              </a:rPr>
              <a:t>www.edwards.com</a:t>
            </a:r>
            <a:r>
              <a:rPr lang="en-US" sz="1600" b="1" dirty="0">
                <a:latin typeface="Arial Narrow" panose="020B0604020202020204" pitchFamily="34" charset="0"/>
                <a:cs typeface="Arial Narrow" panose="020B0604020202020204" pitchFamily="34" charset="0"/>
              </a:rPr>
              <a:t>/</a:t>
            </a:r>
            <a:r>
              <a:rPr lang="en-US" sz="1600" b="1" dirty="0" err="1">
                <a:latin typeface="Arial Narrow" panose="020B0604020202020204" pitchFamily="34" charset="0"/>
                <a:cs typeface="Arial Narrow" panose="020B0604020202020204" pitchFamily="34" charset="0"/>
              </a:rPr>
              <a:t>gb</a:t>
            </a:r>
            <a:r>
              <a:rPr lang="en-US" sz="1600" b="1" dirty="0">
                <a:latin typeface="Arial Narrow" panose="020B0604020202020204" pitchFamily="34" charset="0"/>
                <a:cs typeface="Arial Narrow" panose="020B0604020202020204" pitchFamily="34" charset="0"/>
              </a:rPr>
              <a:t>/devices/hemodynamic-monitoring/</a:t>
            </a:r>
            <a:r>
              <a:rPr lang="en-US" sz="1600" b="1" dirty="0" err="1">
                <a:latin typeface="Arial Narrow" panose="020B0604020202020204" pitchFamily="34" charset="0"/>
                <a:cs typeface="Arial Narrow" panose="020B0604020202020204" pitchFamily="34" charset="0"/>
              </a:rPr>
              <a:t>hemosphere</a:t>
            </a:r>
            <a:endParaRPr lang="en-US" sz="1600" b="1" dirty="0">
              <a:latin typeface="Arial Narrow" panose="020B0604020202020204" pitchFamily="34" charset="0"/>
              <a:cs typeface="Arial Narrow" panose="020B0604020202020204" pitchFamily="34" charset="0"/>
            </a:endParaRPr>
          </a:p>
          <a:p>
            <a:endParaRPr lang="en-US" sz="1600" b="1" dirty="0">
              <a:latin typeface="Arial Narrow" panose="020B0604020202020204" pitchFamily="34" charset="0"/>
              <a:cs typeface="Arial Narrow" panose="020B0604020202020204" pitchFamily="34" charset="0"/>
            </a:endParaRPr>
          </a:p>
        </p:txBody>
      </p:sp>
      <p:sp>
        <p:nvSpPr>
          <p:cNvPr id="16" name="Text Placeholder 15">
            <a:extLst>
              <a:ext uri="{FF2B5EF4-FFF2-40B4-BE49-F238E27FC236}">
                <a16:creationId xmlns:a16="http://schemas.microsoft.com/office/drawing/2014/main" id="{9C9A4ED7-2979-704C-8B63-8C4749209E9C}"/>
              </a:ext>
            </a:extLst>
          </p:cNvPr>
          <p:cNvSpPr>
            <a:spLocks noGrp="1"/>
          </p:cNvSpPr>
          <p:nvPr>
            <p:ph type="body" sz="quarter" idx="150"/>
          </p:nvPr>
        </p:nvSpPr>
        <p:spPr/>
        <p:txBody>
          <a:bodyPr>
            <a:normAutofit fontScale="92500" lnSpcReduction="10000"/>
          </a:bodyPr>
          <a:lstStyle/>
          <a:p>
            <a:r>
              <a:rPr lang="en-US" dirty="0"/>
              <a:t>David Tan, BA, Benjamin Morey, MD, Patricia Applegate, MD, Neal W. Fleming, MD, PhD</a:t>
            </a:r>
          </a:p>
        </p:txBody>
      </p:sp>
      <p:sp>
        <p:nvSpPr>
          <p:cNvPr id="17" name="Text Placeholder 16">
            <a:extLst>
              <a:ext uri="{FF2B5EF4-FFF2-40B4-BE49-F238E27FC236}">
                <a16:creationId xmlns:a16="http://schemas.microsoft.com/office/drawing/2014/main" id="{DF53DC26-7F50-5F44-B9B5-AAC66367A3C3}"/>
              </a:ext>
            </a:extLst>
          </p:cNvPr>
          <p:cNvSpPr>
            <a:spLocks noGrp="1"/>
          </p:cNvSpPr>
          <p:nvPr>
            <p:ph type="body" sz="quarter" idx="184"/>
          </p:nvPr>
        </p:nvSpPr>
        <p:spPr/>
        <p:txBody>
          <a:bodyPr/>
          <a:lstStyle/>
          <a:p>
            <a:r>
              <a:rPr lang="en-US" dirty="0"/>
              <a:t>University of California, Davis, Department of Anesthesiology and Pain Medicine</a:t>
            </a:r>
          </a:p>
        </p:txBody>
      </p:sp>
      <p:sp>
        <p:nvSpPr>
          <p:cNvPr id="18" name="Text Placeholder 17">
            <a:extLst>
              <a:ext uri="{FF2B5EF4-FFF2-40B4-BE49-F238E27FC236}">
                <a16:creationId xmlns:a16="http://schemas.microsoft.com/office/drawing/2014/main" id="{457FE272-5763-3D48-B93E-52EFD36EF16C}"/>
              </a:ext>
            </a:extLst>
          </p:cNvPr>
          <p:cNvSpPr>
            <a:spLocks noGrp="1"/>
          </p:cNvSpPr>
          <p:nvPr>
            <p:ph type="body" sz="quarter" idx="185"/>
          </p:nvPr>
        </p:nvSpPr>
        <p:spPr>
          <a:xfrm>
            <a:off x="1710760" y="197943"/>
            <a:ext cx="25427357" cy="834414"/>
          </a:xfrm>
        </p:spPr>
        <p:txBody>
          <a:bodyPr>
            <a:noAutofit/>
          </a:bodyPr>
          <a:lstStyle/>
          <a:p>
            <a:r>
              <a:rPr lang="en-US" sz="4400" dirty="0"/>
              <a:t>Comparing Intra-Operative Left Ventricular Contractility Measurements: Echocardiogram vs. Novel Software</a:t>
            </a:r>
          </a:p>
        </p:txBody>
      </p:sp>
      <p:pic>
        <p:nvPicPr>
          <p:cNvPr id="19" name="Picture 18">
            <a:extLst>
              <a:ext uri="{FF2B5EF4-FFF2-40B4-BE49-F238E27FC236}">
                <a16:creationId xmlns:a16="http://schemas.microsoft.com/office/drawing/2014/main" id="{F183A016-7D9F-CE45-A351-14533AFE8372}"/>
              </a:ext>
            </a:extLst>
          </p:cNvPr>
          <p:cNvPicPr>
            <a:picLocks noChangeAspect="1"/>
          </p:cNvPicPr>
          <p:nvPr/>
        </p:nvPicPr>
        <p:blipFill>
          <a:blip r:embed="rId2"/>
          <a:stretch>
            <a:fillRect/>
          </a:stretch>
        </p:blipFill>
        <p:spPr>
          <a:xfrm>
            <a:off x="148466" y="1059476"/>
            <a:ext cx="3810000" cy="1193800"/>
          </a:xfrm>
          <a:prstGeom prst="rect">
            <a:avLst/>
          </a:prstGeom>
        </p:spPr>
      </p:pic>
      <p:pic>
        <p:nvPicPr>
          <p:cNvPr id="24" name="Picture 23">
            <a:extLst>
              <a:ext uri="{FF2B5EF4-FFF2-40B4-BE49-F238E27FC236}">
                <a16:creationId xmlns:a16="http://schemas.microsoft.com/office/drawing/2014/main" id="{1FDB3F0C-6D5C-E24B-AB35-BA6E4B4564F5}"/>
              </a:ext>
            </a:extLst>
          </p:cNvPr>
          <p:cNvPicPr>
            <a:picLocks noChangeAspect="1"/>
          </p:cNvPicPr>
          <p:nvPr/>
        </p:nvPicPr>
        <p:blipFill rotWithShape="1">
          <a:blip r:embed="rId3"/>
          <a:srcRect l="-2278" t="378" r="2278" b="14795"/>
          <a:stretch/>
        </p:blipFill>
        <p:spPr>
          <a:xfrm>
            <a:off x="1568158" y="14439134"/>
            <a:ext cx="3622534" cy="1266941"/>
          </a:xfrm>
          <a:prstGeom prst="rect">
            <a:avLst/>
          </a:prstGeom>
        </p:spPr>
      </p:pic>
      <p:grpSp>
        <p:nvGrpSpPr>
          <p:cNvPr id="53" name="Group 52">
            <a:extLst>
              <a:ext uri="{FF2B5EF4-FFF2-40B4-BE49-F238E27FC236}">
                <a16:creationId xmlns:a16="http://schemas.microsoft.com/office/drawing/2014/main" id="{369783F8-805C-374E-9BD2-DE792C36548B}"/>
              </a:ext>
            </a:extLst>
          </p:cNvPr>
          <p:cNvGrpSpPr/>
          <p:nvPr/>
        </p:nvGrpSpPr>
        <p:grpSpPr>
          <a:xfrm>
            <a:off x="8217517" y="3451174"/>
            <a:ext cx="3326412" cy="4056532"/>
            <a:chOff x="4133040" y="510324"/>
            <a:chExt cx="4140200" cy="5157348"/>
          </a:xfrm>
        </p:grpSpPr>
        <p:pic>
          <p:nvPicPr>
            <p:cNvPr id="54" name="Picture 53">
              <a:extLst>
                <a:ext uri="{FF2B5EF4-FFF2-40B4-BE49-F238E27FC236}">
                  <a16:creationId xmlns:a16="http://schemas.microsoft.com/office/drawing/2014/main" id="{E719CDBF-B932-7B47-A95D-087C63AC51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3040" y="510324"/>
              <a:ext cx="4140200" cy="4737100"/>
            </a:xfrm>
            <a:prstGeom prst="rect">
              <a:avLst/>
            </a:prstGeom>
            <a:ln>
              <a:solidFill>
                <a:schemeClr val="tx1"/>
              </a:solidFill>
            </a:ln>
            <a:effectLst>
              <a:outerShdw blurRad="50800" dist="38100" dir="2700000" algn="tl" rotWithShape="0">
                <a:prstClr val="black">
                  <a:alpha val="40000"/>
                </a:prstClr>
              </a:outerShdw>
            </a:effectLst>
          </p:spPr>
        </p:pic>
        <p:sp>
          <p:nvSpPr>
            <p:cNvPr id="55" name="TextBox 54">
              <a:extLst>
                <a:ext uri="{FF2B5EF4-FFF2-40B4-BE49-F238E27FC236}">
                  <a16:creationId xmlns:a16="http://schemas.microsoft.com/office/drawing/2014/main" id="{2B8318C6-0770-EF42-B9F0-7D3851BE6EDF}"/>
                </a:ext>
              </a:extLst>
            </p:cNvPr>
            <p:cNvSpPr txBox="1"/>
            <p:nvPr/>
          </p:nvSpPr>
          <p:spPr>
            <a:xfrm>
              <a:off x="4534106" y="5298340"/>
              <a:ext cx="3586074" cy="369332"/>
            </a:xfrm>
            <a:prstGeom prst="rect">
              <a:avLst/>
            </a:prstGeom>
            <a:noFill/>
          </p:spPr>
          <p:txBody>
            <a:bodyPr wrap="square" rtlCol="0">
              <a:spAutoFit/>
            </a:bodyPr>
            <a:lstStyle/>
            <a:p>
              <a:r>
                <a:rPr lang="en-US" sz="1800" b="1" dirty="0">
                  <a:latin typeface="Calibri Light" panose="020F0302020204030204" pitchFamily="34" charset="0"/>
                  <a:cs typeface="Calibri Light" panose="020F0302020204030204" pitchFamily="34" charset="0"/>
                </a:rPr>
                <a:t>Figure 1</a:t>
              </a:r>
              <a:r>
                <a:rPr lang="en-US" sz="1800" dirty="0">
                  <a:latin typeface="Calibri Light" panose="020F0302020204030204" pitchFamily="34" charset="0"/>
                  <a:cs typeface="Calibri Light" panose="020F0302020204030204" pitchFamily="34" charset="0"/>
                </a:rPr>
                <a:t>. Data Collection Sheet</a:t>
              </a:r>
            </a:p>
          </p:txBody>
        </p:sp>
      </p:grpSp>
      <p:grpSp>
        <p:nvGrpSpPr>
          <p:cNvPr id="57" name="Group 56">
            <a:extLst>
              <a:ext uri="{FF2B5EF4-FFF2-40B4-BE49-F238E27FC236}">
                <a16:creationId xmlns:a16="http://schemas.microsoft.com/office/drawing/2014/main" id="{B1096A8C-3BE5-9942-9B70-9D6C5F3E3D69}"/>
              </a:ext>
            </a:extLst>
          </p:cNvPr>
          <p:cNvGrpSpPr/>
          <p:nvPr/>
        </p:nvGrpSpPr>
        <p:grpSpPr>
          <a:xfrm>
            <a:off x="8061899" y="7898225"/>
            <a:ext cx="3586074" cy="2679352"/>
            <a:chOff x="13076744" y="3897154"/>
            <a:chExt cx="3586074" cy="2679352"/>
          </a:xfrm>
        </p:grpSpPr>
        <p:pic>
          <p:nvPicPr>
            <p:cNvPr id="48" name="Picture 47">
              <a:extLst>
                <a:ext uri="{FF2B5EF4-FFF2-40B4-BE49-F238E27FC236}">
                  <a16:creationId xmlns:a16="http://schemas.microsoft.com/office/drawing/2014/main" id="{4829845E-A43B-684C-A671-24EE9C8CD90E}"/>
                </a:ext>
              </a:extLst>
            </p:cNvPr>
            <p:cNvPicPr>
              <a:picLocks noChangeAspect="1"/>
            </p:cNvPicPr>
            <p:nvPr/>
          </p:nvPicPr>
          <p:blipFill>
            <a:blip r:embed="rId5"/>
            <a:stretch>
              <a:fillRect/>
            </a:stretch>
          </p:blipFill>
          <p:spPr>
            <a:xfrm>
              <a:off x="13333081" y="3897154"/>
              <a:ext cx="3073400" cy="2222500"/>
            </a:xfrm>
            <a:prstGeom prst="rect">
              <a:avLst/>
            </a:prstGeom>
          </p:spPr>
        </p:pic>
        <p:sp>
          <p:nvSpPr>
            <p:cNvPr id="56" name="TextBox 55">
              <a:extLst>
                <a:ext uri="{FF2B5EF4-FFF2-40B4-BE49-F238E27FC236}">
                  <a16:creationId xmlns:a16="http://schemas.microsoft.com/office/drawing/2014/main" id="{E2506D75-F2BC-CC4F-9DC8-A7E32B8446BA}"/>
                </a:ext>
              </a:extLst>
            </p:cNvPr>
            <p:cNvSpPr txBox="1"/>
            <p:nvPr/>
          </p:nvSpPr>
          <p:spPr>
            <a:xfrm>
              <a:off x="13076744" y="6207174"/>
              <a:ext cx="3586074" cy="369332"/>
            </a:xfrm>
            <a:prstGeom prst="rect">
              <a:avLst/>
            </a:prstGeom>
            <a:noFill/>
          </p:spPr>
          <p:txBody>
            <a:bodyPr wrap="square" rtlCol="0">
              <a:spAutoFit/>
            </a:bodyPr>
            <a:lstStyle/>
            <a:p>
              <a:pPr algn="ctr"/>
              <a:r>
                <a:rPr lang="en-US" sz="1800" b="1" dirty="0">
                  <a:latin typeface="Calibri Light" panose="020F0302020204030204" pitchFamily="34" charset="0"/>
                  <a:cs typeface="Calibri Light" panose="020F0302020204030204" pitchFamily="34" charset="0"/>
                </a:rPr>
                <a:t>Figure 2</a:t>
              </a:r>
              <a:r>
                <a:rPr lang="en-US" sz="1800" dirty="0">
                  <a:latin typeface="Calibri Light" panose="020F0302020204030204" pitchFamily="34" charset="0"/>
                  <a:cs typeface="Calibri Light" panose="020F0302020204030204" pitchFamily="34" charset="0"/>
                </a:rPr>
                <a:t>. </a:t>
              </a:r>
              <a:r>
                <a:rPr lang="en-US" sz="1800" dirty="0" err="1">
                  <a:latin typeface="Calibri Light" panose="020F0302020204030204" pitchFamily="34" charset="0"/>
                  <a:cs typeface="Calibri Light" panose="020F0302020204030204" pitchFamily="34" charset="0"/>
                </a:rPr>
                <a:t>HemoSphere</a:t>
              </a:r>
              <a:endParaRPr lang="en-US" sz="1800" dirty="0">
                <a:latin typeface="Calibri Light" panose="020F0302020204030204" pitchFamily="34" charset="0"/>
                <a:cs typeface="Calibri Light" panose="020F0302020204030204" pitchFamily="34" charset="0"/>
              </a:endParaRPr>
            </a:p>
          </p:txBody>
        </p:sp>
      </p:grpSp>
      <p:pic>
        <p:nvPicPr>
          <p:cNvPr id="59" name="Picture 58">
            <a:extLst>
              <a:ext uri="{FF2B5EF4-FFF2-40B4-BE49-F238E27FC236}">
                <a16:creationId xmlns:a16="http://schemas.microsoft.com/office/drawing/2014/main" id="{5AF91507-27F6-B541-A429-41328E104D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4158" y="10966752"/>
            <a:ext cx="8621817" cy="2354131"/>
          </a:xfrm>
          <a:prstGeom prst="rect">
            <a:avLst/>
          </a:prstGeom>
        </p:spPr>
      </p:pic>
      <p:sp>
        <p:nvSpPr>
          <p:cNvPr id="61" name="TextBox 60">
            <a:extLst>
              <a:ext uri="{FF2B5EF4-FFF2-40B4-BE49-F238E27FC236}">
                <a16:creationId xmlns:a16="http://schemas.microsoft.com/office/drawing/2014/main" id="{DB5BD7E8-BEFB-2642-99D4-6DAB4C9FC6B2}"/>
              </a:ext>
            </a:extLst>
          </p:cNvPr>
          <p:cNvSpPr txBox="1"/>
          <p:nvPr/>
        </p:nvSpPr>
        <p:spPr>
          <a:xfrm>
            <a:off x="9118076" y="13191829"/>
            <a:ext cx="6073982" cy="369332"/>
          </a:xfrm>
          <a:prstGeom prst="rect">
            <a:avLst/>
          </a:prstGeom>
          <a:noFill/>
        </p:spPr>
        <p:txBody>
          <a:bodyPr wrap="square" rtlCol="0">
            <a:spAutoFit/>
          </a:bodyPr>
          <a:lstStyle/>
          <a:p>
            <a:pPr algn="ctr"/>
            <a:r>
              <a:rPr lang="en-US" sz="1800" b="1" dirty="0">
                <a:latin typeface="Calibri Light" panose="020F0302020204030204" pitchFamily="34" charset="0"/>
                <a:cs typeface="Calibri Light" panose="020F0302020204030204" pitchFamily="34" charset="0"/>
              </a:rPr>
              <a:t>Figure 6</a:t>
            </a:r>
            <a:r>
              <a:rPr lang="en-US" sz="1800" dirty="0">
                <a:latin typeface="Calibri Light" panose="020F0302020204030204" pitchFamily="34" charset="0"/>
                <a:cs typeface="Calibri Light" panose="020F0302020204030204" pitchFamily="34" charset="0"/>
              </a:rPr>
              <a:t>. Timeline of Echocardiography Image Acquisition</a:t>
            </a:r>
          </a:p>
        </p:txBody>
      </p:sp>
      <p:sp>
        <p:nvSpPr>
          <p:cNvPr id="64" name="TextBox 63">
            <a:extLst>
              <a:ext uri="{FF2B5EF4-FFF2-40B4-BE49-F238E27FC236}">
                <a16:creationId xmlns:a16="http://schemas.microsoft.com/office/drawing/2014/main" id="{6B98F1FA-91A7-744E-8D46-281048E215D6}"/>
              </a:ext>
            </a:extLst>
          </p:cNvPr>
          <p:cNvSpPr txBox="1"/>
          <p:nvPr/>
        </p:nvSpPr>
        <p:spPr>
          <a:xfrm>
            <a:off x="12369775" y="6326306"/>
            <a:ext cx="3586074" cy="646331"/>
          </a:xfrm>
          <a:prstGeom prst="rect">
            <a:avLst/>
          </a:prstGeom>
          <a:noFill/>
        </p:spPr>
        <p:txBody>
          <a:bodyPr wrap="square" rtlCol="0">
            <a:spAutoFit/>
          </a:bodyPr>
          <a:lstStyle/>
          <a:p>
            <a:pPr algn="ctr"/>
            <a:r>
              <a:rPr lang="en-US" sz="1800" b="1" dirty="0">
                <a:latin typeface="Calibri Light" panose="020F0302020204030204" pitchFamily="34" charset="0"/>
                <a:cs typeface="Calibri Light" panose="020F0302020204030204" pitchFamily="34" charset="0"/>
              </a:rPr>
              <a:t>Figure 3</a:t>
            </a:r>
            <a:r>
              <a:rPr lang="en-US" sz="1800" dirty="0">
                <a:latin typeface="Calibri Light" panose="020F0302020204030204" pitchFamily="34" charset="0"/>
                <a:cs typeface="Calibri Light" panose="020F0302020204030204" pitchFamily="34" charset="0"/>
              </a:rPr>
              <a:t>. Continuous Wave Doppler on Mitral Regurgitant Jet with </a:t>
            </a:r>
            <a:r>
              <a:rPr lang="en-US" sz="1800" dirty="0" err="1">
                <a:latin typeface="Calibri Light" panose="020F0302020204030204" pitchFamily="34" charset="0"/>
                <a:cs typeface="Calibri Light" panose="020F0302020204030204" pitchFamily="34" charset="0"/>
              </a:rPr>
              <a:t>dP</a:t>
            </a:r>
            <a:r>
              <a:rPr lang="en-US" sz="1800" dirty="0">
                <a:latin typeface="Calibri Light" panose="020F0302020204030204" pitchFamily="34" charset="0"/>
                <a:cs typeface="Calibri Light" panose="020F0302020204030204" pitchFamily="34" charset="0"/>
              </a:rPr>
              <a:t>/</a:t>
            </a:r>
            <a:r>
              <a:rPr lang="en-US" sz="1800" dirty="0" err="1">
                <a:latin typeface="Calibri Light" panose="020F0302020204030204" pitchFamily="34" charset="0"/>
                <a:cs typeface="Calibri Light" panose="020F0302020204030204" pitchFamily="34" charset="0"/>
              </a:rPr>
              <a:t>dt</a:t>
            </a:r>
            <a:r>
              <a:rPr lang="en-US" sz="1800" dirty="0">
                <a:latin typeface="Calibri Light" panose="020F0302020204030204" pitchFamily="34" charset="0"/>
                <a:cs typeface="Calibri Light" panose="020F0302020204030204" pitchFamily="34" charset="0"/>
              </a:rPr>
              <a:t> </a:t>
            </a:r>
          </a:p>
        </p:txBody>
      </p:sp>
      <p:sp>
        <p:nvSpPr>
          <p:cNvPr id="66" name="TextBox 65">
            <a:extLst>
              <a:ext uri="{FF2B5EF4-FFF2-40B4-BE49-F238E27FC236}">
                <a16:creationId xmlns:a16="http://schemas.microsoft.com/office/drawing/2014/main" id="{C0418A8A-6FE7-3748-B3D3-69E7EAB3AB5C}"/>
              </a:ext>
            </a:extLst>
          </p:cNvPr>
          <p:cNvSpPr txBox="1"/>
          <p:nvPr/>
        </p:nvSpPr>
        <p:spPr>
          <a:xfrm>
            <a:off x="16674824" y="6326306"/>
            <a:ext cx="3586074" cy="646331"/>
          </a:xfrm>
          <a:prstGeom prst="rect">
            <a:avLst/>
          </a:prstGeom>
          <a:noFill/>
        </p:spPr>
        <p:txBody>
          <a:bodyPr wrap="square" rtlCol="0">
            <a:spAutoFit/>
          </a:bodyPr>
          <a:lstStyle/>
          <a:p>
            <a:pPr algn="ctr"/>
            <a:r>
              <a:rPr lang="en-US" sz="1800" b="1" dirty="0">
                <a:latin typeface="Calibri Light" panose="020F0302020204030204" pitchFamily="34" charset="0"/>
                <a:cs typeface="Calibri Light" panose="020F0302020204030204" pitchFamily="34" charset="0"/>
              </a:rPr>
              <a:t>Figure 4</a:t>
            </a:r>
            <a:r>
              <a:rPr lang="en-US" sz="1800" dirty="0">
                <a:latin typeface="Calibri Light" panose="020F0302020204030204" pitchFamily="34" charset="0"/>
                <a:cs typeface="Calibri Light" panose="020F0302020204030204" pitchFamily="34" charset="0"/>
              </a:rPr>
              <a:t>. Left Ventricular Long Axis (Systole)</a:t>
            </a:r>
          </a:p>
        </p:txBody>
      </p:sp>
      <p:sp>
        <p:nvSpPr>
          <p:cNvPr id="67" name="TextBox 66">
            <a:extLst>
              <a:ext uri="{FF2B5EF4-FFF2-40B4-BE49-F238E27FC236}">
                <a16:creationId xmlns:a16="http://schemas.microsoft.com/office/drawing/2014/main" id="{54D4F8E0-60DE-DC4E-A35B-49E639184ACA}"/>
              </a:ext>
            </a:extLst>
          </p:cNvPr>
          <p:cNvSpPr txBox="1"/>
          <p:nvPr/>
        </p:nvSpPr>
        <p:spPr>
          <a:xfrm>
            <a:off x="14179188" y="10037582"/>
            <a:ext cx="4512450" cy="369332"/>
          </a:xfrm>
          <a:prstGeom prst="rect">
            <a:avLst/>
          </a:prstGeom>
          <a:noFill/>
        </p:spPr>
        <p:txBody>
          <a:bodyPr wrap="square" rtlCol="0">
            <a:spAutoFit/>
          </a:bodyPr>
          <a:lstStyle/>
          <a:p>
            <a:pPr algn="ctr"/>
            <a:r>
              <a:rPr lang="en-US" sz="1800" b="1" dirty="0">
                <a:latin typeface="Calibri Light" panose="020F0302020204030204" pitchFamily="34" charset="0"/>
                <a:cs typeface="Calibri Light" panose="020F0302020204030204" pitchFamily="34" charset="0"/>
              </a:rPr>
              <a:t>Figure 5</a:t>
            </a:r>
            <a:r>
              <a:rPr lang="en-US" sz="1800" dirty="0">
                <a:latin typeface="Calibri Light" panose="020F0302020204030204" pitchFamily="34" charset="0"/>
                <a:cs typeface="Calibri Light" panose="020F0302020204030204" pitchFamily="34" charset="0"/>
              </a:rPr>
              <a:t>. Left Ventricle 3D Reconstruction</a:t>
            </a:r>
          </a:p>
        </p:txBody>
      </p:sp>
      <p:pic>
        <p:nvPicPr>
          <p:cNvPr id="20" name="Picture 19">
            <a:extLst>
              <a:ext uri="{FF2B5EF4-FFF2-40B4-BE49-F238E27FC236}">
                <a16:creationId xmlns:a16="http://schemas.microsoft.com/office/drawing/2014/main" id="{95AA7C3F-57B8-AB44-91E3-605085D312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123987" y="7280786"/>
            <a:ext cx="8611054" cy="2706756"/>
          </a:xfrm>
          <a:prstGeom prst="rect">
            <a:avLst/>
          </a:prstGeom>
        </p:spPr>
      </p:pic>
      <p:pic>
        <p:nvPicPr>
          <p:cNvPr id="22" name="Picture 21">
            <a:extLst>
              <a:ext uri="{FF2B5EF4-FFF2-40B4-BE49-F238E27FC236}">
                <a16:creationId xmlns:a16="http://schemas.microsoft.com/office/drawing/2014/main" id="{F9C408F0-936F-694F-9C51-03EC16E0A1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574388" y="3439707"/>
            <a:ext cx="3855233" cy="2891424"/>
          </a:xfrm>
          <a:prstGeom prst="rect">
            <a:avLst/>
          </a:prstGeom>
        </p:spPr>
      </p:pic>
      <p:pic>
        <p:nvPicPr>
          <p:cNvPr id="25" name="Picture 24">
            <a:extLst>
              <a:ext uri="{FF2B5EF4-FFF2-40B4-BE49-F238E27FC236}">
                <a16:creationId xmlns:a16="http://schemas.microsoft.com/office/drawing/2014/main" id="{FBFE5691-EDE1-A14F-96B6-0F9FB6E80D5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246881" y="3427679"/>
            <a:ext cx="3831862" cy="2873897"/>
          </a:xfrm>
          <a:prstGeom prst="rect">
            <a:avLst/>
          </a:prstGeom>
        </p:spPr>
      </p:pic>
      <p:pic>
        <p:nvPicPr>
          <p:cNvPr id="15" name="Picture 14">
            <a:extLst>
              <a:ext uri="{FF2B5EF4-FFF2-40B4-BE49-F238E27FC236}">
                <a16:creationId xmlns:a16="http://schemas.microsoft.com/office/drawing/2014/main" id="{E0D51B61-C8F7-DB41-BC5D-0EBD02AC343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674824" y="10759972"/>
            <a:ext cx="3854480" cy="2890860"/>
          </a:xfrm>
          <a:prstGeom prst="rect">
            <a:avLst/>
          </a:prstGeom>
        </p:spPr>
      </p:pic>
      <p:sp>
        <p:nvSpPr>
          <p:cNvPr id="21" name="Rectangle 20">
            <a:extLst>
              <a:ext uri="{FF2B5EF4-FFF2-40B4-BE49-F238E27FC236}">
                <a16:creationId xmlns:a16="http://schemas.microsoft.com/office/drawing/2014/main" id="{1E2E7D95-DBA6-374A-860E-95CB1DE9830D}"/>
              </a:ext>
            </a:extLst>
          </p:cNvPr>
          <p:cNvSpPr/>
          <p:nvPr/>
        </p:nvSpPr>
        <p:spPr>
          <a:xfrm>
            <a:off x="16256607" y="13717061"/>
            <a:ext cx="4690914" cy="646331"/>
          </a:xfrm>
          <a:prstGeom prst="rect">
            <a:avLst/>
          </a:prstGeom>
        </p:spPr>
        <p:txBody>
          <a:bodyPr wrap="square">
            <a:spAutoFit/>
          </a:bodyPr>
          <a:lstStyle/>
          <a:p>
            <a:pPr algn="ctr"/>
            <a:r>
              <a:rPr lang="en-US" sz="1800" b="1" dirty="0">
                <a:latin typeface="Calibri Light" panose="020F0302020204030204" pitchFamily="34" charset="0"/>
                <a:cs typeface="Calibri Light" panose="020F0302020204030204" pitchFamily="34" charset="0"/>
              </a:rPr>
              <a:t>Figure 7</a:t>
            </a:r>
            <a:r>
              <a:rPr lang="en-US" sz="1800" dirty="0">
                <a:latin typeface="Calibri Light" panose="020F0302020204030204" pitchFamily="34" charset="0"/>
                <a:cs typeface="Calibri Light" panose="020F0302020204030204" pitchFamily="34" charset="0"/>
              </a:rPr>
              <a:t>. Fractional Area Change EF Calculation (Systole)</a:t>
            </a:r>
          </a:p>
        </p:txBody>
      </p:sp>
      <p:pic>
        <p:nvPicPr>
          <p:cNvPr id="23" name="Picture 22">
            <a:extLst>
              <a:ext uri="{FF2B5EF4-FFF2-40B4-BE49-F238E27FC236}">
                <a16:creationId xmlns:a16="http://schemas.microsoft.com/office/drawing/2014/main" id="{EC39CD5D-2E66-7C43-8499-6C537DDD5F8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138116" y="157674"/>
            <a:ext cx="2008355" cy="2008355"/>
          </a:xfrm>
          <a:prstGeom prst="rect">
            <a:avLst/>
          </a:prstGeom>
        </p:spPr>
      </p:pic>
    </p:spTree>
    <p:extLst>
      <p:ext uri="{BB962C8B-B14F-4D97-AF65-F5344CB8AC3E}">
        <p14:creationId xmlns:p14="http://schemas.microsoft.com/office/powerpoint/2010/main" val="1261425497"/>
      </p:ext>
    </p:extLst>
  </p:cSld>
  <p:clrMapOvr>
    <a:masterClrMapping/>
  </p:clrMapOvr>
</p:sld>
</file>

<file path=ppt/theme/theme1.xml><?xml version="1.0" encoding="utf-8"?>
<a:theme xmlns:a="http://schemas.openxmlformats.org/drawingml/2006/main" name="36x60 Templat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PosterPresentations.com-36x60-Template-V3</Template>
  <TotalTime>4633</TotalTime>
  <Words>690</Words>
  <Application>Microsoft Macintosh PowerPoint</Application>
  <PresentationFormat>Custom</PresentationFormat>
  <Paragraphs>36</Paragraphs>
  <Slides>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vt:i4>
      </vt:variant>
    </vt:vector>
  </HeadingPairs>
  <TitlesOfParts>
    <vt:vector size="10" baseType="lpstr">
      <vt:lpstr>Arial</vt:lpstr>
      <vt:lpstr>Arial Black</vt:lpstr>
      <vt:lpstr>Arial Narrow</vt:lpstr>
      <vt:lpstr>Calibri</vt:lpstr>
      <vt:lpstr>Calibri Light</vt:lpstr>
      <vt:lpstr>Times New Roman</vt:lpstr>
      <vt:lpstr>Trebuchet MS</vt:lpstr>
      <vt:lpstr>36x60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36x60 PowerPoint Presentation</dc:title>
  <dc:subject>Research poster presentation template </dc:subject>
  <dc:creator>PosterPresentations.com </dc:creator>
  <cp:keywords>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David Tan</cp:lastModifiedBy>
  <cp:revision>73</cp:revision>
  <dcterms:created xsi:type="dcterms:W3CDTF">2012-02-06T18:46:22Z</dcterms:created>
  <dcterms:modified xsi:type="dcterms:W3CDTF">2021-02-16T22:27:48Z</dcterms:modified>
  <cp:category>Research poster templates </cp:category>
</cp:coreProperties>
</file>