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86364" autoAdjust="0"/>
  </p:normalViewPr>
  <p:slideViewPr>
    <p:cSldViewPr snapToGrid="0" snapToObjects="1" showGuides="1">
      <p:cViewPr varScale="1">
        <p:scale>
          <a:sx n="15" d="100"/>
          <a:sy n="15" d="100"/>
        </p:scale>
        <p:origin x="1308"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a:xfrm>
            <a:off x="1130475" y="10406832"/>
            <a:ext cx="10548896" cy="834824"/>
          </a:xfrm>
        </p:spPr>
        <p:txBody>
          <a:bodyPr/>
          <a:lstStyle/>
          <a:p>
            <a:r>
              <a:rPr lang="en-US" sz="6000" dirty="0"/>
              <a:t>First systematic study of SCD patients’ experiences around transitioning from pediatric to adult care at UCD</a:t>
            </a:r>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a:xfrm>
            <a:off x="1130475" y="9683638"/>
            <a:ext cx="10548896" cy="700185"/>
          </a:xfrm>
        </p:spPr>
        <p:txBody>
          <a:bodyPr/>
          <a:lstStyle/>
          <a:p>
            <a:r>
              <a:rPr lang="en-US" sz="6000" dirty="0"/>
              <a:t>Introduction</a:t>
            </a:r>
          </a:p>
        </p:txBody>
      </p:sp>
      <p:sp>
        <p:nvSpPr>
          <p:cNvPr id="5" name="Text Placeholder 4">
            <a:extLst>
              <a:ext uri="{FF2B5EF4-FFF2-40B4-BE49-F238E27FC236}">
                <a16:creationId xmlns:a16="http://schemas.microsoft.com/office/drawing/2014/main" id="{F359B3BE-CB75-4F28-84CC-FFAFE45350D6}"/>
              </a:ext>
            </a:extLst>
          </p:cNvPr>
          <p:cNvSpPr>
            <a:spLocks noGrp="1"/>
          </p:cNvSpPr>
          <p:nvPr>
            <p:ph type="body" sz="quarter" idx="27"/>
          </p:nvPr>
        </p:nvSpPr>
        <p:spPr>
          <a:xfrm>
            <a:off x="1130475" y="15342375"/>
            <a:ext cx="10548896" cy="700185"/>
          </a:xfrm>
        </p:spPr>
        <p:txBody>
          <a:bodyPr/>
          <a:lstStyle/>
          <a:p>
            <a:r>
              <a:rPr lang="en-US" sz="6000" dirty="0"/>
              <a:t>Methods</a:t>
            </a:r>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a:xfrm>
            <a:off x="1130475" y="16106267"/>
            <a:ext cx="10548896" cy="834824"/>
          </a:xfrm>
        </p:spPr>
        <p:txBody>
          <a:bodyPr/>
          <a:lstStyle/>
          <a:p>
            <a:pPr marL="857250" indent="-857250">
              <a:buFont typeface="Arial" panose="020B0604020202020204" pitchFamily="34" charset="0"/>
              <a:buChar char="•"/>
            </a:pPr>
            <a:r>
              <a:rPr lang="en-US" sz="6000" dirty="0"/>
              <a:t>Needs questionnaire administered over the phone</a:t>
            </a:r>
          </a:p>
          <a:p>
            <a:pPr marL="857250" indent="-857250">
              <a:buFont typeface="Arial" panose="020B0604020202020204" pitchFamily="34" charset="0"/>
              <a:buChar char="•"/>
            </a:pPr>
            <a:r>
              <a:rPr lang="en-US" sz="6000" dirty="0"/>
              <a:t>Called 31 SCD patients age 16 to 25 years old, and 11 agreed to participate</a:t>
            </a:r>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a:xfrm>
            <a:off x="39485464" y="13337743"/>
            <a:ext cx="10548897" cy="723267"/>
          </a:xfrm>
        </p:spPr>
        <p:txBody>
          <a:bodyPr/>
          <a:lstStyle/>
          <a:p>
            <a:r>
              <a:rPr lang="en-US" sz="6000" dirty="0"/>
              <a:t>Discussion</a:t>
            </a:r>
          </a:p>
        </p:txBody>
      </p:sp>
      <p:sp>
        <p:nvSpPr>
          <p:cNvPr id="8" name="Text Placeholder 7">
            <a:extLst>
              <a:ext uri="{FF2B5EF4-FFF2-40B4-BE49-F238E27FC236}">
                <a16:creationId xmlns:a16="http://schemas.microsoft.com/office/drawing/2014/main" id="{2DCFE02E-EE7E-4531-A78B-6206F71AC207}"/>
              </a:ext>
            </a:extLst>
          </p:cNvPr>
          <p:cNvSpPr>
            <a:spLocks noGrp="1"/>
          </p:cNvSpPr>
          <p:nvPr>
            <p:ph type="body" sz="quarter" idx="30"/>
          </p:nvPr>
        </p:nvSpPr>
        <p:spPr>
          <a:xfrm>
            <a:off x="39485464" y="14104601"/>
            <a:ext cx="10548897" cy="11654835"/>
          </a:xfrm>
        </p:spPr>
        <p:txBody>
          <a:bodyPr/>
          <a:lstStyle/>
          <a:p>
            <a:pPr marL="857250" indent="-857250">
              <a:buFont typeface="Arial" panose="020B0604020202020204" pitchFamily="34" charset="0"/>
              <a:buChar char="•"/>
            </a:pPr>
            <a:r>
              <a:rPr lang="en-US" sz="6000" dirty="0"/>
              <a:t>Low response rate </a:t>
            </a:r>
            <a:r>
              <a:rPr lang="en-US" sz="6000" dirty="0">
                <a:sym typeface="Wingdings" panose="05000000000000000000" pitchFamily="2" charset="2"/>
              </a:rPr>
              <a:t> selection bias</a:t>
            </a:r>
          </a:p>
          <a:p>
            <a:pPr marL="857250" indent="-857250">
              <a:buFont typeface="Arial" panose="020B0604020202020204" pitchFamily="34" charset="0"/>
              <a:buChar char="•"/>
            </a:pPr>
            <a:r>
              <a:rPr lang="en-US" sz="6000" dirty="0">
                <a:sym typeface="Wingdings" panose="05000000000000000000" pitchFamily="2" charset="2"/>
              </a:rPr>
              <a:t>Concrete complaints</a:t>
            </a:r>
          </a:p>
          <a:p>
            <a:pPr marL="2157347" lvl="1" indent="-857250">
              <a:buFont typeface="Arial" panose="020B0604020202020204" pitchFamily="34" charset="0"/>
              <a:buChar char="•"/>
            </a:pPr>
            <a:r>
              <a:rPr lang="en-US" sz="5388" dirty="0">
                <a:solidFill>
                  <a:schemeClr val="tx2"/>
                </a:solidFill>
                <a:latin typeface="+mj-lt"/>
                <a:sym typeface="Wingdings" panose="05000000000000000000" pitchFamily="2" charset="2"/>
              </a:rPr>
              <a:t>Value of person-to-person connection</a:t>
            </a:r>
          </a:p>
          <a:p>
            <a:pPr marL="857250" indent="-857250">
              <a:buFont typeface="Arial" panose="020B0604020202020204" pitchFamily="34" charset="0"/>
              <a:buChar char="•"/>
            </a:pPr>
            <a:r>
              <a:rPr lang="en-US" sz="6000" dirty="0">
                <a:sym typeface="Wingdings" panose="05000000000000000000" pitchFamily="2" charset="2"/>
              </a:rPr>
              <a:t>Future directions:</a:t>
            </a:r>
          </a:p>
          <a:p>
            <a:pPr marL="2157347" lvl="1" indent="-857250">
              <a:buFont typeface="Arial" panose="020B0604020202020204" pitchFamily="34" charset="0"/>
              <a:buChar char="•"/>
            </a:pPr>
            <a:r>
              <a:rPr lang="en-US" sz="5388" dirty="0">
                <a:solidFill>
                  <a:schemeClr val="tx2"/>
                </a:solidFill>
                <a:latin typeface="+mj-lt"/>
                <a:sym typeface="Wingdings" panose="05000000000000000000" pitchFamily="2" charset="2"/>
              </a:rPr>
              <a:t>Objective measurements of transitioning</a:t>
            </a:r>
          </a:p>
          <a:p>
            <a:pPr marL="2157347" lvl="1" indent="-857250">
              <a:buFont typeface="Arial" panose="020B0604020202020204" pitchFamily="34" charset="0"/>
              <a:buChar char="•"/>
            </a:pPr>
            <a:r>
              <a:rPr lang="en-US" sz="5388" dirty="0">
                <a:solidFill>
                  <a:schemeClr val="tx2"/>
                </a:solidFill>
                <a:latin typeface="+mj-lt"/>
                <a:sym typeface="Wingdings" panose="05000000000000000000" pitchFamily="2" charset="2"/>
              </a:rPr>
              <a:t>Share findings with interdisciplinary committee working to support SCD patients during transitioning</a:t>
            </a:r>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4183592" y="11139765"/>
            <a:ext cx="22839215" cy="6555641"/>
          </a:xfrm>
        </p:spPr>
        <p:txBody>
          <a:bodyPr/>
          <a:lstStyle/>
          <a:p>
            <a:r>
              <a:rPr lang="en-US" sz="6000" u="sng" dirty="0"/>
              <a:t>Main Finding</a:t>
            </a:r>
            <a:r>
              <a:rPr lang="en-US" sz="6000" dirty="0"/>
              <a:t>: </a:t>
            </a:r>
            <a:r>
              <a:rPr lang="en-US" sz="6000" b="0" dirty="0"/>
              <a:t>Though only a couple of SCD patients expressed bad experiences around transitioning, the overall neutral response does not necessarily mean that there is no problem with the current work flow around transitioning, as there are many factors that may contribute this neutral response, including low response rate and selection bias of phone survey, unfamiliarity with interviewer, and patients’ lack of maturity and/or vocabulary to interpret and vocalize their experiences.</a:t>
            </a:r>
          </a:p>
        </p:txBody>
      </p:sp>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a:xfrm>
            <a:off x="1130475" y="6159456"/>
            <a:ext cx="10548896" cy="1238794"/>
          </a:xfrm>
        </p:spPr>
        <p:txBody>
          <a:bodyPr/>
          <a:lstStyle/>
          <a:p>
            <a:r>
              <a:rPr lang="en-US" sz="6000" b="0" dirty="0"/>
              <a:t>Leslie Wu, MS4</a:t>
            </a:r>
          </a:p>
        </p:txBody>
      </p:sp>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a:xfrm>
            <a:off x="1130475" y="7153666"/>
            <a:ext cx="10548896" cy="1238794"/>
          </a:xfrm>
        </p:spPr>
        <p:txBody>
          <a:bodyPr/>
          <a:lstStyle/>
          <a:p>
            <a:r>
              <a:rPr lang="en-US" sz="6000" b="0" dirty="0"/>
              <a:t>University of California, Davis School of Medicine</a:t>
            </a:r>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a:xfrm>
            <a:off x="39527028" y="2149210"/>
            <a:ext cx="10548897" cy="723267"/>
          </a:xfrm>
        </p:spPr>
        <p:txBody>
          <a:bodyPr/>
          <a:lstStyle/>
          <a:p>
            <a:r>
              <a:rPr lang="en-US" sz="6000" dirty="0"/>
              <a:t>Results</a:t>
            </a:r>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p:txBody>
          <a:bodyPr/>
          <a:lstStyle/>
          <a:p>
            <a:r>
              <a:rPr lang="en-US" sz="7000" u="sng" dirty="0"/>
              <a:t>Transitioning from pediatric to adult care: Perspectives of patients with sickle cell disease</a:t>
            </a:r>
          </a:p>
        </p:txBody>
      </p:sp>
      <p:pic>
        <p:nvPicPr>
          <p:cNvPr id="28" name="Picture 27">
            <a:extLst>
              <a:ext uri="{FF2B5EF4-FFF2-40B4-BE49-F238E27FC236}">
                <a16:creationId xmlns:a16="http://schemas.microsoft.com/office/drawing/2014/main" id="{2FF15E58-ED41-497A-8F6E-C0FA450E36B1}"/>
              </a:ext>
            </a:extLst>
          </p:cNvPr>
          <p:cNvPicPr>
            <a:picLocks noChangeAspect="1"/>
          </p:cNvPicPr>
          <p:nvPr/>
        </p:nvPicPr>
        <p:blipFill>
          <a:blip r:embed="rId2"/>
          <a:stretch>
            <a:fillRect/>
          </a:stretch>
        </p:blipFill>
        <p:spPr>
          <a:xfrm>
            <a:off x="14892866" y="1028233"/>
            <a:ext cx="21420664" cy="9503319"/>
          </a:xfrm>
          <a:prstGeom prst="rect">
            <a:avLst/>
          </a:prstGeom>
        </p:spPr>
      </p:pic>
      <p:pic>
        <p:nvPicPr>
          <p:cNvPr id="19" name="Picture 18">
            <a:extLst>
              <a:ext uri="{FF2B5EF4-FFF2-40B4-BE49-F238E27FC236}">
                <a16:creationId xmlns:a16="http://schemas.microsoft.com/office/drawing/2014/main" id="{2D66F284-B77B-4C06-80E0-3AE334AE3F51}"/>
              </a:ext>
            </a:extLst>
          </p:cNvPr>
          <p:cNvPicPr>
            <a:picLocks noChangeAspect="1"/>
          </p:cNvPicPr>
          <p:nvPr/>
        </p:nvPicPr>
        <p:blipFill>
          <a:blip r:embed="rId3"/>
          <a:stretch>
            <a:fillRect/>
          </a:stretch>
        </p:blipFill>
        <p:spPr>
          <a:xfrm>
            <a:off x="4320037" y="22581003"/>
            <a:ext cx="4169772" cy="4169772"/>
          </a:xfrm>
          <a:prstGeom prst="rect">
            <a:avLst/>
          </a:prstGeom>
        </p:spPr>
      </p:pic>
      <p:pic>
        <p:nvPicPr>
          <p:cNvPr id="31" name="Picture 30">
            <a:extLst>
              <a:ext uri="{FF2B5EF4-FFF2-40B4-BE49-F238E27FC236}">
                <a16:creationId xmlns:a16="http://schemas.microsoft.com/office/drawing/2014/main" id="{3A878D7A-785A-4F69-8377-A31AD2B3F9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856660" y="17958026"/>
            <a:ext cx="17493080" cy="10064127"/>
          </a:xfrm>
          <a:prstGeom prst="rect">
            <a:avLst/>
          </a:prstGeom>
          <a:noFill/>
          <a:ln>
            <a:noFill/>
          </a:ln>
        </p:spPr>
      </p:pic>
      <p:pic>
        <p:nvPicPr>
          <p:cNvPr id="32" name="Picture 31">
            <a:extLst>
              <a:ext uri="{FF2B5EF4-FFF2-40B4-BE49-F238E27FC236}">
                <a16:creationId xmlns:a16="http://schemas.microsoft.com/office/drawing/2014/main" id="{D559F6F9-1661-489B-8642-3E921070CC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153435" y="3151421"/>
            <a:ext cx="13827662" cy="8597968"/>
          </a:xfrm>
          <a:prstGeom prst="rect">
            <a:avLst/>
          </a:prstGeom>
          <a:noFill/>
          <a:ln>
            <a:noFill/>
          </a:ln>
        </p:spPr>
      </p:pic>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1000</TotalTime>
  <Words>181</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Leslie Wu</cp:lastModifiedBy>
  <cp:revision>98</cp:revision>
  <dcterms:created xsi:type="dcterms:W3CDTF">2012-02-03T19:11:35Z</dcterms:created>
  <dcterms:modified xsi:type="dcterms:W3CDTF">2021-02-16T03:10:21Z</dcterms:modified>
  <cp:contentStatus/>
</cp:coreProperties>
</file>