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6" r:id="rId5"/>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2" autoAdjust="0"/>
    <p:restoredTop sz="92578" autoAdjust="0"/>
  </p:normalViewPr>
  <p:slideViewPr>
    <p:cSldViewPr snapToGrid="0" snapToObjects="1" showGuides="1">
      <p:cViewPr varScale="1">
        <p:scale>
          <a:sx n="26" d="100"/>
          <a:sy n="26" d="100"/>
        </p:scale>
        <p:origin x="1264" y="36"/>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9/9/2022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455316"/>
            <a:ext cx="6285508"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041375"/>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660971"/>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455316"/>
            <a:ext cx="6280546"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3041375"/>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455316"/>
            <a:ext cx="6280546"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3041375"/>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3041375"/>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455316"/>
            <a:ext cx="6279386"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691083"/>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141695"/>
            <a:ext cx="6282531"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394415"/>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824707"/>
            <a:ext cx="6282531"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091450"/>
            <a:ext cx="6285508"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558180"/>
            <a:ext cx="20107276" cy="598230"/>
          </a:xfrm>
          <a:prstGeom prst="rect">
            <a:avLst/>
          </a:prstGeom>
        </p:spPr>
        <p:txBody>
          <a:bodyPr>
            <a:noAutofit/>
          </a:bodyPr>
          <a:lstStyle>
            <a:lvl1pPr marL="0" indent="0" algn="ctr">
              <a:buFontTx/>
              <a:buNone/>
              <a:defRPr sz="2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2025781"/>
            <a:ext cx="20107276" cy="634555"/>
          </a:xfrm>
          <a:prstGeom prst="rect">
            <a:avLst/>
          </a:prstGeom>
        </p:spPr>
        <p:txBody>
          <a:bodyPr>
            <a:normAutofit/>
          </a:bodyPr>
          <a:lstStyle>
            <a:lvl1pPr marL="0" indent="0" algn="ctr">
              <a:buFontTx/>
              <a:buNone/>
              <a:defRPr sz="2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525446"/>
            <a:ext cx="20107276" cy="834414"/>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455316"/>
            <a:ext cx="6285508"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041375"/>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660971"/>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455316"/>
            <a:ext cx="6280546"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3041375"/>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455316"/>
            <a:ext cx="6280546"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3041375"/>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3041375"/>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455316"/>
            <a:ext cx="6279386"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691083"/>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141695"/>
            <a:ext cx="6282531"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394415"/>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824707"/>
            <a:ext cx="6282531"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091450"/>
            <a:ext cx="6285508"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558180"/>
            <a:ext cx="20107276" cy="598230"/>
          </a:xfrm>
          <a:prstGeom prst="rect">
            <a:avLst/>
          </a:prstGeom>
        </p:spPr>
        <p:txBody>
          <a:bodyPr>
            <a:noAutofit/>
          </a:bodyPr>
          <a:lstStyle>
            <a:lvl1pPr marL="0" indent="0" algn="ctr">
              <a:buFontTx/>
              <a:buNone/>
              <a:defRPr sz="2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2025781"/>
            <a:ext cx="20107276" cy="634555"/>
          </a:xfrm>
          <a:prstGeom prst="rect">
            <a:avLst/>
          </a:prstGeom>
        </p:spPr>
        <p:txBody>
          <a:bodyPr>
            <a:normAutofit/>
          </a:bodyPr>
          <a:lstStyle>
            <a:lvl1pPr marL="0" indent="0" algn="ctr">
              <a:buFontTx/>
              <a:buNone/>
              <a:defRPr sz="2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525446"/>
            <a:ext cx="20107276" cy="834414"/>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18314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465932"/>
            <a:ext cx="8494548"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035640"/>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438495"/>
            <a:ext cx="8495540"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9024257"/>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1136117"/>
            <a:ext cx="8482209"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689474"/>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490221"/>
            <a:ext cx="8482209"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035640"/>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303564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465932"/>
            <a:ext cx="8485018"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9008203"/>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458815"/>
            <a:ext cx="8488163"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3242471"/>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693083"/>
            <a:ext cx="8488163"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34" name="Text Placeholder 76"/>
          <p:cNvSpPr>
            <a:spLocks noGrp="1"/>
          </p:cNvSpPr>
          <p:nvPr>
            <p:ph type="body" sz="quarter" idx="150" hasCustomPrompt="1"/>
          </p:nvPr>
        </p:nvSpPr>
        <p:spPr>
          <a:xfrm>
            <a:off x="3662362" y="1534117"/>
            <a:ext cx="20107276" cy="598230"/>
          </a:xfrm>
          <a:prstGeom prst="rect">
            <a:avLst/>
          </a:prstGeom>
        </p:spPr>
        <p:txBody>
          <a:bodyPr>
            <a:noAutofit/>
          </a:bodyPr>
          <a:lstStyle>
            <a:lvl1pPr marL="0" indent="0" algn="ctr">
              <a:buFontTx/>
              <a:buNone/>
              <a:defRPr sz="2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84" hasCustomPrompt="1"/>
          </p:nvPr>
        </p:nvSpPr>
        <p:spPr>
          <a:xfrm>
            <a:off x="3662362" y="2001718"/>
            <a:ext cx="20107276" cy="634555"/>
          </a:xfrm>
          <a:prstGeom prst="rect">
            <a:avLst/>
          </a:prstGeom>
        </p:spPr>
        <p:txBody>
          <a:bodyPr>
            <a:normAutofit/>
          </a:bodyPr>
          <a:lstStyle>
            <a:lvl1pPr marL="0" indent="0" algn="ctr">
              <a:buFontTx/>
              <a:buNone/>
              <a:defRPr sz="2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p:cNvSpPr>
            <a:spLocks noGrp="1"/>
          </p:cNvSpPr>
          <p:nvPr>
            <p:ph type="body" sz="quarter" idx="185" hasCustomPrompt="1"/>
          </p:nvPr>
        </p:nvSpPr>
        <p:spPr>
          <a:xfrm>
            <a:off x="3662362" y="525446"/>
            <a:ext cx="20107276" cy="834414"/>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00618"/>
            <a:ext cx="6285508"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970326"/>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878271"/>
            <a:ext cx="6286500"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443713"/>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16969"/>
            <a:ext cx="12950030"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970326"/>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1325441"/>
            <a:ext cx="12950031"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87482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970326"/>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420938"/>
            <a:ext cx="6279386"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473825"/>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924437"/>
            <a:ext cx="6282531"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3177157"/>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627769"/>
            <a:ext cx="6282531" cy="479239"/>
          </a:xfrm>
          <a:prstGeom prst="rect">
            <a:avLst/>
          </a:prstGeom>
        </p:spPr>
        <p:txBody>
          <a:bodyPr wrap="square" lIns="130622" tIns="130622" rIns="130622" bIns="130622">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34" name="Text Placeholder 76"/>
          <p:cNvSpPr>
            <a:spLocks noGrp="1"/>
          </p:cNvSpPr>
          <p:nvPr>
            <p:ph type="body" sz="quarter" idx="150" hasCustomPrompt="1"/>
          </p:nvPr>
        </p:nvSpPr>
        <p:spPr>
          <a:xfrm>
            <a:off x="3662362" y="1461928"/>
            <a:ext cx="20107276" cy="598230"/>
          </a:xfrm>
          <a:prstGeom prst="rect">
            <a:avLst/>
          </a:prstGeom>
        </p:spPr>
        <p:txBody>
          <a:bodyPr>
            <a:noAutofit/>
          </a:bodyPr>
          <a:lstStyle>
            <a:lvl1pPr marL="0" indent="0" algn="ctr">
              <a:buFontTx/>
              <a:buNone/>
              <a:defRPr sz="2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84" hasCustomPrompt="1"/>
          </p:nvPr>
        </p:nvSpPr>
        <p:spPr>
          <a:xfrm>
            <a:off x="3662362" y="1929529"/>
            <a:ext cx="20107276" cy="634555"/>
          </a:xfrm>
          <a:prstGeom prst="rect">
            <a:avLst/>
          </a:prstGeom>
        </p:spPr>
        <p:txBody>
          <a:bodyPr>
            <a:normAutofit/>
          </a:bodyPr>
          <a:lstStyle>
            <a:lvl1pPr marL="0" indent="0" algn="ctr">
              <a:buFontTx/>
              <a:buNone/>
              <a:defRPr sz="2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p:cNvSpPr>
            <a:spLocks noGrp="1"/>
          </p:cNvSpPr>
          <p:nvPr>
            <p:ph type="body" sz="quarter" idx="185" hasCustomPrompt="1"/>
          </p:nvPr>
        </p:nvSpPr>
        <p:spPr>
          <a:xfrm>
            <a:off x="3662362" y="525446"/>
            <a:ext cx="20107276" cy="834414"/>
          </a:xfrm>
          <a:prstGeom prst="rect">
            <a:avLst/>
          </a:prstGeom>
        </p:spPr>
        <p:txBody>
          <a:bodyPr>
            <a:no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592166"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7241249"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928370"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20554667"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userDrawn="1"/>
        </p:nvGrpSpPr>
        <p:grpSpPr>
          <a:xfrm rot="10800000">
            <a:off x="-9651" y="15537513"/>
            <a:ext cx="27460200" cy="939075"/>
            <a:chOff x="-14192" y="1382"/>
            <a:chExt cx="27451941" cy="4572641"/>
          </a:xfrm>
        </p:grpSpPr>
        <p:sp>
          <p:nvSpPr>
            <p:cNvPr id="7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7" name="Text Box 14"/>
          <p:cNvSpPr txBox="1">
            <a:spLocks noChangeArrowheads="1"/>
          </p:cNvSpPr>
          <p:nvPr userDrawn="1"/>
        </p:nvSpPr>
        <p:spPr bwMode="auto">
          <a:xfrm>
            <a:off x="592166" y="15925671"/>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68" name="Table 67">
            <a:extLst>
              <a:ext uri="{FF2B5EF4-FFF2-40B4-BE49-F238E27FC236}">
                <a16:creationId xmlns:a16="http://schemas.microsoft.com/office/drawing/2014/main" id="{4EA1331B-55BE-7349-BA03-FE94BA59987D}"/>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BBE775DC-ACED-4DF5-975E-A2900F7AD1A5}"/>
              </a:ext>
            </a:extLst>
          </p:cNvPr>
          <p:cNvGraphicFramePr>
            <a:graphicFrameLocks noGrp="1"/>
          </p:cNvGraphicFramePr>
          <p:nvPr userDrawn="1">
            <p:extLst>
              <p:ext uri="{D42A27DB-BD31-4B8C-83A1-F6EECF244321}">
                <p14:modId xmlns:p14="http://schemas.microsoft.com/office/powerpoint/2010/main" val="1351913350"/>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8" name="Group 17">
            <a:extLst>
              <a:ext uri="{FF2B5EF4-FFF2-40B4-BE49-F238E27FC236}">
                <a16:creationId xmlns:a16="http://schemas.microsoft.com/office/drawing/2014/main" id="{AAF6957C-6388-7548-A602-CDD546DD69C7}"/>
              </a:ext>
            </a:extLst>
          </p:cNvPr>
          <p:cNvGrpSpPr/>
          <p:nvPr userDrawn="1"/>
        </p:nvGrpSpPr>
        <p:grpSpPr>
          <a:xfrm>
            <a:off x="-43304" y="11287"/>
            <a:ext cx="27475304" cy="2611597"/>
            <a:chOff x="-43304" y="11286"/>
            <a:chExt cx="43905392" cy="4120075"/>
          </a:xfrm>
        </p:grpSpPr>
        <p:sp>
          <p:nvSpPr>
            <p:cNvPr id="19" name="Rectangle 18">
              <a:extLst>
                <a:ext uri="{FF2B5EF4-FFF2-40B4-BE49-F238E27FC236}">
                  <a16:creationId xmlns:a16="http://schemas.microsoft.com/office/drawing/2014/main" id="{2D01F63D-EF19-EE4F-9701-8CE2B656458B}"/>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DFFFE0-DF46-CC45-A1E4-BDDCE21DE885}"/>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34D75AB7-6D7E-6B4B-930D-5D416003DCEC}"/>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3AF589CF-28F7-8148-972A-952078804889}"/>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541DE537-8010-044D-AA82-5CE5281ADA42}"/>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592166"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7241249"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928370"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20554667"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userDrawn="1"/>
        </p:nvGrpSpPr>
        <p:grpSpPr>
          <a:xfrm rot="10800000">
            <a:off x="-9651" y="15537513"/>
            <a:ext cx="27460200" cy="939075"/>
            <a:chOff x="-14192" y="1382"/>
            <a:chExt cx="27451941" cy="4572641"/>
          </a:xfrm>
        </p:grpSpPr>
        <p:sp>
          <p:nvSpPr>
            <p:cNvPr id="7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7" name="Text Box 14"/>
          <p:cNvSpPr txBox="1">
            <a:spLocks noChangeArrowheads="1"/>
          </p:cNvSpPr>
          <p:nvPr userDrawn="1"/>
        </p:nvSpPr>
        <p:spPr bwMode="auto">
          <a:xfrm>
            <a:off x="592166" y="15925671"/>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0EC8E1D4-94FC-2D43-9057-8D3BF4B4C0BC}"/>
              </a:ext>
            </a:extLst>
          </p:cNvPr>
          <p:cNvGrpSpPr/>
          <p:nvPr userDrawn="1"/>
        </p:nvGrpSpPr>
        <p:grpSpPr>
          <a:xfrm>
            <a:off x="-43304" y="11287"/>
            <a:ext cx="27475304" cy="2611597"/>
            <a:chOff x="-43304" y="11286"/>
            <a:chExt cx="43905392" cy="4120075"/>
          </a:xfrm>
        </p:grpSpPr>
        <p:sp>
          <p:nvSpPr>
            <p:cNvPr id="22" name="Rectangle 21">
              <a:extLst>
                <a:ext uri="{FF2B5EF4-FFF2-40B4-BE49-F238E27FC236}">
                  <a16:creationId xmlns:a16="http://schemas.microsoft.com/office/drawing/2014/main" id="{F6F0FDFA-5192-2E48-8EF4-CC5EAAB9E3BC}"/>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3EAF022-5A4E-AE4C-B829-176CB0002C9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D55FC2A3-DE78-2A4D-980B-A08668A1A4B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84420EF1-727E-194B-8AD0-D5761AE02D68}"/>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CAEF8073-63F1-ED4D-8FAA-8EA5590CE8F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72280489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 name="Rounded Rectangle 51"/>
          <p:cNvSpPr/>
          <p:nvPr userDrawn="1"/>
        </p:nvSpPr>
        <p:spPr>
          <a:xfrm>
            <a:off x="592166" y="3003673"/>
            <a:ext cx="8471679"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9476519" y="3003673"/>
            <a:ext cx="8471679"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18360872" y="3003673"/>
            <a:ext cx="8471679"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userDrawn="1"/>
        </p:nvGrpSpPr>
        <p:grpSpPr>
          <a:xfrm rot="10800000">
            <a:off x="-9651" y="15537513"/>
            <a:ext cx="27460200" cy="939075"/>
            <a:chOff x="-14192" y="1382"/>
            <a:chExt cx="27451941" cy="4572641"/>
          </a:xfrm>
        </p:grpSpPr>
        <p:sp>
          <p:nvSpPr>
            <p:cNvPr id="9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3" name="Text Box 14"/>
          <p:cNvSpPr txBox="1">
            <a:spLocks noChangeArrowheads="1"/>
          </p:cNvSpPr>
          <p:nvPr userDrawn="1"/>
        </p:nvSpPr>
        <p:spPr bwMode="auto">
          <a:xfrm>
            <a:off x="592166" y="15925671"/>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1" name="Table 50">
            <a:extLst>
              <a:ext uri="{FF2B5EF4-FFF2-40B4-BE49-F238E27FC236}">
                <a16:creationId xmlns:a16="http://schemas.microsoft.com/office/drawing/2014/main" id="{C32D6CB5-7EF5-0C49-AF60-0F8A020D1952}"/>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B4AB34B6-A3C7-4116-B6A6-76A05A91E18B}"/>
              </a:ext>
            </a:extLst>
          </p:cNvPr>
          <p:cNvGraphicFramePr>
            <a:graphicFrameLocks noGrp="1"/>
          </p:cNvGraphicFramePr>
          <p:nvPr userDrawn="1">
            <p:extLst>
              <p:ext uri="{D42A27DB-BD31-4B8C-83A1-F6EECF244321}">
                <p14:modId xmlns:p14="http://schemas.microsoft.com/office/powerpoint/2010/main" val="1351913350"/>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1CD42C1A-2F8A-4D49-BCCE-8FB988E47183}"/>
              </a:ext>
            </a:extLst>
          </p:cNvPr>
          <p:cNvGrpSpPr/>
          <p:nvPr userDrawn="1"/>
        </p:nvGrpSpPr>
        <p:grpSpPr>
          <a:xfrm>
            <a:off x="-43304" y="11287"/>
            <a:ext cx="27475304" cy="2611597"/>
            <a:chOff x="-43304" y="11286"/>
            <a:chExt cx="43905392" cy="4120075"/>
          </a:xfrm>
        </p:grpSpPr>
        <p:sp>
          <p:nvSpPr>
            <p:cNvPr id="24" name="Rectangle 23">
              <a:extLst>
                <a:ext uri="{FF2B5EF4-FFF2-40B4-BE49-F238E27FC236}">
                  <a16:creationId xmlns:a16="http://schemas.microsoft.com/office/drawing/2014/main" id="{35727F0C-E5CA-7E41-B9DD-F8599907DFF2}"/>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AF4897F-D6C6-5741-BCF7-7CA70D05A7A5}"/>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F7662C5D-1246-9748-ACB4-9C2B93F444A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485C12BB-DA65-4847-BBEB-40C23F87E5B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44562FFE-3F26-6E4A-93F5-E53D6CB7EE3A}"/>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ounded Rectangle 37"/>
          <p:cNvSpPr/>
          <p:nvPr userDrawn="1"/>
        </p:nvSpPr>
        <p:spPr>
          <a:xfrm>
            <a:off x="592166" y="2946523"/>
            <a:ext cx="6308833" cy="1238600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20562833" y="2946523"/>
            <a:ext cx="6308833" cy="1238600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7220123" y="2946523"/>
            <a:ext cx="13023587" cy="12386005"/>
          </a:xfrm>
          <a:prstGeom prst="roundRect">
            <a:avLst>
              <a:gd name="adj" fmla="val 81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userDrawn="1"/>
        </p:nvGrpSpPr>
        <p:grpSpPr>
          <a:xfrm rot="10800000">
            <a:off x="-9651" y="15537513"/>
            <a:ext cx="27460200" cy="939075"/>
            <a:chOff x="-14192" y="1382"/>
            <a:chExt cx="27451941" cy="4572641"/>
          </a:xfrm>
        </p:grpSpPr>
        <p:sp>
          <p:nvSpPr>
            <p:cNvPr id="8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3" name="Text Box 14"/>
          <p:cNvSpPr txBox="1">
            <a:spLocks noChangeArrowheads="1"/>
          </p:cNvSpPr>
          <p:nvPr userDrawn="1"/>
        </p:nvSpPr>
        <p:spPr bwMode="auto">
          <a:xfrm>
            <a:off x="592166" y="15925671"/>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1" name="Table 50">
            <a:extLst>
              <a:ext uri="{FF2B5EF4-FFF2-40B4-BE49-F238E27FC236}">
                <a16:creationId xmlns:a16="http://schemas.microsoft.com/office/drawing/2014/main" id="{6ADEBE73-3108-AD4C-9232-CD83B44937F1}"/>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EC237FA1-DAF6-482E-A470-3F04C5E52D42}"/>
              </a:ext>
            </a:extLst>
          </p:cNvPr>
          <p:cNvGraphicFramePr>
            <a:graphicFrameLocks noGrp="1"/>
          </p:cNvGraphicFramePr>
          <p:nvPr userDrawn="1">
            <p:extLst>
              <p:ext uri="{D42A27DB-BD31-4B8C-83A1-F6EECF244321}">
                <p14:modId xmlns:p14="http://schemas.microsoft.com/office/powerpoint/2010/main" val="1351913350"/>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133B7B53-A5A1-BC49-8955-D18E68BE7B72}"/>
              </a:ext>
            </a:extLst>
          </p:cNvPr>
          <p:cNvGrpSpPr/>
          <p:nvPr userDrawn="1"/>
        </p:nvGrpSpPr>
        <p:grpSpPr>
          <a:xfrm>
            <a:off x="-43304" y="11287"/>
            <a:ext cx="27475304" cy="2611597"/>
            <a:chOff x="-43304" y="11286"/>
            <a:chExt cx="43905392" cy="4120075"/>
          </a:xfrm>
        </p:grpSpPr>
        <p:sp>
          <p:nvSpPr>
            <p:cNvPr id="24" name="Rectangle 23">
              <a:extLst>
                <a:ext uri="{FF2B5EF4-FFF2-40B4-BE49-F238E27FC236}">
                  <a16:creationId xmlns:a16="http://schemas.microsoft.com/office/drawing/2014/main" id="{943C2111-FDA2-C04D-9CDB-FD63C35F209E}"/>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33455FD-8744-EC42-84E8-75AAF0FAA109}"/>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92268445-1A26-E348-8208-DDDD11317C6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9DFAFF17-0891-D34A-AF0D-081DD5CF13C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3F34F18B-1C10-CA48-AE85-AAF2DFB0500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preview">
            <a:extLst>
              <a:ext uri="{FF2B5EF4-FFF2-40B4-BE49-F238E27FC236}">
                <a16:creationId xmlns:a16="http://schemas.microsoft.com/office/drawing/2014/main" id="{10697445-5D35-4FAB-A5C4-E93AC36F2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687" y="7377205"/>
            <a:ext cx="12853616" cy="6065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p:nvPr>
        </p:nvSpPr>
        <p:spPr>
          <a:xfrm>
            <a:off x="600392" y="3481300"/>
            <a:ext cx="6285508" cy="2892848"/>
          </a:xfrm>
        </p:spPr>
        <p:txBody>
          <a:bodyPr/>
          <a:lstStyle/>
          <a:p>
            <a:pPr>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wildfires and air pollution become more common across the United States, it is increasingly important to understand the burden they place on public health. Previous studies have noted relationships between air quality and use of emergency medical services (EMS), but until now these papers have focused on day-to-day air quality. Our goal is to investigate the effect of sustained periods of poor air quality on EMS call type and volume.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p>
        </p:txBody>
      </p:sp>
      <p:sp>
        <p:nvSpPr>
          <p:cNvPr id="20" name="Text Placeholder 19"/>
          <p:cNvSpPr>
            <a:spLocks noGrp="1"/>
          </p:cNvSpPr>
          <p:nvPr>
            <p:ph type="body" sz="quarter" idx="11"/>
          </p:nvPr>
        </p:nvSpPr>
        <p:spPr>
          <a:xfrm>
            <a:off x="586831" y="3051008"/>
            <a:ext cx="6280547" cy="428684"/>
          </a:xfrm>
        </p:spPr>
        <p:txBody>
          <a:bodyPr/>
          <a:lstStyle/>
          <a:p>
            <a:r>
              <a:rPr lang="en-US" dirty="0"/>
              <a:t>INTRODUCTION</a:t>
            </a:r>
          </a:p>
        </p:txBody>
      </p:sp>
      <p:sp>
        <p:nvSpPr>
          <p:cNvPr id="22" name="Text Placeholder 21"/>
          <p:cNvSpPr>
            <a:spLocks noGrp="1"/>
          </p:cNvSpPr>
          <p:nvPr>
            <p:ph type="body" sz="quarter" idx="20"/>
          </p:nvPr>
        </p:nvSpPr>
        <p:spPr>
          <a:xfrm>
            <a:off x="20574095" y="3006671"/>
            <a:ext cx="6281539" cy="428684"/>
          </a:xfrm>
        </p:spPr>
        <p:txBody>
          <a:bodyPr/>
          <a:lstStyle/>
          <a:p>
            <a:r>
              <a:rPr lang="en-US" dirty="0"/>
              <a:t>CASE AND CONTROL PICKING EXAMPLE</a:t>
            </a:r>
          </a:p>
        </p:txBody>
      </p:sp>
      <p:sp>
        <p:nvSpPr>
          <p:cNvPr id="23" name="Text Placeholder 22"/>
          <p:cNvSpPr>
            <a:spLocks noGrp="1"/>
          </p:cNvSpPr>
          <p:nvPr>
            <p:ph type="body" sz="quarter" idx="21"/>
          </p:nvPr>
        </p:nvSpPr>
        <p:spPr>
          <a:xfrm>
            <a:off x="7258019" y="3416969"/>
            <a:ext cx="12950030" cy="3998920"/>
          </a:xfrm>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Using a time-stratified case-crossover design, we observed the effect of exposure to periods of poor air quality on number and </a:t>
            </a:r>
            <a:r>
              <a:rPr lang="en-US" sz="1800" dirty="0">
                <a:ea typeface="Calibri" panose="020F0502020204030204" pitchFamily="34" charset="0"/>
              </a:rPr>
              <a:t>primary impression of the first responder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 EMS calls in California from 2014-2019. Ambulance call data was provided by American Medical Response for 22 counties throughout the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Poor air quality periods greater than three days were identified at the United States Environmental Protection Agency’s Air Quality Index (AQI) levels of unhealthy for sensitive groups (AQI 100) and unhealthy (AQI 150). Periods less than three days apart were combined.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Each poor air quality period was matched with two one-week controls, the first being the closest preceding week that did not intersect a different case. The second control was the closest week</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least three days after the case and not intersecting with a different case.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Due to seasonal variation in EMS usage, from the initial cases (AQI 100 N=286, AQI 150 N=75), cases were used only if it was possible to identify controls within 28 days of the case (AQI 100 N=223, AQI 150 N=69).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conditional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poisson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regression was used to calculate rate ratios for EMS call volume.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4" name="Text Placeholder 23"/>
          <p:cNvSpPr>
            <a:spLocks noGrp="1"/>
          </p:cNvSpPr>
          <p:nvPr>
            <p:ph type="body" sz="quarter" idx="22"/>
          </p:nvPr>
        </p:nvSpPr>
        <p:spPr>
          <a:xfrm>
            <a:off x="7262388" y="3008703"/>
            <a:ext cx="12950031" cy="428684"/>
          </a:xfrm>
        </p:spPr>
        <p:txBody>
          <a:bodyPr/>
          <a:lstStyle/>
          <a:p>
            <a:r>
              <a:rPr lang="en-US" dirty="0"/>
              <a:t>METHODS</a:t>
            </a:r>
          </a:p>
        </p:txBody>
      </p:sp>
      <p:sp>
        <p:nvSpPr>
          <p:cNvPr id="25" name="Text Placeholder 24"/>
          <p:cNvSpPr>
            <a:spLocks noGrp="1"/>
          </p:cNvSpPr>
          <p:nvPr>
            <p:ph type="body" sz="quarter" idx="23"/>
          </p:nvPr>
        </p:nvSpPr>
        <p:spPr>
          <a:xfrm>
            <a:off x="7262389" y="13715773"/>
            <a:ext cx="12950030" cy="1616601"/>
          </a:xfrm>
        </p:spPr>
        <p:txBody>
          <a:bodyPr/>
          <a:lstStyle/>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Comparing the case periods to the controls, significance was found at 100 AQI for total number of calls and the primary impressions categories: emotional state or behavior, level of consciousness , no patient complaint , other, respiratory, and abdominal.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an AQI of 150, significance was found for the primary impressions categories: other, pain, respiratory, and digestive.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7" name="Text Placeholder 26"/>
          <p:cNvSpPr>
            <a:spLocks noGrp="1"/>
          </p:cNvSpPr>
          <p:nvPr>
            <p:ph type="body" sz="quarter" idx="25"/>
          </p:nvPr>
        </p:nvSpPr>
        <p:spPr>
          <a:xfrm>
            <a:off x="20574095" y="11273705"/>
            <a:ext cx="6279386" cy="428684"/>
          </a:xfrm>
        </p:spPr>
        <p:txBody>
          <a:bodyPr/>
          <a:lstStyle/>
          <a:p>
            <a:r>
              <a:rPr lang="en-US" dirty="0"/>
              <a:t>CONCLUSIONS</a:t>
            </a:r>
          </a:p>
        </p:txBody>
      </p:sp>
      <p:sp>
        <p:nvSpPr>
          <p:cNvPr id="28" name="Text Placeholder 27"/>
          <p:cNvSpPr>
            <a:spLocks noGrp="1"/>
          </p:cNvSpPr>
          <p:nvPr>
            <p:ph type="body" sz="quarter" idx="26"/>
          </p:nvPr>
        </p:nvSpPr>
        <p:spPr>
          <a:xfrm>
            <a:off x="20584541" y="11618398"/>
            <a:ext cx="6279386" cy="2651885"/>
          </a:xfrm>
        </p:spPr>
        <p:txBody>
          <a:bodyPr/>
          <a:lstStyle/>
          <a:p>
            <a:pPr>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data shows more calls during sustained poor air quality, and that several categories are disproportionately affected.</a:t>
            </a:r>
          </a:p>
          <a:p>
            <a:pPr>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study is limited by the subjectivity of impressions provided by the paramedic or EMT responding to the 911 call, and more research is needed to understand the effects of periods of poor air quality on the EMS system for more efficient deployment of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p>
        </p:txBody>
      </p:sp>
      <p:sp>
        <p:nvSpPr>
          <p:cNvPr id="31" name="Text Placeholder 30"/>
          <p:cNvSpPr>
            <a:spLocks noGrp="1"/>
          </p:cNvSpPr>
          <p:nvPr>
            <p:ph type="body" sz="quarter" idx="29"/>
          </p:nvPr>
        </p:nvSpPr>
        <p:spPr>
          <a:xfrm>
            <a:off x="20574095" y="13914237"/>
            <a:ext cx="6279386" cy="428684"/>
          </a:xfrm>
        </p:spPr>
        <p:txBody>
          <a:bodyPr/>
          <a:lstStyle/>
          <a:p>
            <a:r>
              <a:rPr lang="en-US" dirty="0"/>
              <a:t>ACKNOWLEDGEMENTS</a:t>
            </a:r>
          </a:p>
        </p:txBody>
      </p:sp>
      <p:sp>
        <p:nvSpPr>
          <p:cNvPr id="32" name="Text Placeholder 31"/>
          <p:cNvSpPr>
            <a:spLocks noGrp="1"/>
          </p:cNvSpPr>
          <p:nvPr>
            <p:ph type="body" sz="quarter" idx="30"/>
          </p:nvPr>
        </p:nvSpPr>
        <p:spPr>
          <a:xfrm>
            <a:off x="20599011" y="14342921"/>
            <a:ext cx="6282531" cy="694682"/>
          </a:xfrm>
        </p:spPr>
        <p:txBody>
          <a:bodyPr/>
          <a:lstStyle/>
          <a:p>
            <a:r>
              <a:rPr lang="en-US" dirty="0"/>
              <a:t>Special thank you to Dennis Carter, American Medical Response CES Manager for providing the data that made this study possible</a:t>
            </a:r>
          </a:p>
        </p:txBody>
      </p:sp>
      <p:sp>
        <p:nvSpPr>
          <p:cNvPr id="33" name="Text Placeholder 32"/>
          <p:cNvSpPr>
            <a:spLocks noGrp="1"/>
          </p:cNvSpPr>
          <p:nvPr>
            <p:ph type="body" sz="quarter" idx="150"/>
          </p:nvPr>
        </p:nvSpPr>
        <p:spPr>
          <a:xfrm>
            <a:off x="3662362" y="1797170"/>
            <a:ext cx="20107276" cy="598230"/>
          </a:xfrm>
        </p:spPr>
        <p:txBody>
          <a:bodyPr/>
          <a:lstStyle/>
          <a:p>
            <a:r>
              <a:rPr lang="en-US" sz="2400" dirty="0"/>
              <a:t>Alec McLeod BA, John Rose MD, Colin Murphy BS, Garrett </a:t>
            </a:r>
            <a:r>
              <a:rPr lang="en-US" sz="2400" dirty="0" err="1"/>
              <a:t>Hagwood</a:t>
            </a:r>
            <a:r>
              <a:rPr lang="en-US" sz="2400" dirty="0"/>
              <a:t> BA</a:t>
            </a:r>
          </a:p>
        </p:txBody>
      </p:sp>
      <p:sp>
        <p:nvSpPr>
          <p:cNvPr id="34" name="Text Placeholder 33"/>
          <p:cNvSpPr>
            <a:spLocks noGrp="1"/>
          </p:cNvSpPr>
          <p:nvPr>
            <p:ph type="body" sz="quarter" idx="184"/>
          </p:nvPr>
        </p:nvSpPr>
        <p:spPr>
          <a:xfrm>
            <a:off x="3662362" y="2169111"/>
            <a:ext cx="20107276" cy="634555"/>
          </a:xfrm>
        </p:spPr>
        <p:txBody>
          <a:bodyPr/>
          <a:lstStyle/>
          <a:p>
            <a:r>
              <a:rPr lang="en-US" b="1" dirty="0"/>
              <a:t>University of California, Davis School of Medicine</a:t>
            </a:r>
          </a:p>
        </p:txBody>
      </p:sp>
      <p:sp>
        <p:nvSpPr>
          <p:cNvPr id="35" name="Text Placeholder 34"/>
          <p:cNvSpPr>
            <a:spLocks noGrp="1"/>
          </p:cNvSpPr>
          <p:nvPr>
            <p:ph type="body" sz="quarter" idx="185"/>
          </p:nvPr>
        </p:nvSpPr>
        <p:spPr>
          <a:xfrm>
            <a:off x="3662362" y="324107"/>
            <a:ext cx="20107276" cy="1248348"/>
          </a:xfrm>
        </p:spPr>
        <p:txBody>
          <a:bodyPr/>
          <a:lstStyle/>
          <a:p>
            <a:r>
              <a:rPr lang="en-US" b="1" dirty="0">
                <a:effectLst/>
                <a:latin typeface="Times New Roman" panose="02020603050405020304" pitchFamily="18" charset="0"/>
                <a:ea typeface="Calibri" panose="020F0502020204030204" pitchFamily="34" charset="0"/>
                <a:cs typeface="Times New Roman" panose="02020603050405020304" pitchFamily="18" charset="0"/>
              </a:rPr>
              <a:t>The Impact of Sustained Poor Air Quality Events on Ambulance Calls</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 Time-Stratified Case-Crossover Study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Logos | Graphic Standards | UC Davis Health">
            <a:extLst>
              <a:ext uri="{FF2B5EF4-FFF2-40B4-BE49-F238E27FC236}">
                <a16:creationId xmlns:a16="http://schemas.microsoft.com/office/drawing/2014/main" id="{F78527C4-0482-40F9-8639-7A3DACA4C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155" y="718745"/>
            <a:ext cx="2784988" cy="9893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Logos | Graphic Standards | UC Davis Health">
            <a:extLst>
              <a:ext uri="{FF2B5EF4-FFF2-40B4-BE49-F238E27FC236}">
                <a16:creationId xmlns:a16="http://schemas.microsoft.com/office/drawing/2014/main" id="{3DE4AFBD-D37D-403D-9BC9-9B28DF621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7746" y="718745"/>
            <a:ext cx="2784988" cy="9893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F66AD5-7CD0-4E64-BC41-AE79DC324777}"/>
              </a:ext>
            </a:extLst>
          </p:cNvPr>
          <p:cNvSpPr txBox="1"/>
          <p:nvPr/>
        </p:nvSpPr>
        <p:spPr>
          <a:xfrm>
            <a:off x="20743919" y="10660868"/>
            <a:ext cx="5905500" cy="646331"/>
          </a:xfrm>
          <a:prstGeom prst="rect">
            <a:avLst/>
          </a:prstGeom>
          <a:noFill/>
        </p:spPr>
        <p:txBody>
          <a:bodyPr wrap="square" rtlCol="0">
            <a:spAutoFit/>
          </a:bodyPr>
          <a:lstStyle/>
          <a:p>
            <a:r>
              <a:rPr lang="en-US" sz="1200" b="0" dirty="0">
                <a:solidFill>
                  <a:srgbClr val="5D5B5A"/>
                </a:solidFill>
                <a:effectLst/>
                <a:latin typeface="Open Sans" panose="020B0606030504020204" pitchFamily="34" charset="0"/>
                <a:ea typeface="Open Sans" panose="020B0606030504020204" pitchFamily="34" charset="0"/>
                <a:cs typeface="Open Sans" panose="020B0606030504020204" pitchFamily="34" charset="0"/>
              </a:rPr>
              <a:t>A caravan of ambulances prepares to evacuate from Paradise, Calif., as a wildfire rages through the town, Thursday, November 8, 2018. (Karl </a:t>
            </a:r>
            <a:r>
              <a:rPr lang="en-US" sz="1200" b="0" dirty="0" err="1">
                <a:solidFill>
                  <a:srgbClr val="5D5B5A"/>
                </a:solidFill>
                <a:effectLst/>
                <a:latin typeface="Open Sans" panose="020B0606030504020204" pitchFamily="34" charset="0"/>
                <a:ea typeface="Open Sans" panose="020B0606030504020204" pitchFamily="34" charset="0"/>
                <a:cs typeface="Open Sans" panose="020B0606030504020204" pitchFamily="34" charset="0"/>
              </a:rPr>
              <a:t>Mondon</a:t>
            </a:r>
            <a:r>
              <a:rPr lang="en-US" sz="1200" b="0" dirty="0">
                <a:solidFill>
                  <a:srgbClr val="5D5B5A"/>
                </a:solidFill>
                <a:effectLst/>
                <a:latin typeface="Open Sans" panose="020B0606030504020204" pitchFamily="34" charset="0"/>
                <a:ea typeface="Open Sans" panose="020B0606030504020204" pitchFamily="34" charset="0"/>
                <a:cs typeface="Open Sans" panose="020B0606030504020204" pitchFamily="34" charset="0"/>
              </a:rPr>
              <a:t>/Bay Area News Group)</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68AA318-6F4E-45BC-9AAF-4EB77A4514DA}"/>
              </a:ext>
            </a:extLst>
          </p:cNvPr>
          <p:cNvSpPr txBox="1"/>
          <p:nvPr/>
        </p:nvSpPr>
        <p:spPr>
          <a:xfrm>
            <a:off x="939042" y="12737935"/>
            <a:ext cx="5608208" cy="646331"/>
          </a:xfrm>
          <a:prstGeom prst="rect">
            <a:avLst/>
          </a:prstGeom>
          <a:noFill/>
        </p:spPr>
        <p:txBody>
          <a:bodyPr wrap="square" rtlCol="0">
            <a:spAutoFit/>
          </a:bodyPr>
          <a:lstStyle/>
          <a:p>
            <a:r>
              <a:rPr lang="en-US" sz="1200" b="0" i="0" dirty="0">
                <a:solidFill>
                  <a:schemeClr val="bg2">
                    <a:lumMod val="50000"/>
                  </a:schemeClr>
                </a:solidFill>
                <a:effectLst/>
                <a:latin typeface="Open Sans" panose="020B0604020202020204" pitchFamily="34" charset="0"/>
              </a:rPr>
              <a:t>Elderly residents of the Riverside Heights Healthcare Center in Jurupa Valley, Calif., are evacuated from their care facility as flames and smoke from the Hill Fire approach. (Will Lester/The Orange County Register via AP)</a:t>
            </a:r>
            <a:endParaRPr lang="en-US" sz="1200"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885C169-C008-40EA-A651-CD45D1ADB675}"/>
              </a:ext>
            </a:extLst>
          </p:cNvPr>
          <p:cNvPicPr>
            <a:picLocks noChangeAspect="1"/>
          </p:cNvPicPr>
          <p:nvPr/>
        </p:nvPicPr>
        <p:blipFill>
          <a:blip r:embed="rId5"/>
          <a:stretch>
            <a:fillRect/>
          </a:stretch>
        </p:blipFill>
        <p:spPr>
          <a:xfrm>
            <a:off x="21464780" y="3440031"/>
            <a:ext cx="4340612" cy="3281926"/>
          </a:xfrm>
          <a:prstGeom prst="rect">
            <a:avLst/>
          </a:prstGeom>
        </p:spPr>
      </p:pic>
      <p:sp>
        <p:nvSpPr>
          <p:cNvPr id="10" name="TextBox 9">
            <a:extLst>
              <a:ext uri="{FF2B5EF4-FFF2-40B4-BE49-F238E27FC236}">
                <a16:creationId xmlns:a16="http://schemas.microsoft.com/office/drawing/2014/main" id="{01A930D3-4035-47F0-90F7-F7EE835F2D60}"/>
              </a:ext>
            </a:extLst>
          </p:cNvPr>
          <p:cNvSpPr txBox="1"/>
          <p:nvPr/>
        </p:nvSpPr>
        <p:spPr>
          <a:xfrm>
            <a:off x="20574095" y="6721957"/>
            <a:ext cx="6281539" cy="2146934"/>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Red: Days with high AQI</a:t>
            </a:r>
          </a:p>
          <a:p>
            <a:pPr marL="285750" indent="-285750">
              <a:lnSpc>
                <a:spcPct val="107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Orange: Days included in the case without a high AQI. Previous studies have shown delayed effects up to three days after exposure to poor air quality</a:t>
            </a:r>
            <a:r>
              <a:rPr lang="en-US" sz="1800" baseline="30000" dirty="0">
                <a:latin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cs typeface="Times New Roman" panose="02020603050405020304" pitchFamily="18" charset="0"/>
              </a:rPr>
              <a:t>, therefore these bridging days were included.</a:t>
            </a:r>
          </a:p>
          <a:p>
            <a:pPr marL="285750" indent="-285750">
              <a:lnSpc>
                <a:spcPct val="107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Green: Controls included one week prior and one week later, excluding the three days after the event.</a:t>
            </a:r>
          </a:p>
        </p:txBody>
      </p:sp>
      <p:pic>
        <p:nvPicPr>
          <p:cNvPr id="12" name="Picture 11">
            <a:extLst>
              <a:ext uri="{FF2B5EF4-FFF2-40B4-BE49-F238E27FC236}">
                <a16:creationId xmlns:a16="http://schemas.microsoft.com/office/drawing/2014/main" id="{960900A9-D855-4D89-BA3F-B6205BBEAECC}"/>
              </a:ext>
            </a:extLst>
          </p:cNvPr>
          <p:cNvPicPr>
            <a:picLocks noChangeAspect="1"/>
          </p:cNvPicPr>
          <p:nvPr/>
        </p:nvPicPr>
        <p:blipFill>
          <a:blip r:embed="rId6"/>
          <a:stretch>
            <a:fillRect/>
          </a:stretch>
        </p:blipFill>
        <p:spPr>
          <a:xfrm>
            <a:off x="21891466" y="8984690"/>
            <a:ext cx="3697619" cy="1571372"/>
          </a:xfrm>
          <a:prstGeom prst="rect">
            <a:avLst/>
          </a:prstGeom>
        </p:spPr>
      </p:pic>
      <p:sp>
        <p:nvSpPr>
          <p:cNvPr id="38" name="Text Placeholder 19">
            <a:extLst>
              <a:ext uri="{FF2B5EF4-FFF2-40B4-BE49-F238E27FC236}">
                <a16:creationId xmlns:a16="http://schemas.microsoft.com/office/drawing/2014/main" id="{EE9B218D-B512-4F20-B446-62B83A0743F3}"/>
              </a:ext>
            </a:extLst>
          </p:cNvPr>
          <p:cNvSpPr txBox="1">
            <a:spLocks/>
          </p:cNvSpPr>
          <p:nvPr/>
        </p:nvSpPr>
        <p:spPr>
          <a:xfrm>
            <a:off x="595384" y="5951170"/>
            <a:ext cx="6280547" cy="428684"/>
          </a:xfrm>
          <a:prstGeom prst="rect">
            <a:avLst/>
          </a:prstGeom>
          <a:noFill/>
        </p:spPr>
        <p:txBody>
          <a:bodyPr lIns="52249" tIns="52249" rIns="52249" bIns="52249" anchor="ctr" anchorCtr="0">
            <a:spAutoFit/>
          </a:bodyPr>
          <a:lstStyle>
            <a:lvl1pPr marL="0" indent="0" algn="ctr" defTabSz="2507943" rtl="0" eaLnBrk="1" latinLnBrk="0" hangingPunct="1">
              <a:spcBef>
                <a:spcPct val="20000"/>
              </a:spcBef>
              <a:buFont typeface="Arial" pitchFamily="34" charset="0"/>
              <a:buNone/>
              <a:defRPr sz="2100" b="1" u="sng" kern="1200" baseline="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t>OBJECTIVES</a:t>
            </a:r>
          </a:p>
        </p:txBody>
      </p:sp>
      <p:sp>
        <p:nvSpPr>
          <p:cNvPr id="15" name="Rectangle 14">
            <a:extLst>
              <a:ext uri="{FF2B5EF4-FFF2-40B4-BE49-F238E27FC236}">
                <a16:creationId xmlns:a16="http://schemas.microsoft.com/office/drawing/2014/main" id="{289799D7-14B9-4E49-9DA9-FD298DAC16A8}"/>
              </a:ext>
            </a:extLst>
          </p:cNvPr>
          <p:cNvSpPr/>
          <p:nvPr/>
        </p:nvSpPr>
        <p:spPr>
          <a:xfrm>
            <a:off x="12938760" y="13147862"/>
            <a:ext cx="1097280" cy="250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A7E5EF-7BC8-4C45-8FE7-377C3DBD9A98}"/>
              </a:ext>
            </a:extLst>
          </p:cNvPr>
          <p:cNvSpPr/>
          <p:nvPr/>
        </p:nvSpPr>
        <p:spPr>
          <a:xfrm>
            <a:off x="10815146" y="7327376"/>
            <a:ext cx="4896632" cy="322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F57240-A8D8-4AFA-A3F1-7475AF846C8C}"/>
              </a:ext>
            </a:extLst>
          </p:cNvPr>
          <p:cNvSpPr txBox="1"/>
          <p:nvPr/>
        </p:nvSpPr>
        <p:spPr>
          <a:xfrm>
            <a:off x="7241976" y="7102597"/>
            <a:ext cx="12970443" cy="523220"/>
          </a:xfrm>
          <a:prstGeom prst="rect">
            <a:avLst/>
          </a:prstGeom>
          <a:noFill/>
        </p:spPr>
        <p:txBody>
          <a:bodyPr wrap="square" rtlCol="0">
            <a:spAutoFit/>
          </a:bodyPr>
          <a:lstStyle/>
          <a:p>
            <a:pPr algn="ctr"/>
            <a:r>
              <a:rPr lang="en-US" sz="2800" b="1" dirty="0">
                <a:solidFill>
                  <a:schemeClr val="bg2">
                    <a:lumMod val="25000"/>
                  </a:schemeClr>
                </a:solidFill>
                <a:latin typeface="+mj-lt"/>
                <a:cs typeface="Times New Roman" panose="02020603050405020304" pitchFamily="18" charset="0"/>
              </a:rPr>
              <a:t>Volume of Ambulance Calls During Sustained Poor Air Quality</a:t>
            </a:r>
          </a:p>
        </p:txBody>
      </p:sp>
      <p:sp>
        <p:nvSpPr>
          <p:cNvPr id="26" name="Text Placeholder 25"/>
          <p:cNvSpPr>
            <a:spLocks noGrp="1"/>
          </p:cNvSpPr>
          <p:nvPr>
            <p:ph type="body" sz="quarter" idx="24"/>
          </p:nvPr>
        </p:nvSpPr>
        <p:spPr>
          <a:xfrm>
            <a:off x="7262388" y="13284811"/>
            <a:ext cx="12950031" cy="428684"/>
          </a:xfrm>
        </p:spPr>
        <p:txBody>
          <a:bodyPr/>
          <a:lstStyle/>
          <a:p>
            <a:r>
              <a:rPr lang="en-US" dirty="0"/>
              <a:t>RESULTS</a:t>
            </a:r>
          </a:p>
        </p:txBody>
      </p:sp>
      <p:sp>
        <p:nvSpPr>
          <p:cNvPr id="40" name="Text Placeholder 18">
            <a:extLst>
              <a:ext uri="{FF2B5EF4-FFF2-40B4-BE49-F238E27FC236}">
                <a16:creationId xmlns:a16="http://schemas.microsoft.com/office/drawing/2014/main" id="{B1A0CE15-3231-4C47-8057-DDB3644E7258}"/>
              </a:ext>
            </a:extLst>
          </p:cNvPr>
          <p:cNvSpPr txBox="1">
            <a:spLocks/>
          </p:cNvSpPr>
          <p:nvPr/>
        </p:nvSpPr>
        <p:spPr>
          <a:xfrm>
            <a:off x="600629" y="6362794"/>
            <a:ext cx="6285508" cy="2336542"/>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nSpc>
                <a:spcPct val="107000"/>
              </a:lnSpc>
            </a:pPr>
            <a:r>
              <a:rPr lang="en-US" sz="1800" dirty="0">
                <a:ea typeface="Calibri" panose="020F0502020204030204" pitchFamily="34" charset="0"/>
              </a:rPr>
              <a:t>We set out to determine whether sustained periods of poor air quality influenced the number of ambulance calls in that period, and the effect on the number of calls within different categories of primary impression recorded by the responding paramedic or EMT.</a:t>
            </a:r>
          </a:p>
          <a:p>
            <a:endParaRPr lang="en-US" sz="1800" dirty="0">
              <a:ea typeface="Calibri" panose="020F0502020204030204" pitchFamily="34" charset="0"/>
            </a:endParaRPr>
          </a:p>
          <a:p>
            <a:endParaRPr lang="en-US" dirty="0"/>
          </a:p>
        </p:txBody>
      </p:sp>
      <p:sp>
        <p:nvSpPr>
          <p:cNvPr id="41" name="Text Placeholder 19">
            <a:extLst>
              <a:ext uri="{FF2B5EF4-FFF2-40B4-BE49-F238E27FC236}">
                <a16:creationId xmlns:a16="http://schemas.microsoft.com/office/drawing/2014/main" id="{3A4A8F90-933D-45B1-89D0-50A05FC66FA5}"/>
              </a:ext>
            </a:extLst>
          </p:cNvPr>
          <p:cNvSpPr txBox="1">
            <a:spLocks/>
          </p:cNvSpPr>
          <p:nvPr/>
        </p:nvSpPr>
        <p:spPr>
          <a:xfrm>
            <a:off x="603109" y="13555136"/>
            <a:ext cx="6280547" cy="428684"/>
          </a:xfrm>
          <a:prstGeom prst="rect">
            <a:avLst/>
          </a:prstGeom>
          <a:noFill/>
        </p:spPr>
        <p:txBody>
          <a:bodyPr lIns="52249" tIns="52249" rIns="52249" bIns="52249" anchor="ctr" anchorCtr="0">
            <a:spAutoFit/>
          </a:bodyPr>
          <a:lstStyle>
            <a:lvl1pPr marL="0" indent="0" algn="ctr" defTabSz="2507943" rtl="0" eaLnBrk="1" latinLnBrk="0" hangingPunct="1">
              <a:spcBef>
                <a:spcPct val="20000"/>
              </a:spcBef>
              <a:buFont typeface="Arial" pitchFamily="34" charset="0"/>
              <a:buNone/>
              <a:defRPr sz="2100" b="1" u="sng" kern="1200" baseline="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t>CITATIONS</a:t>
            </a:r>
          </a:p>
        </p:txBody>
      </p:sp>
      <p:sp>
        <p:nvSpPr>
          <p:cNvPr id="42" name="Text Placeholder 18">
            <a:extLst>
              <a:ext uri="{FF2B5EF4-FFF2-40B4-BE49-F238E27FC236}">
                <a16:creationId xmlns:a16="http://schemas.microsoft.com/office/drawing/2014/main" id="{6E237E87-FFDA-4012-8C7E-6E35F444B3F3}"/>
              </a:ext>
            </a:extLst>
          </p:cNvPr>
          <p:cNvSpPr txBox="1">
            <a:spLocks/>
          </p:cNvSpPr>
          <p:nvPr/>
        </p:nvSpPr>
        <p:spPr>
          <a:xfrm>
            <a:off x="588717" y="13851269"/>
            <a:ext cx="6285508" cy="1260991"/>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342900" indent="-342900">
              <a:buFont typeface="+mj-lt"/>
              <a:buAutoNum type="arabicPeriod"/>
            </a:pPr>
            <a:r>
              <a:rPr lang="en-US" sz="1200" dirty="0" err="1">
                <a:ea typeface="Calibri" panose="020F0502020204030204" pitchFamily="34" charset="0"/>
              </a:rPr>
              <a:t>Sangkharat</a:t>
            </a:r>
            <a:r>
              <a:rPr lang="en-US" sz="1200" dirty="0">
                <a:ea typeface="Calibri" panose="020F0502020204030204" pitchFamily="34" charset="0"/>
              </a:rPr>
              <a:t> K, Fisher P, Thomas GN, Thornes J, Pope FD. The impact of air pollutants on ambulance dispatches: A systematic review and meta-analysis of acute effects. Environ </a:t>
            </a:r>
            <a:r>
              <a:rPr lang="en-US" sz="1200" dirty="0" err="1">
                <a:ea typeface="Calibri" panose="020F0502020204030204" pitchFamily="34" charset="0"/>
              </a:rPr>
              <a:t>Pollut</a:t>
            </a:r>
            <a:r>
              <a:rPr lang="en-US" sz="1200" dirty="0">
                <a:ea typeface="Calibri" panose="020F0502020204030204" pitchFamily="34" charset="0"/>
              </a:rPr>
              <a:t>. 2019 Nov;254(Pt A):112769. </a:t>
            </a:r>
            <a:r>
              <a:rPr lang="en-US" sz="1200" dirty="0" err="1">
                <a:ea typeface="Calibri" panose="020F0502020204030204" pitchFamily="34" charset="0"/>
              </a:rPr>
              <a:t>doi</a:t>
            </a:r>
            <a:r>
              <a:rPr lang="en-US" sz="1200" dirty="0">
                <a:ea typeface="Calibri" panose="020F0502020204030204" pitchFamily="34" charset="0"/>
              </a:rPr>
              <a:t>: 10.1016/j.envpol.2019.06.065. </a:t>
            </a:r>
            <a:r>
              <a:rPr lang="en-US" sz="1200" dirty="0" err="1">
                <a:ea typeface="Calibri" panose="020F0502020204030204" pitchFamily="34" charset="0"/>
              </a:rPr>
              <a:t>Epub</a:t>
            </a:r>
            <a:r>
              <a:rPr lang="en-US" sz="1200" dirty="0">
                <a:ea typeface="Calibri" panose="020F0502020204030204" pitchFamily="34" charset="0"/>
              </a:rPr>
              <a:t> 2019 Jun 20. PMID: 31419665.</a:t>
            </a:r>
          </a:p>
          <a:p>
            <a:endParaRPr lang="en-US" dirty="0"/>
          </a:p>
        </p:txBody>
      </p:sp>
      <p:pic>
        <p:nvPicPr>
          <p:cNvPr id="16" name="Picture 4">
            <a:extLst>
              <a:ext uri="{FF2B5EF4-FFF2-40B4-BE49-F238E27FC236}">
                <a16:creationId xmlns:a16="http://schemas.microsoft.com/office/drawing/2014/main" id="{35FF04B8-82DB-4D5F-BD28-915ADF2BE7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042" y="8483724"/>
            <a:ext cx="5608208" cy="4025423"/>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0E700FE2-B2AF-4CC8-BAAC-55DC687CBF25}"/>
              </a:ext>
            </a:extLst>
          </p:cNvPr>
          <p:cNvSpPr/>
          <p:nvPr/>
        </p:nvSpPr>
        <p:spPr>
          <a:xfrm>
            <a:off x="13425377" y="7673523"/>
            <a:ext cx="5507665" cy="226792"/>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6CF8034-ADD9-482B-84D9-27B88406A776}"/>
              </a:ext>
            </a:extLst>
          </p:cNvPr>
          <p:cNvSpPr/>
          <p:nvPr/>
        </p:nvSpPr>
        <p:spPr>
          <a:xfrm>
            <a:off x="7845592" y="7673523"/>
            <a:ext cx="5507665" cy="226792"/>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4139AEA-DEE0-4A3D-9B91-CC2780CAE691}"/>
              </a:ext>
            </a:extLst>
          </p:cNvPr>
          <p:cNvSpPr txBox="1"/>
          <p:nvPr/>
        </p:nvSpPr>
        <p:spPr>
          <a:xfrm>
            <a:off x="7853150" y="7646146"/>
            <a:ext cx="5507665" cy="307777"/>
          </a:xfrm>
          <a:prstGeom prst="rect">
            <a:avLst/>
          </a:prstGeom>
          <a:noFill/>
        </p:spPr>
        <p:txBody>
          <a:bodyPr wrap="square" rtlCol="0">
            <a:spAutoFit/>
          </a:bodyPr>
          <a:lstStyle/>
          <a:p>
            <a:pPr algn="ctr"/>
            <a:r>
              <a:rPr lang="en-US" sz="1400" b="1" dirty="0">
                <a:latin typeface="+mj-lt"/>
                <a:cs typeface="Times New Roman" panose="02020603050405020304" pitchFamily="18" charset="0"/>
              </a:rPr>
              <a:t>Poor air quality defined as AQI &gt; 100</a:t>
            </a:r>
          </a:p>
        </p:txBody>
      </p:sp>
      <p:sp>
        <p:nvSpPr>
          <p:cNvPr id="50" name="TextBox 49">
            <a:extLst>
              <a:ext uri="{FF2B5EF4-FFF2-40B4-BE49-F238E27FC236}">
                <a16:creationId xmlns:a16="http://schemas.microsoft.com/office/drawing/2014/main" id="{5C353361-6B23-46F3-BBB1-9032F12555CC}"/>
              </a:ext>
            </a:extLst>
          </p:cNvPr>
          <p:cNvSpPr txBox="1"/>
          <p:nvPr/>
        </p:nvSpPr>
        <p:spPr>
          <a:xfrm>
            <a:off x="13427938" y="7645453"/>
            <a:ext cx="5507665" cy="307777"/>
          </a:xfrm>
          <a:prstGeom prst="rect">
            <a:avLst/>
          </a:prstGeom>
          <a:noFill/>
        </p:spPr>
        <p:txBody>
          <a:bodyPr wrap="square" rtlCol="0">
            <a:spAutoFit/>
          </a:bodyPr>
          <a:lstStyle/>
          <a:p>
            <a:pPr algn="ctr"/>
            <a:r>
              <a:rPr lang="en-US" sz="1400" b="1" dirty="0">
                <a:latin typeface="+mj-lt"/>
                <a:cs typeface="Times New Roman" panose="02020603050405020304" pitchFamily="18" charset="0"/>
              </a:rPr>
              <a:t>Poor air quality defined as AQI &gt; 150</a:t>
            </a: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440</TotalTime>
  <Words>776</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Arial Black</vt:lpstr>
      <vt:lpstr>Calibri</vt:lpstr>
      <vt:lpstr>Open Sans</vt:lpstr>
      <vt:lpstr>Times New Roman</vt:lpstr>
      <vt:lpstr>Trebuchet MS</vt:lpstr>
      <vt:lpstr>PosterPresentations.com-36x60-Template-V3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Holly Ly</cp:lastModifiedBy>
  <cp:revision>55</cp:revision>
  <dcterms:created xsi:type="dcterms:W3CDTF">2012-02-06T18:46:22Z</dcterms:created>
  <dcterms:modified xsi:type="dcterms:W3CDTF">2022-09-09T19:49:43Z</dcterms:modified>
</cp:coreProperties>
</file>