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colors1.xml" ContentType="application/vnd.openxmlformats-officedocument.drawingml.diagramColors+xml"/>
  <Override PartName="/ppt/diagrams/drawing1.xml" ContentType="application/vnd.ms-office.drawingml.diagramDrawing+xml"/>
  <Override PartName="/ppt/diagrams/quickStyle1.xml" ContentType="application/vnd.openxmlformats-officedocument.drawingml.diagramStyle+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728" r:id="rId3"/>
    <p:sldId id="737" r:id="rId4"/>
    <p:sldId id="730" r:id="rId5"/>
    <p:sldId id="300" r:id="rId6"/>
    <p:sldId id="267" r:id="rId7"/>
    <p:sldId id="289" r:id="rId8"/>
    <p:sldId id="286" r:id="rId9"/>
    <p:sldId id="287" r:id="rId10"/>
    <p:sldId id="741" r:id="rId11"/>
    <p:sldId id="751" r:id="rId12"/>
    <p:sldId id="264" r:id="rId13"/>
    <p:sldId id="290" r:id="rId14"/>
    <p:sldId id="288" r:id="rId15"/>
    <p:sldId id="305" r:id="rId16"/>
    <p:sldId id="270" r:id="rId17"/>
    <p:sldId id="296" r:id="rId18"/>
    <p:sldId id="271" r:id="rId19"/>
    <p:sldId id="272" r:id="rId20"/>
    <p:sldId id="739" r:id="rId21"/>
    <p:sldId id="273" r:id="rId22"/>
    <p:sldId id="275" r:id="rId23"/>
    <p:sldId id="302" r:id="rId24"/>
    <p:sldId id="738" r:id="rId25"/>
    <p:sldId id="735" r:id="rId26"/>
    <p:sldId id="258" r:id="rId27"/>
    <p:sldId id="391" r:id="rId28"/>
    <p:sldId id="303" r:id="rId29"/>
    <p:sldId id="734" r:id="rId30"/>
    <p:sldId id="378" r:id="rId31"/>
    <p:sldId id="374" r:id="rId32"/>
    <p:sldId id="298" r:id="rId33"/>
    <p:sldId id="752" r:id="rId34"/>
    <p:sldId id="753" r:id="rId35"/>
    <p:sldId id="749"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932" autoAdjust="0"/>
  </p:normalViewPr>
  <p:slideViewPr>
    <p:cSldViewPr snapToGrid="0">
      <p:cViewPr varScale="1">
        <p:scale>
          <a:sx n="54" d="100"/>
          <a:sy n="54" d="100"/>
        </p:scale>
        <p:origin x="1148" y="60"/>
      </p:cViewPr>
      <p:guideLst/>
    </p:cSldViewPr>
  </p:slideViewPr>
  <p:outlineViewPr>
    <p:cViewPr>
      <p:scale>
        <a:sx n="33" d="100"/>
        <a:sy n="33" d="100"/>
      </p:scale>
      <p:origin x="0" y="-6994"/>
    </p:cViewPr>
  </p:outlineViewPr>
  <p:notesTextViewPr>
    <p:cViewPr>
      <p:scale>
        <a:sx n="1" d="1"/>
        <a:sy n="1" d="1"/>
      </p:scale>
      <p:origin x="0" y="0"/>
    </p:cViewPr>
  </p:notesTextViewPr>
  <p:notesViewPr>
    <p:cSldViewPr snapToGrid="0">
      <p:cViewPr varScale="1">
        <p:scale>
          <a:sx n="65" d="100"/>
          <a:sy n="65" d="100"/>
        </p:scale>
        <p:origin x="3154"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C2DDDF-964B-4CBE-9DC9-8595E472CBE3}" type="doc">
      <dgm:prSet loTypeId="urn:microsoft.com/office/officeart/2005/8/layout/hProcess9" loCatId="process" qsTypeId="urn:microsoft.com/office/officeart/2005/8/quickstyle/simple1" qsCatId="simple" csTypeId="urn:microsoft.com/office/officeart/2005/8/colors/accent1_2" csCatId="accent1" phldr="1"/>
      <dgm:spPr/>
    </dgm:pt>
    <dgm:pt modelId="{184C58DC-334B-41FA-9793-15862A829C92}">
      <dgm:prSet phldrT="[Text]"/>
      <dgm:spPr/>
      <dgm:t>
        <a:bodyPr/>
        <a:lstStyle/>
        <a:p>
          <a:r>
            <a:rPr lang="en-US" dirty="0"/>
            <a:t>Normal Cognition</a:t>
          </a:r>
        </a:p>
      </dgm:t>
    </dgm:pt>
    <dgm:pt modelId="{7C3D639D-5027-4977-B6D9-B0828088EF89}" type="parTrans" cxnId="{F4462B3F-AAED-4861-B352-57FF63CE6B66}">
      <dgm:prSet/>
      <dgm:spPr/>
      <dgm:t>
        <a:bodyPr/>
        <a:lstStyle/>
        <a:p>
          <a:endParaRPr lang="en-US"/>
        </a:p>
      </dgm:t>
    </dgm:pt>
    <dgm:pt modelId="{49486E08-C675-48D8-8B4E-3EE2AFA6EFB7}" type="sibTrans" cxnId="{F4462B3F-AAED-4861-B352-57FF63CE6B66}">
      <dgm:prSet/>
      <dgm:spPr/>
      <dgm:t>
        <a:bodyPr/>
        <a:lstStyle/>
        <a:p>
          <a:endParaRPr lang="en-US"/>
        </a:p>
      </dgm:t>
    </dgm:pt>
    <dgm:pt modelId="{1ADE9327-E299-47D6-BE73-10F390D153C0}">
      <dgm:prSet phldrT="[Text]"/>
      <dgm:spPr/>
      <dgm:t>
        <a:bodyPr/>
        <a:lstStyle/>
        <a:p>
          <a:r>
            <a:rPr lang="en-US" dirty="0"/>
            <a:t>Mild Cognitive Impairment</a:t>
          </a:r>
        </a:p>
      </dgm:t>
    </dgm:pt>
    <dgm:pt modelId="{30594193-FB52-462D-80D6-A41870E58CAA}" type="parTrans" cxnId="{8EA87402-6200-47E0-9F56-EB24BEF43C73}">
      <dgm:prSet/>
      <dgm:spPr/>
      <dgm:t>
        <a:bodyPr/>
        <a:lstStyle/>
        <a:p>
          <a:endParaRPr lang="en-US"/>
        </a:p>
      </dgm:t>
    </dgm:pt>
    <dgm:pt modelId="{D95748E6-E9C2-4513-87E5-0115A576FD19}" type="sibTrans" cxnId="{8EA87402-6200-47E0-9F56-EB24BEF43C73}">
      <dgm:prSet/>
      <dgm:spPr/>
      <dgm:t>
        <a:bodyPr/>
        <a:lstStyle/>
        <a:p>
          <a:endParaRPr lang="en-US"/>
        </a:p>
      </dgm:t>
    </dgm:pt>
    <dgm:pt modelId="{FDF680BD-BFDE-4F53-B6BF-97BA7D7004D6}">
      <dgm:prSet phldrT="[Text]"/>
      <dgm:spPr/>
      <dgm:t>
        <a:bodyPr/>
        <a:lstStyle/>
        <a:p>
          <a:r>
            <a:rPr lang="en-US" dirty="0"/>
            <a:t>Dementia</a:t>
          </a:r>
        </a:p>
      </dgm:t>
    </dgm:pt>
    <dgm:pt modelId="{A77B883C-251B-4739-A933-EB624BEA094F}" type="parTrans" cxnId="{45E4C2B3-7AC7-4E0C-BDA2-CC7B1EB6A2F9}">
      <dgm:prSet/>
      <dgm:spPr/>
      <dgm:t>
        <a:bodyPr/>
        <a:lstStyle/>
        <a:p>
          <a:endParaRPr lang="en-US"/>
        </a:p>
      </dgm:t>
    </dgm:pt>
    <dgm:pt modelId="{C81A03B5-F567-40FE-9A85-987042D49FEA}" type="sibTrans" cxnId="{45E4C2B3-7AC7-4E0C-BDA2-CC7B1EB6A2F9}">
      <dgm:prSet/>
      <dgm:spPr/>
      <dgm:t>
        <a:bodyPr/>
        <a:lstStyle/>
        <a:p>
          <a:endParaRPr lang="en-US"/>
        </a:p>
      </dgm:t>
    </dgm:pt>
    <dgm:pt modelId="{ACDD5662-39FD-41FF-97B3-82D550D1604F}" type="pres">
      <dgm:prSet presAssocID="{F8C2DDDF-964B-4CBE-9DC9-8595E472CBE3}" presName="CompostProcess" presStyleCnt="0">
        <dgm:presLayoutVars>
          <dgm:dir/>
          <dgm:resizeHandles val="exact"/>
        </dgm:presLayoutVars>
      </dgm:prSet>
      <dgm:spPr/>
    </dgm:pt>
    <dgm:pt modelId="{8822A245-C7B9-429A-8897-D2066800CC24}" type="pres">
      <dgm:prSet presAssocID="{F8C2DDDF-964B-4CBE-9DC9-8595E472CBE3}" presName="arrow" presStyleLbl="bgShp" presStyleIdx="0" presStyleCnt="1"/>
      <dgm:spPr/>
    </dgm:pt>
    <dgm:pt modelId="{F15729F8-6BE0-4B63-89E7-DEEEB8C5206F}" type="pres">
      <dgm:prSet presAssocID="{F8C2DDDF-964B-4CBE-9DC9-8595E472CBE3}" presName="linearProcess" presStyleCnt="0"/>
      <dgm:spPr/>
    </dgm:pt>
    <dgm:pt modelId="{B2DA4B3F-698B-4DD5-9CBE-07DBF14C28AE}" type="pres">
      <dgm:prSet presAssocID="{184C58DC-334B-41FA-9793-15862A829C92}" presName="textNode" presStyleLbl="node1" presStyleIdx="0" presStyleCnt="3">
        <dgm:presLayoutVars>
          <dgm:bulletEnabled val="1"/>
        </dgm:presLayoutVars>
      </dgm:prSet>
      <dgm:spPr/>
    </dgm:pt>
    <dgm:pt modelId="{F3CC6598-AF9D-4DF1-984A-FD76539E2D7A}" type="pres">
      <dgm:prSet presAssocID="{49486E08-C675-48D8-8B4E-3EE2AFA6EFB7}" presName="sibTrans" presStyleCnt="0"/>
      <dgm:spPr/>
    </dgm:pt>
    <dgm:pt modelId="{4FBF8EF0-6146-4D66-9EE0-FF7ABDE208AD}" type="pres">
      <dgm:prSet presAssocID="{1ADE9327-E299-47D6-BE73-10F390D153C0}" presName="textNode" presStyleLbl="node1" presStyleIdx="1" presStyleCnt="3">
        <dgm:presLayoutVars>
          <dgm:bulletEnabled val="1"/>
        </dgm:presLayoutVars>
      </dgm:prSet>
      <dgm:spPr/>
    </dgm:pt>
    <dgm:pt modelId="{DCF8DF7C-05B9-4CE3-BA7D-88EBD37CF2EE}" type="pres">
      <dgm:prSet presAssocID="{D95748E6-E9C2-4513-87E5-0115A576FD19}" presName="sibTrans" presStyleCnt="0"/>
      <dgm:spPr/>
    </dgm:pt>
    <dgm:pt modelId="{85F012D8-AB68-47BB-9B4B-FFC2DA1C4C7D}" type="pres">
      <dgm:prSet presAssocID="{FDF680BD-BFDE-4F53-B6BF-97BA7D7004D6}" presName="textNode" presStyleLbl="node1" presStyleIdx="2" presStyleCnt="3">
        <dgm:presLayoutVars>
          <dgm:bulletEnabled val="1"/>
        </dgm:presLayoutVars>
      </dgm:prSet>
      <dgm:spPr/>
    </dgm:pt>
  </dgm:ptLst>
  <dgm:cxnLst>
    <dgm:cxn modelId="{8EA87402-6200-47E0-9F56-EB24BEF43C73}" srcId="{F8C2DDDF-964B-4CBE-9DC9-8595E472CBE3}" destId="{1ADE9327-E299-47D6-BE73-10F390D153C0}" srcOrd="1" destOrd="0" parTransId="{30594193-FB52-462D-80D6-A41870E58CAA}" sibTransId="{D95748E6-E9C2-4513-87E5-0115A576FD19}"/>
    <dgm:cxn modelId="{74E9091B-6F62-4BAB-96C6-C4E76A3BACAE}" type="presOf" srcId="{1ADE9327-E299-47D6-BE73-10F390D153C0}" destId="{4FBF8EF0-6146-4D66-9EE0-FF7ABDE208AD}" srcOrd="0" destOrd="0" presId="urn:microsoft.com/office/officeart/2005/8/layout/hProcess9"/>
    <dgm:cxn modelId="{F4462B3F-AAED-4861-B352-57FF63CE6B66}" srcId="{F8C2DDDF-964B-4CBE-9DC9-8595E472CBE3}" destId="{184C58DC-334B-41FA-9793-15862A829C92}" srcOrd="0" destOrd="0" parTransId="{7C3D639D-5027-4977-B6D9-B0828088EF89}" sibTransId="{49486E08-C675-48D8-8B4E-3EE2AFA6EFB7}"/>
    <dgm:cxn modelId="{CC071C7B-FCB2-4896-BE2E-21405E437D78}" type="presOf" srcId="{FDF680BD-BFDE-4F53-B6BF-97BA7D7004D6}" destId="{85F012D8-AB68-47BB-9B4B-FFC2DA1C4C7D}" srcOrd="0" destOrd="0" presId="urn:microsoft.com/office/officeart/2005/8/layout/hProcess9"/>
    <dgm:cxn modelId="{2AADDB8F-B6EC-49DF-81D4-A03EEAFC5EC9}" type="presOf" srcId="{184C58DC-334B-41FA-9793-15862A829C92}" destId="{B2DA4B3F-698B-4DD5-9CBE-07DBF14C28AE}" srcOrd="0" destOrd="0" presId="urn:microsoft.com/office/officeart/2005/8/layout/hProcess9"/>
    <dgm:cxn modelId="{45E4C2B3-7AC7-4E0C-BDA2-CC7B1EB6A2F9}" srcId="{F8C2DDDF-964B-4CBE-9DC9-8595E472CBE3}" destId="{FDF680BD-BFDE-4F53-B6BF-97BA7D7004D6}" srcOrd="2" destOrd="0" parTransId="{A77B883C-251B-4739-A933-EB624BEA094F}" sibTransId="{C81A03B5-F567-40FE-9A85-987042D49FEA}"/>
    <dgm:cxn modelId="{2CF674ED-3F26-410E-9AC5-1F997C773EBB}" type="presOf" srcId="{F8C2DDDF-964B-4CBE-9DC9-8595E472CBE3}" destId="{ACDD5662-39FD-41FF-97B3-82D550D1604F}" srcOrd="0" destOrd="0" presId="urn:microsoft.com/office/officeart/2005/8/layout/hProcess9"/>
    <dgm:cxn modelId="{296E3C35-41C1-45BF-A764-661A04902492}" type="presParOf" srcId="{ACDD5662-39FD-41FF-97B3-82D550D1604F}" destId="{8822A245-C7B9-429A-8897-D2066800CC24}" srcOrd="0" destOrd="0" presId="urn:microsoft.com/office/officeart/2005/8/layout/hProcess9"/>
    <dgm:cxn modelId="{E1968F76-F881-4BC8-9796-C2DCF728FE59}" type="presParOf" srcId="{ACDD5662-39FD-41FF-97B3-82D550D1604F}" destId="{F15729F8-6BE0-4B63-89E7-DEEEB8C5206F}" srcOrd="1" destOrd="0" presId="urn:microsoft.com/office/officeart/2005/8/layout/hProcess9"/>
    <dgm:cxn modelId="{50B5ADE6-D7C3-4EFA-993C-7C59C5B6472D}" type="presParOf" srcId="{F15729F8-6BE0-4B63-89E7-DEEEB8C5206F}" destId="{B2DA4B3F-698B-4DD5-9CBE-07DBF14C28AE}" srcOrd="0" destOrd="0" presId="urn:microsoft.com/office/officeart/2005/8/layout/hProcess9"/>
    <dgm:cxn modelId="{1B3272B7-2C44-4AA8-8801-0BA522109344}" type="presParOf" srcId="{F15729F8-6BE0-4B63-89E7-DEEEB8C5206F}" destId="{F3CC6598-AF9D-4DF1-984A-FD76539E2D7A}" srcOrd="1" destOrd="0" presId="urn:microsoft.com/office/officeart/2005/8/layout/hProcess9"/>
    <dgm:cxn modelId="{455DF8AD-CED8-409A-A660-A303B9A053C7}" type="presParOf" srcId="{F15729F8-6BE0-4B63-89E7-DEEEB8C5206F}" destId="{4FBF8EF0-6146-4D66-9EE0-FF7ABDE208AD}" srcOrd="2" destOrd="0" presId="urn:microsoft.com/office/officeart/2005/8/layout/hProcess9"/>
    <dgm:cxn modelId="{01DAE9A7-4CA9-4A40-BFB0-451167254E65}" type="presParOf" srcId="{F15729F8-6BE0-4B63-89E7-DEEEB8C5206F}" destId="{DCF8DF7C-05B9-4CE3-BA7D-88EBD37CF2EE}" srcOrd="3" destOrd="0" presId="urn:microsoft.com/office/officeart/2005/8/layout/hProcess9"/>
    <dgm:cxn modelId="{766114DB-9779-4AB7-A2A9-1802B76155A4}" type="presParOf" srcId="{F15729F8-6BE0-4B63-89E7-DEEEB8C5206F}" destId="{85F012D8-AB68-47BB-9B4B-FFC2DA1C4C7D}"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22A245-C7B9-429A-8897-D2066800CC24}">
      <dsp:nvSpPr>
        <dsp:cNvPr id="0" name=""/>
        <dsp:cNvSpPr/>
      </dsp:nvSpPr>
      <dsp:spPr>
        <a:xfrm>
          <a:off x="587828" y="0"/>
          <a:ext cx="6662056"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DA4B3F-698B-4DD5-9CBE-07DBF14C28AE}">
      <dsp:nvSpPr>
        <dsp:cNvPr id="0" name=""/>
        <dsp:cNvSpPr/>
      </dsp:nvSpPr>
      <dsp:spPr>
        <a:xfrm>
          <a:off x="265594" y="1219199"/>
          <a:ext cx="2351314" cy="162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Normal Cognition</a:t>
          </a:r>
        </a:p>
      </dsp:txBody>
      <dsp:txXfrm>
        <a:off x="344949" y="1298554"/>
        <a:ext cx="2192604" cy="1466890"/>
      </dsp:txXfrm>
    </dsp:sp>
    <dsp:sp modelId="{4FBF8EF0-6146-4D66-9EE0-FF7ABDE208AD}">
      <dsp:nvSpPr>
        <dsp:cNvPr id="0" name=""/>
        <dsp:cNvSpPr/>
      </dsp:nvSpPr>
      <dsp:spPr>
        <a:xfrm>
          <a:off x="2743199" y="1219199"/>
          <a:ext cx="2351314" cy="162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Mild Cognitive Impairment</a:t>
          </a:r>
        </a:p>
      </dsp:txBody>
      <dsp:txXfrm>
        <a:off x="2822554" y="1298554"/>
        <a:ext cx="2192604" cy="1466890"/>
      </dsp:txXfrm>
    </dsp:sp>
    <dsp:sp modelId="{85F012D8-AB68-47BB-9B4B-FFC2DA1C4C7D}">
      <dsp:nvSpPr>
        <dsp:cNvPr id="0" name=""/>
        <dsp:cNvSpPr/>
      </dsp:nvSpPr>
      <dsp:spPr>
        <a:xfrm>
          <a:off x="5220805" y="1219199"/>
          <a:ext cx="2351314" cy="162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Dementia</a:t>
          </a:r>
        </a:p>
      </dsp:txBody>
      <dsp:txXfrm>
        <a:off x="5300160" y="1298554"/>
        <a:ext cx="2192604"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7AA39AA-AB94-4397-8441-7F30F655E24E}" type="datetimeFigureOut">
              <a:rPr lang="en-US" smtClean="0"/>
              <a:t>4/4/2023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67BCE66-9799-4D59-8D07-04C5CEAC7214}" type="slidenum">
              <a:rPr lang="en-US" smtClean="0"/>
              <a:t>‹#›</a:t>
            </a:fld>
            <a:endParaRPr lang="en-US"/>
          </a:p>
        </p:txBody>
      </p:sp>
    </p:spTree>
    <p:extLst>
      <p:ext uri="{BB962C8B-B14F-4D97-AF65-F5344CB8AC3E}">
        <p14:creationId xmlns:p14="http://schemas.microsoft.com/office/powerpoint/2010/main" val="1164610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7BCE66-9799-4D59-8D07-04C5CEAC7214}" type="slidenum">
              <a:rPr lang="en-US" smtClean="0"/>
              <a:t>1</a:t>
            </a:fld>
            <a:endParaRPr lang="en-US"/>
          </a:p>
        </p:txBody>
      </p:sp>
    </p:spTree>
    <p:extLst>
      <p:ext uri="{BB962C8B-B14F-4D97-AF65-F5344CB8AC3E}">
        <p14:creationId xmlns:p14="http://schemas.microsoft.com/office/powerpoint/2010/main" val="4009984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endParaRPr lang="en-US" dirty="0"/>
          </a:p>
        </p:txBody>
      </p:sp>
      <p:sp>
        <p:nvSpPr>
          <p:cNvPr id="4" name="Slide Number Placeholder 3"/>
          <p:cNvSpPr>
            <a:spLocks noGrp="1"/>
          </p:cNvSpPr>
          <p:nvPr>
            <p:ph type="sldNum" sz="quarter" idx="10"/>
          </p:nvPr>
        </p:nvSpPr>
        <p:spPr/>
        <p:txBody>
          <a:bodyPr/>
          <a:lstStyle/>
          <a:p>
            <a:fld id="{60B5F941-402D-4038-905E-089624BA20A5}" type="slidenum">
              <a:rPr lang="en-US" smtClean="0"/>
              <a:t>26</a:t>
            </a:fld>
            <a:endParaRPr lang="en-US"/>
          </a:p>
        </p:txBody>
      </p:sp>
    </p:spTree>
    <p:extLst>
      <p:ext uri="{BB962C8B-B14F-4D97-AF65-F5344CB8AC3E}">
        <p14:creationId xmlns:p14="http://schemas.microsoft.com/office/powerpoint/2010/main" val="3751875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7BCE66-9799-4D59-8D07-04C5CEAC7214}" type="slidenum">
              <a:rPr lang="en-US" smtClean="0"/>
              <a:t>27</a:t>
            </a:fld>
            <a:endParaRPr lang="en-US"/>
          </a:p>
        </p:txBody>
      </p:sp>
    </p:spTree>
    <p:extLst>
      <p:ext uri="{BB962C8B-B14F-4D97-AF65-F5344CB8AC3E}">
        <p14:creationId xmlns:p14="http://schemas.microsoft.com/office/powerpoint/2010/main" val="4262043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7BCE66-9799-4D59-8D07-04C5CEAC7214}" type="slidenum">
              <a:rPr lang="en-US" smtClean="0"/>
              <a:t>29</a:t>
            </a:fld>
            <a:endParaRPr lang="en-US"/>
          </a:p>
        </p:txBody>
      </p:sp>
    </p:spTree>
    <p:extLst>
      <p:ext uri="{BB962C8B-B14F-4D97-AF65-F5344CB8AC3E}">
        <p14:creationId xmlns:p14="http://schemas.microsoft.com/office/powerpoint/2010/main" val="1207315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AE976935-E955-4B19-A97D-58C29713E4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F4F275D-D780-4E77-97EC-EE775DB459BE}"/>
              </a:ext>
            </a:extLst>
          </p:cNvPr>
          <p:cNvSpPr>
            <a:spLocks noGrp="1"/>
          </p:cNvSpPr>
          <p:nvPr>
            <p:ph type="body" idx="1"/>
          </p:nvPr>
        </p:nvSpPr>
        <p:spPr/>
        <p:txBody>
          <a:bodyPr>
            <a:normAutofit/>
          </a:bodyPr>
          <a:lstStyle/>
          <a:p>
            <a:pPr eaLnBrk="1" hangingPunct="1">
              <a:defRPr/>
            </a:pPr>
            <a:endParaRPr lang="en-US" b="1" dirty="0"/>
          </a:p>
          <a:p>
            <a:pPr eaLnBrk="1" hangingPunct="1">
              <a:defRPr/>
            </a:pPr>
            <a:endParaRPr lang="en-US" b="1" dirty="0"/>
          </a:p>
          <a:p>
            <a:pPr eaLnBrk="1" hangingPunct="1">
              <a:defRPr/>
            </a:pPr>
            <a:endParaRPr lang="en-US" b="1" dirty="0"/>
          </a:p>
          <a:p>
            <a:pPr eaLnBrk="1" hangingPunct="1">
              <a:defRPr/>
            </a:pPr>
            <a:r>
              <a:rPr lang="en-US" b="1" dirty="0"/>
              <a:t>There are lots of changes you can make to protect your brain, but if you are just going to do one – your best bet may be exercise more</a:t>
            </a:r>
          </a:p>
          <a:p>
            <a:pPr eaLnBrk="1" hangingPunct="1">
              <a:defRPr/>
            </a:pPr>
            <a:r>
              <a:rPr lang="en-US" b="1" dirty="0"/>
              <a:t>When my patients ask me</a:t>
            </a:r>
            <a:r>
              <a:rPr lang="en-US" b="1" baseline="0" dirty="0"/>
              <a:t> what they can do to protect their brain health and maintain their memory, I generally tell them if your going to pick just one thing- exercise. Of all the risk factors, there is perhaps the most research suggesting that exercise can help maintain brain and cognitive health. The evidence comes from both</a:t>
            </a:r>
          </a:p>
          <a:p>
            <a:pPr eaLnBrk="1" hangingPunct="1">
              <a:defRPr/>
            </a:pPr>
            <a:endParaRPr lang="en-US" b="1" baseline="0" dirty="0"/>
          </a:p>
          <a:p>
            <a:pPr eaLnBrk="1" hangingPunct="1">
              <a:defRPr/>
            </a:pPr>
            <a:r>
              <a:rPr lang="en-US" b="1" baseline="0" dirty="0"/>
              <a:t>The good news is that the typical exercise protocol is very simple</a:t>
            </a:r>
          </a:p>
          <a:p>
            <a:pPr eaLnBrk="1" hangingPunct="1">
              <a:defRPr/>
            </a:pPr>
            <a:endParaRPr lang="en-US" b="1" baseline="0" dirty="0"/>
          </a:p>
          <a:p>
            <a:pPr eaLnBrk="1" hangingPunct="1">
              <a:defRPr/>
            </a:pPr>
            <a:r>
              <a:rPr lang="en-US" b="1" baseline="0" dirty="0"/>
              <a:t>Another great thing is the benefit can be seen in people with and without cognitive impairment </a:t>
            </a:r>
            <a:endParaRPr lang="en-US" b="1" dirty="0"/>
          </a:p>
        </p:txBody>
      </p:sp>
      <p:sp>
        <p:nvSpPr>
          <p:cNvPr id="56324" name="Slide Number Placeholder 3">
            <a:extLst>
              <a:ext uri="{FF2B5EF4-FFF2-40B4-BE49-F238E27FC236}">
                <a16:creationId xmlns:a16="http://schemas.microsoft.com/office/drawing/2014/main" id="{9A027E3E-F17D-4BA2-95C1-2AA16B4684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7066" indent="-291179" eaLnBrk="0" hangingPunct="0">
              <a:spcBef>
                <a:spcPct val="30000"/>
              </a:spcBef>
              <a:defRPr sz="1200">
                <a:solidFill>
                  <a:schemeClr val="tx1"/>
                </a:solidFill>
                <a:latin typeface="Calibri" panose="020F0502020204030204" pitchFamily="34" charset="0"/>
              </a:defRPr>
            </a:lvl2pPr>
            <a:lvl3pPr marL="1164717" indent="-232943" eaLnBrk="0" hangingPunct="0">
              <a:spcBef>
                <a:spcPct val="30000"/>
              </a:spcBef>
              <a:defRPr sz="1200">
                <a:solidFill>
                  <a:schemeClr val="tx1"/>
                </a:solidFill>
                <a:latin typeface="Calibri" panose="020F0502020204030204" pitchFamily="34" charset="0"/>
              </a:defRPr>
            </a:lvl3pPr>
            <a:lvl4pPr marL="1630604" indent="-232943" eaLnBrk="0" hangingPunct="0">
              <a:spcBef>
                <a:spcPct val="30000"/>
              </a:spcBef>
              <a:defRPr sz="1200">
                <a:solidFill>
                  <a:schemeClr val="tx1"/>
                </a:solidFill>
                <a:latin typeface="Calibri" panose="020F0502020204030204" pitchFamily="34" charset="0"/>
              </a:defRPr>
            </a:lvl4pPr>
            <a:lvl5pPr marL="2096491" indent="-232943" eaLnBrk="0" hangingPunct="0">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1ECC27F-B536-45FD-99D0-2D6C39E3176E}" type="slidenum">
              <a:rPr lang="en-US" altLang="en-US">
                <a:latin typeface="Arial" panose="020B0604020202020204" pitchFamily="34" charset="0"/>
              </a:rPr>
              <a:pPr eaLnBrk="1" hangingPunct="1">
                <a:spcBef>
                  <a:spcPct val="0"/>
                </a:spcBef>
              </a:pPr>
              <a:t>30</a:t>
            </a:fld>
            <a:endParaRPr lang="en-US" altLang="en-US">
              <a:latin typeface="Arial" panose="020B0604020202020204" pitchFamily="34" charset="0"/>
            </a:endParaRPr>
          </a:p>
        </p:txBody>
      </p:sp>
    </p:spTree>
    <p:extLst>
      <p:ext uri="{BB962C8B-B14F-4D97-AF65-F5344CB8AC3E}">
        <p14:creationId xmlns:p14="http://schemas.microsoft.com/office/powerpoint/2010/main" val="3995778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Mediterranean diet? Staple of the diet is on the bottom of the pyramid</a:t>
            </a:r>
          </a:p>
        </p:txBody>
      </p:sp>
      <p:sp>
        <p:nvSpPr>
          <p:cNvPr id="4" name="Slide Number Placeholder 3"/>
          <p:cNvSpPr>
            <a:spLocks noGrp="1"/>
          </p:cNvSpPr>
          <p:nvPr>
            <p:ph type="sldNum" sz="quarter" idx="5"/>
          </p:nvPr>
        </p:nvSpPr>
        <p:spPr/>
        <p:txBody>
          <a:bodyPr/>
          <a:lstStyle/>
          <a:p>
            <a:fld id="{467BCE66-9799-4D59-8D07-04C5CEAC7214}" type="slidenum">
              <a:rPr lang="en-US" smtClean="0"/>
              <a:t>31</a:t>
            </a:fld>
            <a:endParaRPr lang="en-US"/>
          </a:p>
        </p:txBody>
      </p:sp>
    </p:spTree>
    <p:extLst>
      <p:ext uri="{BB962C8B-B14F-4D97-AF65-F5344CB8AC3E}">
        <p14:creationId xmlns:p14="http://schemas.microsoft.com/office/powerpoint/2010/main" val="1534200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101888F4-B8F2-46E3-891B-7354C2A600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8124752D-AD76-47EC-A2EB-19F98615D4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So let’s talk about a few randomized trials that had people engaged in mentally stimulating activities to study the impact on cognition</a:t>
            </a:r>
          </a:p>
        </p:txBody>
      </p:sp>
      <p:sp>
        <p:nvSpPr>
          <p:cNvPr id="52228" name="Slide Number Placeholder 3">
            <a:extLst>
              <a:ext uri="{FF2B5EF4-FFF2-40B4-BE49-F238E27FC236}">
                <a16:creationId xmlns:a16="http://schemas.microsoft.com/office/drawing/2014/main" id="{B0EA2941-10C4-4EA4-A5B0-E248899D3D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7066" indent="-291179" eaLnBrk="0" hangingPunct="0">
              <a:spcBef>
                <a:spcPct val="30000"/>
              </a:spcBef>
              <a:defRPr sz="1200">
                <a:solidFill>
                  <a:schemeClr val="tx1"/>
                </a:solidFill>
                <a:latin typeface="Calibri" panose="020F0502020204030204" pitchFamily="34" charset="0"/>
              </a:defRPr>
            </a:lvl2pPr>
            <a:lvl3pPr marL="1164717" indent="-232943" eaLnBrk="0" hangingPunct="0">
              <a:spcBef>
                <a:spcPct val="30000"/>
              </a:spcBef>
              <a:defRPr sz="1200">
                <a:solidFill>
                  <a:schemeClr val="tx1"/>
                </a:solidFill>
                <a:latin typeface="Calibri" panose="020F0502020204030204" pitchFamily="34" charset="0"/>
              </a:defRPr>
            </a:lvl3pPr>
            <a:lvl4pPr marL="1630604" indent="-232943" eaLnBrk="0" hangingPunct="0">
              <a:spcBef>
                <a:spcPct val="30000"/>
              </a:spcBef>
              <a:defRPr sz="1200">
                <a:solidFill>
                  <a:schemeClr val="tx1"/>
                </a:solidFill>
                <a:latin typeface="Calibri" panose="020F0502020204030204" pitchFamily="34" charset="0"/>
              </a:defRPr>
            </a:lvl4pPr>
            <a:lvl5pPr marL="2096491" indent="-232943" eaLnBrk="0" hangingPunct="0">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A5F32CA-7A78-45AA-9573-F09CB5F75BC0}" type="slidenum">
              <a:rPr lang="en-US" altLang="en-US">
                <a:latin typeface="Arial" panose="020B0604020202020204" pitchFamily="34" charset="0"/>
              </a:rPr>
              <a:pPr eaLnBrk="1" hangingPunct="1">
                <a:spcBef>
                  <a:spcPct val="0"/>
                </a:spcBef>
              </a:pPr>
              <a:t>32</a:t>
            </a:fld>
            <a:endParaRPr lang="en-US" altLang="en-US">
              <a:latin typeface="Arial" panose="020B0604020202020204" pitchFamily="34" charset="0"/>
            </a:endParaRPr>
          </a:p>
        </p:txBody>
      </p:sp>
    </p:spTree>
    <p:extLst>
      <p:ext uri="{BB962C8B-B14F-4D97-AF65-F5344CB8AC3E}">
        <p14:creationId xmlns:p14="http://schemas.microsoft.com/office/powerpoint/2010/main" val="3074433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Clinical syndrome</a:t>
            </a:r>
          </a:p>
          <a:p>
            <a:pPr lvl="1"/>
            <a:r>
              <a:rPr lang="en-US" dirty="0"/>
              <a:t>Decline from previous level of ability in  multiple areas of thinking</a:t>
            </a:r>
          </a:p>
          <a:p>
            <a:pPr lvl="2"/>
            <a:r>
              <a:rPr lang="en-US" dirty="0"/>
              <a:t>Memory</a:t>
            </a:r>
            <a:endParaRPr lang="en-US" sz="1400" dirty="0"/>
          </a:p>
          <a:p>
            <a:pPr lvl="2"/>
            <a:r>
              <a:rPr lang="en-US" sz="2400" dirty="0"/>
              <a:t>Language </a:t>
            </a:r>
          </a:p>
          <a:p>
            <a:pPr lvl="2"/>
            <a:r>
              <a:rPr lang="en-US" sz="2400" dirty="0"/>
              <a:t>Visuospatial abilities</a:t>
            </a:r>
          </a:p>
          <a:p>
            <a:pPr lvl="2"/>
            <a:r>
              <a:rPr lang="en-US" sz="2400" dirty="0"/>
              <a:t>Executive (reasoning, problem solving)</a:t>
            </a:r>
            <a:endParaRPr lang="en-US" dirty="0"/>
          </a:p>
          <a:p>
            <a:pPr lvl="1"/>
            <a:r>
              <a:rPr lang="en-US" dirty="0"/>
              <a:t>Cause </a:t>
            </a:r>
            <a:r>
              <a:rPr lang="en-US" dirty="0">
                <a:solidFill>
                  <a:srgbClr val="FF0000"/>
                </a:solidFill>
              </a:rPr>
              <a:t>loss of independence </a:t>
            </a:r>
            <a:r>
              <a:rPr lang="en-US" dirty="0"/>
              <a:t>in activities of daily living (no longer able to manage finances, medications, etc.)</a:t>
            </a:r>
          </a:p>
          <a:p>
            <a:pPr lvl="1"/>
            <a:r>
              <a:rPr lang="en-US" dirty="0"/>
              <a:t>Course characterized by gradual onset and progressive decline</a:t>
            </a:r>
          </a:p>
          <a:p>
            <a:pPr lvl="1"/>
            <a:endParaRPr lang="en-US" dirty="0"/>
          </a:p>
          <a:p>
            <a:pPr marL="640594" lvl="1" indent="-174708">
              <a:buFont typeface="Arial" panose="020B0604020202020204" pitchFamily="34" charset="0"/>
              <a:buChar char="•"/>
            </a:pPr>
            <a:r>
              <a:rPr lang="en-US" dirty="0"/>
              <a:t>Mention other forms like Parkinson’s disease</a:t>
            </a:r>
          </a:p>
          <a:p>
            <a:pPr marL="640594" lvl="1" indent="-174708">
              <a:buFont typeface="Arial" panose="020B0604020202020204" pitchFamily="34" charset="0"/>
              <a:buChar char="•"/>
            </a:pPr>
            <a:r>
              <a:rPr lang="en-US" dirty="0"/>
              <a:t>Mixed dementia – multiple pathologies most common in 80y/o+</a:t>
            </a:r>
          </a:p>
          <a:p>
            <a:endParaRPr lang="en-US" dirty="0"/>
          </a:p>
        </p:txBody>
      </p:sp>
      <p:sp>
        <p:nvSpPr>
          <p:cNvPr id="4" name="Slide Number Placeholder 3"/>
          <p:cNvSpPr>
            <a:spLocks noGrp="1"/>
          </p:cNvSpPr>
          <p:nvPr>
            <p:ph type="sldNum" sz="quarter" idx="5"/>
          </p:nvPr>
        </p:nvSpPr>
        <p:spPr/>
        <p:txBody>
          <a:bodyPr/>
          <a:lstStyle/>
          <a:p>
            <a:fld id="{467BCE66-9799-4D59-8D07-04C5CEAC7214}" type="slidenum">
              <a:rPr lang="en-US" smtClean="0"/>
              <a:t>4</a:t>
            </a:fld>
            <a:endParaRPr lang="en-US"/>
          </a:p>
        </p:txBody>
      </p:sp>
    </p:spTree>
    <p:extLst>
      <p:ext uri="{BB962C8B-B14F-4D97-AF65-F5344CB8AC3E}">
        <p14:creationId xmlns:p14="http://schemas.microsoft.com/office/powerpoint/2010/main" val="2261250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7BCE66-9799-4D59-8D07-04C5CEAC7214}" type="slidenum">
              <a:rPr lang="en-US" smtClean="0"/>
              <a:t>5</a:t>
            </a:fld>
            <a:endParaRPr lang="en-US"/>
          </a:p>
        </p:txBody>
      </p:sp>
    </p:spTree>
    <p:extLst>
      <p:ext uri="{BB962C8B-B14F-4D97-AF65-F5344CB8AC3E}">
        <p14:creationId xmlns:p14="http://schemas.microsoft.com/office/powerpoint/2010/main" val="3189550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the people that live in LA and Chicago city limits put together</a:t>
            </a:r>
          </a:p>
          <a:p>
            <a:r>
              <a:rPr lang="en-US" dirty="0"/>
              <a:t>15 million – nearly twice the number of people that live in NYC</a:t>
            </a:r>
          </a:p>
        </p:txBody>
      </p:sp>
      <p:sp>
        <p:nvSpPr>
          <p:cNvPr id="4" name="Slide Number Placeholder 3"/>
          <p:cNvSpPr>
            <a:spLocks noGrp="1"/>
          </p:cNvSpPr>
          <p:nvPr>
            <p:ph type="sldNum" sz="quarter" idx="5"/>
          </p:nvPr>
        </p:nvSpPr>
        <p:spPr/>
        <p:txBody>
          <a:bodyPr/>
          <a:lstStyle/>
          <a:p>
            <a:fld id="{467BCE66-9799-4D59-8D07-04C5CEAC7214}" type="slidenum">
              <a:rPr lang="en-US" smtClean="0"/>
              <a:t>6</a:t>
            </a:fld>
            <a:endParaRPr lang="en-US"/>
          </a:p>
        </p:txBody>
      </p:sp>
    </p:spTree>
    <p:extLst>
      <p:ext uri="{BB962C8B-B14F-4D97-AF65-F5344CB8AC3E}">
        <p14:creationId xmlns:p14="http://schemas.microsoft.com/office/powerpoint/2010/main" val="3304414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7BCE66-9799-4D59-8D07-04C5CEAC7214}" type="slidenum">
              <a:rPr lang="en-US" smtClean="0"/>
              <a:t>9</a:t>
            </a:fld>
            <a:endParaRPr lang="en-US"/>
          </a:p>
        </p:txBody>
      </p:sp>
    </p:spTree>
    <p:extLst>
      <p:ext uri="{BB962C8B-B14F-4D97-AF65-F5344CB8AC3E}">
        <p14:creationId xmlns:p14="http://schemas.microsoft.com/office/powerpoint/2010/main" val="3745916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30000"/>
              </a:spcBef>
              <a:defRPr sz="1200">
                <a:solidFill>
                  <a:schemeClr val="tx1"/>
                </a:solidFill>
                <a:latin typeface="Arial" pitchFamily="34" charset="0"/>
                <a:ea typeface="ＭＳ Ｐゴシック" pitchFamily="34" charset="-128"/>
                <a:cs typeface="Arial" pitchFamily="34" charset="0"/>
              </a:defRPr>
            </a:lvl2pPr>
            <a:lvl3pPr marL="1143000" indent="-228600" eaLnBrk="0" hangingPunct="0">
              <a:spcBef>
                <a:spcPct val="30000"/>
              </a:spcBef>
              <a:defRPr sz="12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30000"/>
              </a:spcBef>
              <a:defRPr sz="12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30000"/>
              </a:spcBef>
              <a:defRPr sz="1200">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cs typeface="Arial" pitchFamily="34" charset="0"/>
              </a:defRPr>
            </a:lvl9pPr>
          </a:lstStyle>
          <a:p>
            <a:pPr>
              <a:spcBef>
                <a:spcPct val="0"/>
              </a:spcBef>
            </a:pPr>
            <a:fld id="{F1ABCF5D-2D3E-4226-B7BC-C9044FC2ABBC}" type="slidenum">
              <a:rPr lang="en-US" altLang="en-US" smtClean="0"/>
              <a:pPr>
                <a:spcBef>
                  <a:spcPct val="0"/>
                </a:spcBef>
              </a:pPr>
              <a:t>14</a:t>
            </a:fld>
            <a:endParaRPr lang="en-US" altLang="en-US"/>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ltLang="en-US">
                <a:latin typeface="Arial" pitchFamily="34" charset="0"/>
                <a:cs typeface="Arial" pitchFamily="34" charset="0"/>
              </a:rPr>
              <a:t>This small structure is critical to memory.  Damaged early and severely by AD.  </a:t>
            </a:r>
          </a:p>
          <a:p>
            <a:r>
              <a:rPr lang="en-US" altLang="en-US">
                <a:latin typeface="Arial" pitchFamily="34" charset="0"/>
                <a:cs typeface="Arial" pitchFamily="34" charset="0"/>
              </a:rPr>
              <a:t>One of the research questions that we are pursuing at at the Alzheimer’s Center is what measurements of this small area can tell us about predicting AD.  Can we predict who will get AD, how fast the disease will progress, etc. </a:t>
            </a:r>
          </a:p>
          <a:p>
            <a:r>
              <a:rPr lang="en-US" altLang="en-US">
                <a:latin typeface="Arial" pitchFamily="34" charset="0"/>
                <a:cs typeface="Arial" pitchFamily="34" charset="0"/>
              </a:rPr>
              <a:t>What we are seeing is the effects of AD, not the plaques and tangles</a:t>
            </a:r>
          </a:p>
          <a:p>
            <a:r>
              <a:rPr lang="en-US" altLang="en-US">
                <a:latin typeface="Arial" pitchFamily="34" charset="0"/>
                <a:cs typeface="Arial" pitchFamily="34" charset="0"/>
              </a:rPr>
              <a:t>Because AD typically starts in this brain region, memory loss is the typical first symptom.  But large areas of the brain are damaged and the effects extend well beyond memory</a:t>
            </a:r>
          </a:p>
          <a:p>
            <a:endParaRPr lang="en-US" altLang="en-US">
              <a:latin typeface="Arial" pitchFamily="34" charset="0"/>
              <a:cs typeface="Arial" pitchFamily="34" charset="0"/>
            </a:endParaRPr>
          </a:p>
          <a:p>
            <a:endParaRPr lang="en-US" altLang="en-US">
              <a:latin typeface="Arial" pitchFamily="34" charset="0"/>
              <a:cs typeface="Arial" pitchFamily="34" charset="0"/>
            </a:endParaRPr>
          </a:p>
          <a:p>
            <a:endParaRPr lang="en-US" altLang="en-US">
              <a:latin typeface="Arial" pitchFamily="34" charset="0"/>
              <a:cs typeface="Arial" pitchFamily="34" charset="0"/>
            </a:endParaRPr>
          </a:p>
          <a:p>
            <a:endParaRPr lang="en-US" altLang="en-US">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7BCE66-9799-4D59-8D07-04C5CEAC7214}" type="slidenum">
              <a:rPr lang="en-US" smtClean="0"/>
              <a:t>20</a:t>
            </a:fld>
            <a:endParaRPr lang="en-US"/>
          </a:p>
        </p:txBody>
      </p:sp>
    </p:spTree>
    <p:extLst>
      <p:ext uri="{BB962C8B-B14F-4D97-AF65-F5344CB8AC3E}">
        <p14:creationId xmlns:p14="http://schemas.microsoft.com/office/powerpoint/2010/main" val="1798625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7BCE66-9799-4D59-8D07-04C5CEAC7214}" type="slidenum">
              <a:rPr lang="en-US" smtClean="0"/>
              <a:t>21</a:t>
            </a:fld>
            <a:endParaRPr lang="en-US"/>
          </a:p>
        </p:txBody>
      </p:sp>
    </p:spTree>
    <p:extLst>
      <p:ext uri="{BB962C8B-B14F-4D97-AF65-F5344CB8AC3E}">
        <p14:creationId xmlns:p14="http://schemas.microsoft.com/office/powerpoint/2010/main" val="4082806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don’t just wake up having dementia </a:t>
            </a:r>
          </a:p>
        </p:txBody>
      </p:sp>
      <p:sp>
        <p:nvSpPr>
          <p:cNvPr id="4" name="Slide Number Placeholder 3"/>
          <p:cNvSpPr>
            <a:spLocks noGrp="1"/>
          </p:cNvSpPr>
          <p:nvPr>
            <p:ph type="sldNum" sz="quarter" idx="5"/>
          </p:nvPr>
        </p:nvSpPr>
        <p:spPr/>
        <p:txBody>
          <a:bodyPr/>
          <a:lstStyle/>
          <a:p>
            <a:fld id="{467BCE66-9799-4D59-8D07-04C5CEAC7214}" type="slidenum">
              <a:rPr lang="en-US" smtClean="0"/>
              <a:t>22</a:t>
            </a:fld>
            <a:endParaRPr lang="en-US"/>
          </a:p>
        </p:txBody>
      </p:sp>
    </p:spTree>
    <p:extLst>
      <p:ext uri="{BB962C8B-B14F-4D97-AF65-F5344CB8AC3E}">
        <p14:creationId xmlns:p14="http://schemas.microsoft.com/office/powerpoint/2010/main" val="535728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61DCF-BBC2-4E40-975D-583FADCCDE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8E482E-D8A5-45DF-AD27-F61140849B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3ACBC0-624A-494B-9B93-470A38A7517E}"/>
              </a:ext>
            </a:extLst>
          </p:cNvPr>
          <p:cNvSpPr>
            <a:spLocks noGrp="1"/>
          </p:cNvSpPr>
          <p:nvPr>
            <p:ph type="dt" sz="half" idx="10"/>
          </p:nvPr>
        </p:nvSpPr>
        <p:spPr/>
        <p:txBody>
          <a:bodyPr/>
          <a:lstStyle/>
          <a:p>
            <a:fld id="{C0F8DB2F-A1EB-4ED8-AB38-242451EACC07}" type="datetimeFigureOut">
              <a:rPr lang="en-US" smtClean="0"/>
              <a:t>4/4/2023</a:t>
            </a:fld>
            <a:endParaRPr lang="en-US"/>
          </a:p>
        </p:txBody>
      </p:sp>
      <p:sp>
        <p:nvSpPr>
          <p:cNvPr id="5" name="Footer Placeholder 4">
            <a:extLst>
              <a:ext uri="{FF2B5EF4-FFF2-40B4-BE49-F238E27FC236}">
                <a16:creationId xmlns:a16="http://schemas.microsoft.com/office/drawing/2014/main" id="{670D72F5-0EBF-44E3-A81A-49FB16C4A8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462BEE-5A92-43B9-8185-D0B64A869752}"/>
              </a:ext>
            </a:extLst>
          </p:cNvPr>
          <p:cNvSpPr>
            <a:spLocks noGrp="1"/>
          </p:cNvSpPr>
          <p:nvPr>
            <p:ph type="sldNum" sz="quarter" idx="12"/>
          </p:nvPr>
        </p:nvSpPr>
        <p:spPr/>
        <p:txBody>
          <a:bodyPr/>
          <a:lstStyle/>
          <a:p>
            <a:fld id="{513E3E5B-055B-4F42-AA59-D634B0702432}" type="slidenum">
              <a:rPr lang="en-US" smtClean="0"/>
              <a:t>‹#›</a:t>
            </a:fld>
            <a:endParaRPr lang="en-US"/>
          </a:p>
        </p:txBody>
      </p:sp>
    </p:spTree>
    <p:extLst>
      <p:ext uri="{BB962C8B-B14F-4D97-AF65-F5344CB8AC3E}">
        <p14:creationId xmlns:p14="http://schemas.microsoft.com/office/powerpoint/2010/main" val="2197066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8BC14-3725-4016-9546-91B0813AC1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E39CB7-74AB-40B5-AAA0-DC9ACA3CBD6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58B00A-2789-427B-854B-DF9042C7BCAE}"/>
              </a:ext>
            </a:extLst>
          </p:cNvPr>
          <p:cNvSpPr>
            <a:spLocks noGrp="1"/>
          </p:cNvSpPr>
          <p:nvPr>
            <p:ph type="dt" sz="half" idx="10"/>
          </p:nvPr>
        </p:nvSpPr>
        <p:spPr/>
        <p:txBody>
          <a:bodyPr/>
          <a:lstStyle/>
          <a:p>
            <a:fld id="{C0F8DB2F-A1EB-4ED8-AB38-242451EACC07}" type="datetimeFigureOut">
              <a:rPr lang="en-US" smtClean="0"/>
              <a:t>4/4/2023</a:t>
            </a:fld>
            <a:endParaRPr lang="en-US"/>
          </a:p>
        </p:txBody>
      </p:sp>
      <p:sp>
        <p:nvSpPr>
          <p:cNvPr id="5" name="Footer Placeholder 4">
            <a:extLst>
              <a:ext uri="{FF2B5EF4-FFF2-40B4-BE49-F238E27FC236}">
                <a16:creationId xmlns:a16="http://schemas.microsoft.com/office/drawing/2014/main" id="{092751B3-4EDD-4F22-AB60-5C6CFA9D3D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4513C0-41AB-4CE7-A137-99F4DE247F08}"/>
              </a:ext>
            </a:extLst>
          </p:cNvPr>
          <p:cNvSpPr>
            <a:spLocks noGrp="1"/>
          </p:cNvSpPr>
          <p:nvPr>
            <p:ph type="sldNum" sz="quarter" idx="12"/>
          </p:nvPr>
        </p:nvSpPr>
        <p:spPr/>
        <p:txBody>
          <a:bodyPr/>
          <a:lstStyle/>
          <a:p>
            <a:fld id="{513E3E5B-055B-4F42-AA59-D634B0702432}" type="slidenum">
              <a:rPr lang="en-US" smtClean="0"/>
              <a:t>‹#›</a:t>
            </a:fld>
            <a:endParaRPr lang="en-US"/>
          </a:p>
        </p:txBody>
      </p:sp>
    </p:spTree>
    <p:extLst>
      <p:ext uri="{BB962C8B-B14F-4D97-AF65-F5344CB8AC3E}">
        <p14:creationId xmlns:p14="http://schemas.microsoft.com/office/powerpoint/2010/main" val="3752760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9F6F5F-CF27-4831-8700-007775C501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E2EB43-43F6-4F5F-8362-78DC34D9562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666B15-1607-4B35-A602-0B7D3EA9247D}"/>
              </a:ext>
            </a:extLst>
          </p:cNvPr>
          <p:cNvSpPr>
            <a:spLocks noGrp="1"/>
          </p:cNvSpPr>
          <p:nvPr>
            <p:ph type="dt" sz="half" idx="10"/>
          </p:nvPr>
        </p:nvSpPr>
        <p:spPr/>
        <p:txBody>
          <a:bodyPr/>
          <a:lstStyle/>
          <a:p>
            <a:fld id="{C0F8DB2F-A1EB-4ED8-AB38-242451EACC07}" type="datetimeFigureOut">
              <a:rPr lang="en-US" smtClean="0"/>
              <a:t>4/4/2023</a:t>
            </a:fld>
            <a:endParaRPr lang="en-US"/>
          </a:p>
        </p:txBody>
      </p:sp>
      <p:sp>
        <p:nvSpPr>
          <p:cNvPr id="5" name="Footer Placeholder 4">
            <a:extLst>
              <a:ext uri="{FF2B5EF4-FFF2-40B4-BE49-F238E27FC236}">
                <a16:creationId xmlns:a16="http://schemas.microsoft.com/office/drawing/2014/main" id="{B90FD2CA-BEED-41D2-9A85-B7794D72AA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E8801E-E28B-40E8-B448-28E10F1C0C82}"/>
              </a:ext>
            </a:extLst>
          </p:cNvPr>
          <p:cNvSpPr>
            <a:spLocks noGrp="1"/>
          </p:cNvSpPr>
          <p:nvPr>
            <p:ph type="sldNum" sz="quarter" idx="12"/>
          </p:nvPr>
        </p:nvSpPr>
        <p:spPr/>
        <p:txBody>
          <a:bodyPr/>
          <a:lstStyle/>
          <a:p>
            <a:fld id="{513E3E5B-055B-4F42-AA59-D634B0702432}" type="slidenum">
              <a:rPr lang="en-US" smtClean="0"/>
              <a:t>‹#›</a:t>
            </a:fld>
            <a:endParaRPr lang="en-US"/>
          </a:p>
        </p:txBody>
      </p:sp>
    </p:spTree>
    <p:extLst>
      <p:ext uri="{BB962C8B-B14F-4D97-AF65-F5344CB8AC3E}">
        <p14:creationId xmlns:p14="http://schemas.microsoft.com/office/powerpoint/2010/main" val="4156779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66126-1099-424C-A2CA-90EB6989D6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86C2E7-30D7-4A7F-8888-52AF1D948BC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0A08D9-D443-487C-8368-4A06E8B83AF5}"/>
              </a:ext>
            </a:extLst>
          </p:cNvPr>
          <p:cNvSpPr>
            <a:spLocks noGrp="1"/>
          </p:cNvSpPr>
          <p:nvPr>
            <p:ph type="dt" sz="half" idx="10"/>
          </p:nvPr>
        </p:nvSpPr>
        <p:spPr/>
        <p:txBody>
          <a:bodyPr/>
          <a:lstStyle/>
          <a:p>
            <a:fld id="{C0F8DB2F-A1EB-4ED8-AB38-242451EACC07}" type="datetimeFigureOut">
              <a:rPr lang="en-US" smtClean="0"/>
              <a:t>4/4/2023</a:t>
            </a:fld>
            <a:endParaRPr lang="en-US"/>
          </a:p>
        </p:txBody>
      </p:sp>
      <p:sp>
        <p:nvSpPr>
          <p:cNvPr id="5" name="Footer Placeholder 4">
            <a:extLst>
              <a:ext uri="{FF2B5EF4-FFF2-40B4-BE49-F238E27FC236}">
                <a16:creationId xmlns:a16="http://schemas.microsoft.com/office/drawing/2014/main" id="{42860EC2-07FB-42CE-8D6A-72D9EFE305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442B57-1507-43DA-BE6B-3A3C8F09921F}"/>
              </a:ext>
            </a:extLst>
          </p:cNvPr>
          <p:cNvSpPr>
            <a:spLocks noGrp="1"/>
          </p:cNvSpPr>
          <p:nvPr>
            <p:ph type="sldNum" sz="quarter" idx="12"/>
          </p:nvPr>
        </p:nvSpPr>
        <p:spPr/>
        <p:txBody>
          <a:bodyPr/>
          <a:lstStyle/>
          <a:p>
            <a:fld id="{513E3E5B-055B-4F42-AA59-D634B0702432}" type="slidenum">
              <a:rPr lang="en-US" smtClean="0"/>
              <a:t>‹#›</a:t>
            </a:fld>
            <a:endParaRPr lang="en-US"/>
          </a:p>
        </p:txBody>
      </p:sp>
    </p:spTree>
    <p:extLst>
      <p:ext uri="{BB962C8B-B14F-4D97-AF65-F5344CB8AC3E}">
        <p14:creationId xmlns:p14="http://schemas.microsoft.com/office/powerpoint/2010/main" val="1167255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0F272-0254-4DAB-91FC-3049F39DA8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81E3D5-01A5-4A4D-9D3B-A8C537595A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C35B596-5E89-4593-AD16-F53EC989EE8B}"/>
              </a:ext>
            </a:extLst>
          </p:cNvPr>
          <p:cNvSpPr>
            <a:spLocks noGrp="1"/>
          </p:cNvSpPr>
          <p:nvPr>
            <p:ph type="dt" sz="half" idx="10"/>
          </p:nvPr>
        </p:nvSpPr>
        <p:spPr/>
        <p:txBody>
          <a:bodyPr/>
          <a:lstStyle/>
          <a:p>
            <a:fld id="{C0F8DB2F-A1EB-4ED8-AB38-242451EACC07}" type="datetimeFigureOut">
              <a:rPr lang="en-US" smtClean="0"/>
              <a:t>4/4/2023</a:t>
            </a:fld>
            <a:endParaRPr lang="en-US"/>
          </a:p>
        </p:txBody>
      </p:sp>
      <p:sp>
        <p:nvSpPr>
          <p:cNvPr id="5" name="Footer Placeholder 4">
            <a:extLst>
              <a:ext uri="{FF2B5EF4-FFF2-40B4-BE49-F238E27FC236}">
                <a16:creationId xmlns:a16="http://schemas.microsoft.com/office/drawing/2014/main" id="{8870F31E-B6BA-42B3-906F-52D5DBAD28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0B73FA-F0F5-4C16-8A73-92FB14E64FAD}"/>
              </a:ext>
            </a:extLst>
          </p:cNvPr>
          <p:cNvSpPr>
            <a:spLocks noGrp="1"/>
          </p:cNvSpPr>
          <p:nvPr>
            <p:ph type="sldNum" sz="quarter" idx="12"/>
          </p:nvPr>
        </p:nvSpPr>
        <p:spPr/>
        <p:txBody>
          <a:bodyPr/>
          <a:lstStyle/>
          <a:p>
            <a:fld id="{513E3E5B-055B-4F42-AA59-D634B0702432}" type="slidenum">
              <a:rPr lang="en-US" smtClean="0"/>
              <a:t>‹#›</a:t>
            </a:fld>
            <a:endParaRPr lang="en-US"/>
          </a:p>
        </p:txBody>
      </p:sp>
    </p:spTree>
    <p:extLst>
      <p:ext uri="{BB962C8B-B14F-4D97-AF65-F5344CB8AC3E}">
        <p14:creationId xmlns:p14="http://schemas.microsoft.com/office/powerpoint/2010/main" val="2885758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08366-6B61-43A7-A492-DBFEF49B22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65AA1E-118F-487F-AC1F-1CCF380BF9D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18E1C8-6DE0-4DB5-97BA-7C78FCD5B0D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63F67C-4798-47C4-8E0A-77A8671D79A7}"/>
              </a:ext>
            </a:extLst>
          </p:cNvPr>
          <p:cNvSpPr>
            <a:spLocks noGrp="1"/>
          </p:cNvSpPr>
          <p:nvPr>
            <p:ph type="dt" sz="half" idx="10"/>
          </p:nvPr>
        </p:nvSpPr>
        <p:spPr/>
        <p:txBody>
          <a:bodyPr/>
          <a:lstStyle/>
          <a:p>
            <a:fld id="{C0F8DB2F-A1EB-4ED8-AB38-242451EACC07}" type="datetimeFigureOut">
              <a:rPr lang="en-US" smtClean="0"/>
              <a:t>4/4/2023</a:t>
            </a:fld>
            <a:endParaRPr lang="en-US"/>
          </a:p>
        </p:txBody>
      </p:sp>
      <p:sp>
        <p:nvSpPr>
          <p:cNvPr id="6" name="Footer Placeholder 5">
            <a:extLst>
              <a:ext uri="{FF2B5EF4-FFF2-40B4-BE49-F238E27FC236}">
                <a16:creationId xmlns:a16="http://schemas.microsoft.com/office/drawing/2014/main" id="{76FBC0E6-BC55-42EE-B163-E4D3A922E4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007C47-4EAB-4B64-8A89-CD4114CFDD0A}"/>
              </a:ext>
            </a:extLst>
          </p:cNvPr>
          <p:cNvSpPr>
            <a:spLocks noGrp="1"/>
          </p:cNvSpPr>
          <p:nvPr>
            <p:ph type="sldNum" sz="quarter" idx="12"/>
          </p:nvPr>
        </p:nvSpPr>
        <p:spPr/>
        <p:txBody>
          <a:bodyPr/>
          <a:lstStyle/>
          <a:p>
            <a:fld id="{513E3E5B-055B-4F42-AA59-D634B0702432}" type="slidenum">
              <a:rPr lang="en-US" smtClean="0"/>
              <a:t>‹#›</a:t>
            </a:fld>
            <a:endParaRPr lang="en-US"/>
          </a:p>
        </p:txBody>
      </p:sp>
    </p:spTree>
    <p:extLst>
      <p:ext uri="{BB962C8B-B14F-4D97-AF65-F5344CB8AC3E}">
        <p14:creationId xmlns:p14="http://schemas.microsoft.com/office/powerpoint/2010/main" val="3457805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48180-43A7-4ADD-962A-DB430078A5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750010-98B4-4F36-9593-9206EAFC14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0D08547-4D0F-4C98-BB0A-6A95A26AA5D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5663B4-1394-4590-9363-82E490DD8B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B8F13DE-312C-440D-8948-2AEEC128A4D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4EC61B-894C-4D78-BF5C-744E2F9E0F03}"/>
              </a:ext>
            </a:extLst>
          </p:cNvPr>
          <p:cNvSpPr>
            <a:spLocks noGrp="1"/>
          </p:cNvSpPr>
          <p:nvPr>
            <p:ph type="dt" sz="half" idx="10"/>
          </p:nvPr>
        </p:nvSpPr>
        <p:spPr/>
        <p:txBody>
          <a:bodyPr/>
          <a:lstStyle/>
          <a:p>
            <a:fld id="{C0F8DB2F-A1EB-4ED8-AB38-242451EACC07}" type="datetimeFigureOut">
              <a:rPr lang="en-US" smtClean="0"/>
              <a:t>4/4/2023</a:t>
            </a:fld>
            <a:endParaRPr lang="en-US"/>
          </a:p>
        </p:txBody>
      </p:sp>
      <p:sp>
        <p:nvSpPr>
          <p:cNvPr id="8" name="Footer Placeholder 7">
            <a:extLst>
              <a:ext uri="{FF2B5EF4-FFF2-40B4-BE49-F238E27FC236}">
                <a16:creationId xmlns:a16="http://schemas.microsoft.com/office/drawing/2014/main" id="{C09C8EB3-DACC-403C-BADB-5A5B10AD36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F160E0-609E-4BFE-AC87-28FCD53A1F5A}"/>
              </a:ext>
            </a:extLst>
          </p:cNvPr>
          <p:cNvSpPr>
            <a:spLocks noGrp="1"/>
          </p:cNvSpPr>
          <p:nvPr>
            <p:ph type="sldNum" sz="quarter" idx="12"/>
          </p:nvPr>
        </p:nvSpPr>
        <p:spPr/>
        <p:txBody>
          <a:bodyPr/>
          <a:lstStyle/>
          <a:p>
            <a:fld id="{513E3E5B-055B-4F42-AA59-D634B0702432}" type="slidenum">
              <a:rPr lang="en-US" smtClean="0"/>
              <a:t>‹#›</a:t>
            </a:fld>
            <a:endParaRPr lang="en-US"/>
          </a:p>
        </p:txBody>
      </p:sp>
    </p:spTree>
    <p:extLst>
      <p:ext uri="{BB962C8B-B14F-4D97-AF65-F5344CB8AC3E}">
        <p14:creationId xmlns:p14="http://schemas.microsoft.com/office/powerpoint/2010/main" val="138216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25ED7-132F-40C5-8B02-8E112511D4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1B5B3B-4125-41E2-942D-2ECD4D24F459}"/>
              </a:ext>
            </a:extLst>
          </p:cNvPr>
          <p:cNvSpPr>
            <a:spLocks noGrp="1"/>
          </p:cNvSpPr>
          <p:nvPr>
            <p:ph type="dt" sz="half" idx="10"/>
          </p:nvPr>
        </p:nvSpPr>
        <p:spPr/>
        <p:txBody>
          <a:bodyPr/>
          <a:lstStyle/>
          <a:p>
            <a:fld id="{C0F8DB2F-A1EB-4ED8-AB38-242451EACC07}" type="datetimeFigureOut">
              <a:rPr lang="en-US" smtClean="0"/>
              <a:t>4/4/2023</a:t>
            </a:fld>
            <a:endParaRPr lang="en-US"/>
          </a:p>
        </p:txBody>
      </p:sp>
      <p:sp>
        <p:nvSpPr>
          <p:cNvPr id="4" name="Footer Placeholder 3">
            <a:extLst>
              <a:ext uri="{FF2B5EF4-FFF2-40B4-BE49-F238E27FC236}">
                <a16:creationId xmlns:a16="http://schemas.microsoft.com/office/drawing/2014/main" id="{DE042994-409C-4E48-8346-278D7485B1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C6AA89-6E7A-4DED-A510-232F26B38C5E}"/>
              </a:ext>
            </a:extLst>
          </p:cNvPr>
          <p:cNvSpPr>
            <a:spLocks noGrp="1"/>
          </p:cNvSpPr>
          <p:nvPr>
            <p:ph type="sldNum" sz="quarter" idx="12"/>
          </p:nvPr>
        </p:nvSpPr>
        <p:spPr/>
        <p:txBody>
          <a:bodyPr/>
          <a:lstStyle/>
          <a:p>
            <a:fld id="{513E3E5B-055B-4F42-AA59-D634B0702432}" type="slidenum">
              <a:rPr lang="en-US" smtClean="0"/>
              <a:t>‹#›</a:t>
            </a:fld>
            <a:endParaRPr lang="en-US"/>
          </a:p>
        </p:txBody>
      </p:sp>
    </p:spTree>
    <p:extLst>
      <p:ext uri="{BB962C8B-B14F-4D97-AF65-F5344CB8AC3E}">
        <p14:creationId xmlns:p14="http://schemas.microsoft.com/office/powerpoint/2010/main" val="239136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B69FE6-5D14-4069-976C-38D951AEB45F}"/>
              </a:ext>
            </a:extLst>
          </p:cNvPr>
          <p:cNvSpPr>
            <a:spLocks noGrp="1"/>
          </p:cNvSpPr>
          <p:nvPr>
            <p:ph type="dt" sz="half" idx="10"/>
          </p:nvPr>
        </p:nvSpPr>
        <p:spPr/>
        <p:txBody>
          <a:bodyPr/>
          <a:lstStyle/>
          <a:p>
            <a:fld id="{C0F8DB2F-A1EB-4ED8-AB38-242451EACC07}" type="datetimeFigureOut">
              <a:rPr lang="en-US" smtClean="0"/>
              <a:t>4/4/2023</a:t>
            </a:fld>
            <a:endParaRPr lang="en-US"/>
          </a:p>
        </p:txBody>
      </p:sp>
      <p:sp>
        <p:nvSpPr>
          <p:cNvPr id="3" name="Footer Placeholder 2">
            <a:extLst>
              <a:ext uri="{FF2B5EF4-FFF2-40B4-BE49-F238E27FC236}">
                <a16:creationId xmlns:a16="http://schemas.microsoft.com/office/drawing/2014/main" id="{8D15BD93-78F4-43F9-804C-6D922DB6B4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89F1FD-343E-48AA-A1ED-D2F4850B7B15}"/>
              </a:ext>
            </a:extLst>
          </p:cNvPr>
          <p:cNvSpPr>
            <a:spLocks noGrp="1"/>
          </p:cNvSpPr>
          <p:nvPr>
            <p:ph type="sldNum" sz="quarter" idx="12"/>
          </p:nvPr>
        </p:nvSpPr>
        <p:spPr/>
        <p:txBody>
          <a:bodyPr/>
          <a:lstStyle/>
          <a:p>
            <a:fld id="{513E3E5B-055B-4F42-AA59-D634B0702432}" type="slidenum">
              <a:rPr lang="en-US" smtClean="0"/>
              <a:t>‹#›</a:t>
            </a:fld>
            <a:endParaRPr lang="en-US"/>
          </a:p>
        </p:txBody>
      </p:sp>
    </p:spTree>
    <p:extLst>
      <p:ext uri="{BB962C8B-B14F-4D97-AF65-F5344CB8AC3E}">
        <p14:creationId xmlns:p14="http://schemas.microsoft.com/office/powerpoint/2010/main" val="1548016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A9941-3623-4012-A863-5AAC338FC9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8B291E-3DBB-4431-9C57-F6642C8CF6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29645E-9948-4D69-BD8D-9CE4255F07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D64F0B6-2D38-449D-9AAF-DC8652C55D06}"/>
              </a:ext>
            </a:extLst>
          </p:cNvPr>
          <p:cNvSpPr>
            <a:spLocks noGrp="1"/>
          </p:cNvSpPr>
          <p:nvPr>
            <p:ph type="dt" sz="half" idx="10"/>
          </p:nvPr>
        </p:nvSpPr>
        <p:spPr/>
        <p:txBody>
          <a:bodyPr/>
          <a:lstStyle/>
          <a:p>
            <a:fld id="{C0F8DB2F-A1EB-4ED8-AB38-242451EACC07}" type="datetimeFigureOut">
              <a:rPr lang="en-US" smtClean="0"/>
              <a:t>4/4/2023</a:t>
            </a:fld>
            <a:endParaRPr lang="en-US"/>
          </a:p>
        </p:txBody>
      </p:sp>
      <p:sp>
        <p:nvSpPr>
          <p:cNvPr id="6" name="Footer Placeholder 5">
            <a:extLst>
              <a:ext uri="{FF2B5EF4-FFF2-40B4-BE49-F238E27FC236}">
                <a16:creationId xmlns:a16="http://schemas.microsoft.com/office/drawing/2014/main" id="{B70CB184-CDDF-4AC4-ADDC-2C8066ABCA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75CE52-AB06-4E36-BBF4-DFB1FDF1A4C4}"/>
              </a:ext>
            </a:extLst>
          </p:cNvPr>
          <p:cNvSpPr>
            <a:spLocks noGrp="1"/>
          </p:cNvSpPr>
          <p:nvPr>
            <p:ph type="sldNum" sz="quarter" idx="12"/>
          </p:nvPr>
        </p:nvSpPr>
        <p:spPr/>
        <p:txBody>
          <a:bodyPr/>
          <a:lstStyle/>
          <a:p>
            <a:fld id="{513E3E5B-055B-4F42-AA59-D634B0702432}" type="slidenum">
              <a:rPr lang="en-US" smtClean="0"/>
              <a:t>‹#›</a:t>
            </a:fld>
            <a:endParaRPr lang="en-US"/>
          </a:p>
        </p:txBody>
      </p:sp>
    </p:spTree>
    <p:extLst>
      <p:ext uri="{BB962C8B-B14F-4D97-AF65-F5344CB8AC3E}">
        <p14:creationId xmlns:p14="http://schemas.microsoft.com/office/powerpoint/2010/main" val="2826402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CD9DC-806F-4D06-BF07-FC65665F83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4D5679-989E-4078-8A91-80D9C3C635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A2264F-33D5-4FCB-A7D7-4ADE5081BB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F31BE1B-CDAA-4A9F-B58C-FD16EA77FC2A}"/>
              </a:ext>
            </a:extLst>
          </p:cNvPr>
          <p:cNvSpPr>
            <a:spLocks noGrp="1"/>
          </p:cNvSpPr>
          <p:nvPr>
            <p:ph type="dt" sz="half" idx="10"/>
          </p:nvPr>
        </p:nvSpPr>
        <p:spPr/>
        <p:txBody>
          <a:bodyPr/>
          <a:lstStyle/>
          <a:p>
            <a:fld id="{C0F8DB2F-A1EB-4ED8-AB38-242451EACC07}" type="datetimeFigureOut">
              <a:rPr lang="en-US" smtClean="0"/>
              <a:t>4/4/2023</a:t>
            </a:fld>
            <a:endParaRPr lang="en-US"/>
          </a:p>
        </p:txBody>
      </p:sp>
      <p:sp>
        <p:nvSpPr>
          <p:cNvPr id="6" name="Footer Placeholder 5">
            <a:extLst>
              <a:ext uri="{FF2B5EF4-FFF2-40B4-BE49-F238E27FC236}">
                <a16:creationId xmlns:a16="http://schemas.microsoft.com/office/drawing/2014/main" id="{317A12A3-EF01-4731-839E-1E0DF16771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04B486-82A0-4092-8E94-BF3B4FAABE37}"/>
              </a:ext>
            </a:extLst>
          </p:cNvPr>
          <p:cNvSpPr>
            <a:spLocks noGrp="1"/>
          </p:cNvSpPr>
          <p:nvPr>
            <p:ph type="sldNum" sz="quarter" idx="12"/>
          </p:nvPr>
        </p:nvSpPr>
        <p:spPr/>
        <p:txBody>
          <a:bodyPr/>
          <a:lstStyle/>
          <a:p>
            <a:fld id="{513E3E5B-055B-4F42-AA59-D634B0702432}" type="slidenum">
              <a:rPr lang="en-US" smtClean="0"/>
              <a:t>‹#›</a:t>
            </a:fld>
            <a:endParaRPr lang="en-US"/>
          </a:p>
        </p:txBody>
      </p:sp>
    </p:spTree>
    <p:extLst>
      <p:ext uri="{BB962C8B-B14F-4D97-AF65-F5344CB8AC3E}">
        <p14:creationId xmlns:p14="http://schemas.microsoft.com/office/powerpoint/2010/main" val="1968863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473145-FB25-4F33-9FF4-EE116773D8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7F94A5-4EC4-4B0D-8563-2943ED5ECD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373715-348E-4924-A887-7312D806ED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F8DB2F-A1EB-4ED8-AB38-242451EACC07}" type="datetimeFigureOut">
              <a:rPr lang="en-US" smtClean="0"/>
              <a:t>4/4/2023</a:t>
            </a:fld>
            <a:endParaRPr lang="en-US"/>
          </a:p>
        </p:txBody>
      </p:sp>
      <p:sp>
        <p:nvSpPr>
          <p:cNvPr id="5" name="Footer Placeholder 4">
            <a:extLst>
              <a:ext uri="{FF2B5EF4-FFF2-40B4-BE49-F238E27FC236}">
                <a16:creationId xmlns:a16="http://schemas.microsoft.com/office/drawing/2014/main" id="{431C15E3-9037-4276-922A-881FDB55D1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8C72B0-5689-40A1-AC91-84E8D7D534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3E3E5B-055B-4F42-AA59-D634B0702432}" type="slidenum">
              <a:rPr lang="en-US" smtClean="0"/>
              <a:t>‹#›</a:t>
            </a:fld>
            <a:endParaRPr lang="en-US"/>
          </a:p>
        </p:txBody>
      </p:sp>
    </p:spTree>
    <p:extLst>
      <p:ext uri="{BB962C8B-B14F-4D97-AF65-F5344CB8AC3E}">
        <p14:creationId xmlns:p14="http://schemas.microsoft.com/office/powerpoint/2010/main" val="3332082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www.nia.nih.gov/health/wandering-and-alzheimers-disease"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Rk9_fqPDTAhVX4WMKHQWXBEEQjRwIBw&amp;url=https://en.wikipedia.org/wiki/Moyamoya_disease&amp;psig=AFQjCNFhyXD3y6eKh7OVSjCA3FCrN--BGQ&amp;ust=1494883373306494" TargetMode="External"/><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27aqmrPLTAhVM9mMKHTTpBOIQjRwIBw&amp;url=http://www.bbc.co.uk/news/health-39031546&amp;psig=AFQjCNEhIQfJ9ps2KfWHQlbhW0Z_X2dn9Q&amp;ust=149495297149180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614CD54-A70C-463D-9FF0-87C855238C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4061144" cy="2297425"/>
          </a:xfrm>
          <a:prstGeom prst="rect">
            <a:avLst/>
          </a:prstGeom>
        </p:spPr>
      </p:pic>
      <p:pic>
        <p:nvPicPr>
          <p:cNvPr id="5" name="Picture 5" descr="C:\Users\jlagrande\Pictures\conference.jpg">
            <a:extLst>
              <a:ext uri="{FF2B5EF4-FFF2-40B4-BE49-F238E27FC236}">
                <a16:creationId xmlns:a16="http://schemas.microsoft.com/office/drawing/2014/main" id="{8F6DC267-3F70-4426-B549-EF3FE16415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340636" y="227268"/>
            <a:ext cx="3520438" cy="16967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jlagrande\Pictures\head-ct300.jpg">
            <a:extLst>
              <a:ext uri="{FF2B5EF4-FFF2-40B4-BE49-F238E27FC236}">
                <a16:creationId xmlns:a16="http://schemas.microsoft.com/office/drawing/2014/main" id="{9D0B1638-2615-4012-BA23-855198FC7D0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01242" y="2639045"/>
            <a:ext cx="2261827" cy="15889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F1EE588-E39F-4BE2-98DE-A80DC8D6F0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8440" y="4930536"/>
            <a:ext cx="2444268" cy="1582664"/>
          </a:xfrm>
          <a:prstGeom prst="rect">
            <a:avLst/>
          </a:prstGeom>
        </p:spPr>
      </p:pic>
      <p:sp>
        <p:nvSpPr>
          <p:cNvPr id="19" name="Rectangle 18">
            <a:extLst>
              <a:ext uri="{FF2B5EF4-FFF2-40B4-BE49-F238E27FC236}">
                <a16:creationId xmlns:a16="http://schemas.microsoft.com/office/drawing/2014/main" id="{A5A17FC0-D416-4C8B-A9E6-5924D352B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495" y="2300641"/>
            <a:ext cx="8124506" cy="455736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D491B9C-A776-4D30-95F5-856517E00A8B}"/>
              </a:ext>
            </a:extLst>
          </p:cNvPr>
          <p:cNvSpPr>
            <a:spLocks noGrp="1"/>
          </p:cNvSpPr>
          <p:nvPr>
            <p:ph type="ctrTitle"/>
          </p:nvPr>
        </p:nvSpPr>
        <p:spPr>
          <a:xfrm>
            <a:off x="4181582" y="2349967"/>
            <a:ext cx="7818634" cy="2560318"/>
          </a:xfrm>
        </p:spPr>
        <p:txBody>
          <a:bodyPr>
            <a:normAutofit/>
          </a:bodyPr>
          <a:lstStyle/>
          <a:p>
            <a:pPr algn="l"/>
            <a:r>
              <a:rPr lang="en-US" sz="4800" b="1" dirty="0">
                <a:solidFill>
                  <a:srgbClr val="FFFFFF"/>
                </a:solidFill>
              </a:rPr>
              <a:t>Caregiver Bootcamp Session 1: Alzheimer’s disease and related dementias</a:t>
            </a:r>
          </a:p>
        </p:txBody>
      </p:sp>
      <p:sp>
        <p:nvSpPr>
          <p:cNvPr id="3" name="Subtitle 2">
            <a:extLst>
              <a:ext uri="{FF2B5EF4-FFF2-40B4-BE49-F238E27FC236}">
                <a16:creationId xmlns:a16="http://schemas.microsoft.com/office/drawing/2014/main" id="{43F2A313-E957-4B13-8831-B1DCD98BB590}"/>
              </a:ext>
            </a:extLst>
          </p:cNvPr>
          <p:cNvSpPr>
            <a:spLocks noGrp="1"/>
          </p:cNvSpPr>
          <p:nvPr>
            <p:ph type="subTitle" idx="1"/>
          </p:nvPr>
        </p:nvSpPr>
        <p:spPr>
          <a:xfrm>
            <a:off x="4657256" y="5446617"/>
            <a:ext cx="6465286" cy="523776"/>
          </a:xfrm>
        </p:spPr>
        <p:txBody>
          <a:bodyPr>
            <a:noAutofit/>
          </a:bodyPr>
          <a:lstStyle/>
          <a:p>
            <a:pPr algn="l"/>
            <a:r>
              <a:rPr lang="en-US" sz="2800" dirty="0">
                <a:solidFill>
                  <a:srgbClr val="FFFFFF"/>
                </a:solidFill>
              </a:rPr>
              <a:t>Sarah Farias, Ph.D.</a:t>
            </a:r>
          </a:p>
          <a:p>
            <a:pPr algn="l"/>
            <a:r>
              <a:rPr lang="en-US" sz="2000" dirty="0">
                <a:solidFill>
                  <a:srgbClr val="FFFFFF"/>
                </a:solidFill>
              </a:rPr>
              <a:t>Professor, Department of Neurology, UC Davis</a:t>
            </a:r>
          </a:p>
          <a:p>
            <a:pPr algn="l"/>
            <a:r>
              <a:rPr lang="en-US" sz="2000" dirty="0">
                <a:solidFill>
                  <a:srgbClr val="FFFFFF"/>
                </a:solidFill>
              </a:rPr>
              <a:t>Director, California Alzheimer’s Disease Center UC Davis</a:t>
            </a:r>
          </a:p>
        </p:txBody>
      </p:sp>
      <p:cxnSp>
        <p:nvCxnSpPr>
          <p:cNvPr id="21" name="Straight Connector 20">
            <a:extLst>
              <a:ext uri="{FF2B5EF4-FFF2-40B4-BE49-F238E27FC236}">
                <a16:creationId xmlns:a16="http://schemas.microsoft.com/office/drawing/2014/main" id="{982DC870-E8E5-4050-B10C-CC24FC67E5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285774"/>
            <a:ext cx="12188952"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F76A74F-C283-4DED-BD4D-086753B7CB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571548"/>
            <a:ext cx="4064320"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B2791FB-B2F7-4BBE-B8D8-74C37FF9E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4319" y="-680"/>
            <a:ext cx="0" cy="6858003"/>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891B5DE-6811-4844-BB18-472A3F360E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20742" y="-680"/>
            <a:ext cx="0" cy="224028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7A9CA3A-7216-41E0-B3CD-058077FD39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46931" y="5336249"/>
            <a:ext cx="5486400" cy="0"/>
          </a:xfrm>
          <a:prstGeom prst="line">
            <a:avLst/>
          </a:prstGeom>
          <a:ln w="15875">
            <a:solidFill>
              <a:srgbClr val="FFFFFF">
                <a:alpha val="75000"/>
              </a:srgbClr>
            </a:solidFill>
          </a:ln>
        </p:spPr>
        <p:style>
          <a:lnRef idx="1">
            <a:schemeClr val="accent1"/>
          </a:lnRef>
          <a:fillRef idx="0">
            <a:schemeClr val="accent1"/>
          </a:fillRef>
          <a:effectRef idx="0">
            <a:schemeClr val="accent1"/>
          </a:effectRef>
          <a:fontRef idx="minor">
            <a:schemeClr val="tx1"/>
          </a:fontRef>
        </p:style>
      </p:cxnSp>
      <p:pic>
        <p:nvPicPr>
          <p:cNvPr id="3074" name="Picture 2" descr="Diverse elderly Pictures, Diverse elderly Stock Photos &amp; Images |  Depositphotos®">
            <a:extLst>
              <a:ext uri="{FF2B5EF4-FFF2-40B4-BE49-F238E27FC236}">
                <a16:creationId xmlns:a16="http://schemas.microsoft.com/office/drawing/2014/main" id="{5E32F107-A612-4366-A1A0-1EE4D07B22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4313" y="227268"/>
            <a:ext cx="2600325"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807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Mother with Alzheimer's and daughter interacting">
            <a:extLst>
              <a:ext uri="{FF2B5EF4-FFF2-40B4-BE49-F238E27FC236}">
                <a16:creationId xmlns:a16="http://schemas.microsoft.com/office/drawing/2014/main" id="{B5D4870B-82CA-7B63-FF1E-34FD384CD2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218" r="4764"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678450-0D0F-25DF-F1C4-96E17E59C174}"/>
              </a:ext>
            </a:extLst>
          </p:cNvPr>
          <p:cNvSpPr>
            <a:spLocks noGrp="1"/>
          </p:cNvSpPr>
          <p:nvPr>
            <p:ph type="title"/>
          </p:nvPr>
        </p:nvSpPr>
        <p:spPr>
          <a:xfrm>
            <a:off x="8011889" y="262383"/>
            <a:ext cx="3822189" cy="1899912"/>
          </a:xfrm>
        </p:spPr>
        <p:txBody>
          <a:bodyPr>
            <a:normAutofit/>
          </a:bodyPr>
          <a:lstStyle/>
          <a:p>
            <a:r>
              <a:rPr lang="en-US" sz="4000" b="1" dirty="0"/>
              <a:t>Behavioral and Personality Changes</a:t>
            </a:r>
          </a:p>
        </p:txBody>
      </p:sp>
      <p:sp>
        <p:nvSpPr>
          <p:cNvPr id="3" name="Content Placeholder 2">
            <a:extLst>
              <a:ext uri="{FF2B5EF4-FFF2-40B4-BE49-F238E27FC236}">
                <a16:creationId xmlns:a16="http://schemas.microsoft.com/office/drawing/2014/main" id="{45192245-D30C-C2B7-1A8D-19FD159C1BF2}"/>
              </a:ext>
            </a:extLst>
          </p:cNvPr>
          <p:cNvSpPr>
            <a:spLocks noGrp="1"/>
          </p:cNvSpPr>
          <p:nvPr>
            <p:ph idx="1"/>
          </p:nvPr>
        </p:nvSpPr>
        <p:spPr>
          <a:xfrm>
            <a:off x="8035044" y="2265037"/>
            <a:ext cx="3822189" cy="4228230"/>
          </a:xfrm>
        </p:spPr>
        <p:txBody>
          <a:bodyPr>
            <a:normAutofit/>
          </a:bodyPr>
          <a:lstStyle/>
          <a:p>
            <a:pPr>
              <a:buFont typeface="Arial" panose="020B0604020202020204" pitchFamily="34" charset="0"/>
              <a:buChar char="•"/>
            </a:pPr>
            <a:r>
              <a:rPr lang="en-US" sz="1800" b="0" i="0" dirty="0">
                <a:effectLst/>
                <a:latin typeface="Source Sans Pro" panose="020B0503030403020204" pitchFamily="34" charset="0"/>
              </a:rPr>
              <a:t>Depression</a:t>
            </a:r>
          </a:p>
          <a:p>
            <a:pPr>
              <a:buFont typeface="Arial" panose="020B0604020202020204" pitchFamily="34" charset="0"/>
              <a:buChar char="•"/>
            </a:pPr>
            <a:r>
              <a:rPr lang="en-US" sz="1800" b="0" i="0" dirty="0">
                <a:effectLst/>
                <a:latin typeface="Source Sans Pro" panose="020B0503030403020204" pitchFamily="34" charset="0"/>
              </a:rPr>
              <a:t>Apathy and inactivity</a:t>
            </a:r>
          </a:p>
          <a:p>
            <a:pPr>
              <a:buFont typeface="Arial" panose="020B0604020202020204" pitchFamily="34" charset="0"/>
              <a:buChar char="•"/>
            </a:pPr>
            <a:r>
              <a:rPr lang="en-US" sz="1800" b="0" i="0" dirty="0">
                <a:effectLst/>
                <a:latin typeface="Source Sans Pro" panose="020B0503030403020204" pitchFamily="34" charset="0"/>
              </a:rPr>
              <a:t>Social withdrawal</a:t>
            </a:r>
          </a:p>
          <a:p>
            <a:pPr>
              <a:buFont typeface="Arial" panose="020B0604020202020204" pitchFamily="34" charset="0"/>
              <a:buChar char="•"/>
            </a:pPr>
            <a:r>
              <a:rPr lang="en-US" sz="1800" b="0" i="0" dirty="0">
                <a:effectLst/>
                <a:latin typeface="Source Sans Pro" panose="020B0503030403020204" pitchFamily="34" charset="0"/>
              </a:rPr>
              <a:t>Getting upset, worried or angry more easily</a:t>
            </a:r>
          </a:p>
          <a:p>
            <a:pPr>
              <a:buFont typeface="Arial" panose="020B0604020202020204" pitchFamily="34" charset="0"/>
              <a:buChar char="•"/>
            </a:pPr>
            <a:r>
              <a:rPr lang="en-US" sz="1800" b="0" i="0" dirty="0">
                <a:effectLst/>
                <a:latin typeface="Source Sans Pro" panose="020B0503030403020204" pitchFamily="34" charset="0"/>
              </a:rPr>
              <a:t>Agitation or aggression</a:t>
            </a:r>
          </a:p>
          <a:p>
            <a:pPr>
              <a:buFont typeface="Arial" panose="020B0604020202020204" pitchFamily="34" charset="0"/>
              <a:buChar char="•"/>
            </a:pPr>
            <a:r>
              <a:rPr lang="en-US" sz="1800" b="0" i="0" dirty="0">
                <a:effectLst/>
                <a:latin typeface="Source Sans Pro" panose="020B0503030403020204" pitchFamily="34" charset="0"/>
              </a:rPr>
              <a:t> Hiding things or believing others are hiding things (paranoia)</a:t>
            </a:r>
          </a:p>
          <a:p>
            <a:r>
              <a:rPr lang="en-US" sz="1800" dirty="0">
                <a:latin typeface="Source Sans Pro" panose="020B0503030403020204" pitchFamily="34" charset="0"/>
              </a:rPr>
              <a:t>Perseveration – getting stuck on certain ideas</a:t>
            </a:r>
            <a:endParaRPr lang="en-US" sz="1800" b="0" i="0" u="sng" dirty="0">
              <a:effectLst/>
              <a:latin typeface="Source Sans Pro" panose="020B0503030403020204" pitchFamily="34" charset="0"/>
              <a:hlinkClick r:id="rId3"/>
            </a:endParaRPr>
          </a:p>
          <a:p>
            <a:pPr>
              <a:buFont typeface="Arial" panose="020B0604020202020204" pitchFamily="34" charset="0"/>
              <a:buChar char="•"/>
            </a:pPr>
            <a:r>
              <a:rPr lang="en-US" sz="1800" b="0" i="0" dirty="0">
                <a:effectLst/>
                <a:latin typeface="Source Sans Pro" panose="020B0503030403020204" pitchFamily="34" charset="0"/>
              </a:rPr>
              <a:t>Wandering away from home</a:t>
            </a:r>
          </a:p>
          <a:p>
            <a:pPr>
              <a:buFont typeface="Arial" panose="020B0604020202020204" pitchFamily="34" charset="0"/>
              <a:buChar char="•"/>
            </a:pPr>
            <a:r>
              <a:rPr lang="en-US" sz="1800" b="0" i="0" dirty="0">
                <a:effectLst/>
                <a:latin typeface="Source Sans Pro" panose="020B0503030403020204" pitchFamily="34" charset="0"/>
              </a:rPr>
              <a:t>Pacing</a:t>
            </a:r>
          </a:p>
          <a:p>
            <a:pPr marL="0" indent="0">
              <a:buNone/>
            </a:pPr>
            <a:endParaRPr lang="en-US" sz="1800" b="0" i="0" dirty="0">
              <a:effectLst/>
              <a:latin typeface="Source Sans Pro" panose="020B0503030403020204" pitchFamily="34" charset="0"/>
            </a:endParaRPr>
          </a:p>
          <a:p>
            <a:pPr marL="0" indent="0">
              <a:buNone/>
            </a:pPr>
            <a:endParaRPr lang="en-US" sz="1400" b="0" i="0" dirty="0">
              <a:effectLst/>
              <a:latin typeface="Source Sans Pro" panose="020B0503030403020204" pitchFamily="34" charset="0"/>
            </a:endParaRPr>
          </a:p>
          <a:p>
            <a:endParaRPr lang="en-US" sz="1400" dirty="0"/>
          </a:p>
        </p:txBody>
      </p:sp>
    </p:spTree>
    <p:extLst>
      <p:ext uri="{BB962C8B-B14F-4D97-AF65-F5344CB8AC3E}">
        <p14:creationId xmlns:p14="http://schemas.microsoft.com/office/powerpoint/2010/main" val="2571013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DE18B-6509-8614-44FE-CAF4BB6CADAF}"/>
              </a:ext>
            </a:extLst>
          </p:cNvPr>
          <p:cNvSpPr>
            <a:spLocks noGrp="1"/>
          </p:cNvSpPr>
          <p:nvPr>
            <p:ph type="title"/>
          </p:nvPr>
        </p:nvSpPr>
        <p:spPr>
          <a:xfrm>
            <a:off x="838201" y="365125"/>
            <a:ext cx="5251316" cy="823595"/>
          </a:xfrm>
        </p:spPr>
        <p:txBody>
          <a:bodyPr>
            <a:normAutofit/>
          </a:bodyPr>
          <a:lstStyle/>
          <a:p>
            <a:r>
              <a:rPr lang="en-US" dirty="0"/>
              <a:t>Anosognosia</a:t>
            </a:r>
          </a:p>
        </p:txBody>
      </p:sp>
      <p:sp>
        <p:nvSpPr>
          <p:cNvPr id="3" name="Content Placeholder 2">
            <a:extLst>
              <a:ext uri="{FF2B5EF4-FFF2-40B4-BE49-F238E27FC236}">
                <a16:creationId xmlns:a16="http://schemas.microsoft.com/office/drawing/2014/main" id="{420E43A8-6098-1EC2-5873-18C75D5EA7FB}"/>
              </a:ext>
            </a:extLst>
          </p:cNvPr>
          <p:cNvSpPr>
            <a:spLocks noGrp="1"/>
          </p:cNvSpPr>
          <p:nvPr>
            <p:ph idx="1"/>
          </p:nvPr>
        </p:nvSpPr>
        <p:spPr>
          <a:xfrm>
            <a:off x="411480" y="1371600"/>
            <a:ext cx="5551306" cy="5121275"/>
          </a:xfrm>
        </p:spPr>
        <p:txBody>
          <a:bodyPr>
            <a:noAutofit/>
          </a:bodyPr>
          <a:lstStyle/>
          <a:p>
            <a:r>
              <a:rPr lang="en-US" sz="2000" b="0" i="0" dirty="0">
                <a:effectLst/>
                <a:latin typeface="Source Serif Pro" panose="020B0604020202020204" pitchFamily="18" charset="0"/>
              </a:rPr>
              <a:t>Anosognosia is a medical condition </a:t>
            </a:r>
          </a:p>
          <a:p>
            <a:pPr lvl="1"/>
            <a:r>
              <a:rPr lang="en-US" sz="1600" b="0" i="0" dirty="0">
                <a:effectLst/>
                <a:latin typeface="Source Serif Pro" panose="020B0604020202020204" pitchFamily="18" charset="0"/>
              </a:rPr>
              <a:t>People are unaware that they have a cognitive impairment</a:t>
            </a:r>
          </a:p>
          <a:p>
            <a:r>
              <a:rPr lang="en-US" sz="2000" b="0" i="0" dirty="0">
                <a:effectLst/>
                <a:latin typeface="Source Serif Pro" panose="02040603050405020204" pitchFamily="18" charset="0"/>
              </a:rPr>
              <a:t>Common in AD (~80%)</a:t>
            </a:r>
          </a:p>
          <a:p>
            <a:r>
              <a:rPr lang="en-US" sz="2000" dirty="0">
                <a:latin typeface="Source Serif Pro" panose="02040603050405020204" pitchFamily="18" charset="0"/>
              </a:rPr>
              <a:t>Variable across symptoms or time (they may acknowledge memory loss but refuse help with paying bills or managing medications)</a:t>
            </a:r>
            <a:endParaRPr lang="en-US" sz="2000" b="0" i="0" dirty="0">
              <a:effectLst/>
              <a:latin typeface="Source Serif Pro" panose="02040603050405020204" pitchFamily="18" charset="0"/>
            </a:endParaRPr>
          </a:p>
          <a:p>
            <a:r>
              <a:rPr lang="en-US" sz="2000" dirty="0">
                <a:latin typeface="Source Serif Pro" panose="02040603050405020204" pitchFamily="18" charset="0"/>
              </a:rPr>
              <a:t>M</a:t>
            </a:r>
            <a:r>
              <a:rPr lang="en-US" sz="2000" b="0" i="0" dirty="0">
                <a:effectLst/>
                <a:latin typeface="Source Serif Pro" panose="02040603050405020204" pitchFamily="18" charset="0"/>
              </a:rPr>
              <a:t>ay minimize their symptoms or provide explanations for concerns</a:t>
            </a:r>
          </a:p>
          <a:p>
            <a:r>
              <a:rPr lang="en-US" sz="2000" dirty="0">
                <a:latin typeface="Source Serif Pro" panose="02040603050405020204" pitchFamily="18" charset="0"/>
              </a:rPr>
              <a:t>Different from psychological denial</a:t>
            </a:r>
          </a:p>
          <a:p>
            <a:pPr lvl="1"/>
            <a:r>
              <a:rPr lang="en-US" sz="1600" dirty="0">
                <a:latin typeface="Source Serif Pro" panose="02040603050405020204" pitchFamily="18" charset="0"/>
              </a:rPr>
              <a:t>Direct result of both memory impairment and executive functioning deficits (biological basis)</a:t>
            </a:r>
          </a:p>
        </p:txBody>
      </p:sp>
      <p:pic>
        <p:nvPicPr>
          <p:cNvPr id="11266" name="Picture 2" descr="See the source image">
            <a:extLst>
              <a:ext uri="{FF2B5EF4-FFF2-40B4-BE49-F238E27FC236}">
                <a16:creationId xmlns:a16="http://schemas.microsoft.com/office/drawing/2014/main" id="{39D0CC54-CD1F-7211-5058-F1A8F015E5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3054"/>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239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1692" y="289719"/>
            <a:ext cx="10208615" cy="1325563"/>
          </a:xfrm>
        </p:spPr>
        <p:txBody>
          <a:bodyPr>
            <a:normAutofit fontScale="90000"/>
          </a:bodyPr>
          <a:lstStyle/>
          <a:p>
            <a:r>
              <a:rPr lang="en-US" altLang="en-US" b="1" dirty="0"/>
              <a:t>Brain changes associated with Alzheimer’s disease </a:t>
            </a:r>
            <a:br>
              <a:rPr lang="en-US" altLang="en-US" b="1" dirty="0">
                <a:solidFill>
                  <a:schemeClr val="accent1"/>
                </a:solidFill>
                <a:effectLst>
                  <a:outerShdw blurRad="38100" dist="38100" dir="2700000" algn="tl">
                    <a:srgbClr val="C00000">
                      <a:alpha val="43000"/>
                    </a:srgbClr>
                  </a:outerShdw>
                </a:effectLst>
              </a:rPr>
            </a:br>
            <a:endParaRPr lang="en-US" b="1" dirty="0">
              <a:solidFill>
                <a:schemeClr val="accent1"/>
              </a:solidFill>
              <a:effectLst>
                <a:outerShdw blurRad="38100" dist="38100" dir="2700000" algn="tl">
                  <a:srgbClr val="C00000">
                    <a:alpha val="43000"/>
                  </a:srgbClr>
                </a:outerShdw>
              </a:effectLst>
            </a:endParaRPr>
          </a:p>
        </p:txBody>
      </p:sp>
      <p:pic>
        <p:nvPicPr>
          <p:cNvPr id="7" name="Pictur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5457045" y="1615282"/>
            <a:ext cx="644321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3" descr="NFT&amp;Plaque">
            <a:extLst>
              <a:ext uri="{FF2B5EF4-FFF2-40B4-BE49-F238E27FC236}">
                <a16:creationId xmlns:a16="http://schemas.microsoft.com/office/drawing/2014/main" id="{41ABE6BA-4825-4F2D-8747-B9081AF5910B}"/>
              </a:ext>
            </a:extLst>
          </p:cNvPr>
          <p:cNvPicPr>
            <a:picLocks noChangeAspect="1" noChangeArrowheads="1"/>
          </p:cNvPicPr>
          <p:nvPr/>
        </p:nvPicPr>
        <p:blipFill>
          <a:blip r:embed="rId3" cstate="print"/>
          <a:srcRect l="2106" t="7690" r="1053" b="1570"/>
          <a:stretch>
            <a:fillRect/>
          </a:stretch>
        </p:blipFill>
        <p:spPr bwMode="auto">
          <a:xfrm>
            <a:off x="291744" y="1575058"/>
            <a:ext cx="4125786" cy="3242748"/>
          </a:xfrm>
          <a:prstGeom prst="rect">
            <a:avLst/>
          </a:prstGeom>
          <a:noFill/>
        </p:spPr>
      </p:pic>
      <p:sp>
        <p:nvSpPr>
          <p:cNvPr id="9" name="Rectangle 8">
            <a:extLst>
              <a:ext uri="{FF2B5EF4-FFF2-40B4-BE49-F238E27FC236}">
                <a16:creationId xmlns:a16="http://schemas.microsoft.com/office/drawing/2014/main" id="{259808BD-EA5B-432F-9FC3-DC4C13CBD60A}"/>
              </a:ext>
            </a:extLst>
          </p:cNvPr>
          <p:cNvSpPr>
            <a:spLocks noChangeArrowheads="1"/>
          </p:cNvSpPr>
          <p:nvPr/>
        </p:nvSpPr>
        <p:spPr bwMode="auto">
          <a:xfrm>
            <a:off x="343615" y="2030502"/>
            <a:ext cx="2490787" cy="336550"/>
          </a:xfrm>
          <a:prstGeom prst="rect">
            <a:avLst/>
          </a:prstGeom>
          <a:noFill/>
          <a:ln w="9525">
            <a:noFill/>
            <a:miter lim="800000"/>
            <a:headEnd/>
            <a:tailEnd/>
          </a:ln>
          <a:effectLst/>
        </p:spPr>
        <p:txBody>
          <a:bodyPr wrap="none">
            <a:spAutoFit/>
          </a:bodyPr>
          <a:lstStyle/>
          <a:p>
            <a:pPr algn="ctr"/>
            <a:r>
              <a:rPr lang="en-US" sz="1600" b="1" dirty="0">
                <a:solidFill>
                  <a:srgbClr val="FFFF00"/>
                </a:solidFill>
                <a:latin typeface="Tahoma" pitchFamily="34" charset="0"/>
              </a:rPr>
              <a:t>Neurofibrillary tangles</a:t>
            </a:r>
          </a:p>
        </p:txBody>
      </p:sp>
      <p:sp>
        <p:nvSpPr>
          <p:cNvPr id="10" name="Text Box 5">
            <a:extLst>
              <a:ext uri="{FF2B5EF4-FFF2-40B4-BE49-F238E27FC236}">
                <a16:creationId xmlns:a16="http://schemas.microsoft.com/office/drawing/2014/main" id="{824BA9DB-CD02-4B40-9897-9726A298E4CC}"/>
              </a:ext>
            </a:extLst>
          </p:cNvPr>
          <p:cNvSpPr txBox="1">
            <a:spLocks noChangeArrowheads="1"/>
          </p:cNvSpPr>
          <p:nvPr/>
        </p:nvSpPr>
        <p:spPr bwMode="auto">
          <a:xfrm>
            <a:off x="2406508" y="3623789"/>
            <a:ext cx="1858963" cy="336550"/>
          </a:xfrm>
          <a:prstGeom prst="rect">
            <a:avLst/>
          </a:prstGeom>
          <a:noFill/>
          <a:ln w="9525">
            <a:noFill/>
            <a:miter lim="800000"/>
            <a:headEnd/>
            <a:tailEnd/>
          </a:ln>
          <a:effectLst/>
        </p:spPr>
        <p:txBody>
          <a:bodyPr wrap="none">
            <a:spAutoFit/>
          </a:bodyPr>
          <a:lstStyle/>
          <a:p>
            <a:pPr algn="ctr"/>
            <a:r>
              <a:rPr lang="en-US" sz="1600" b="1" dirty="0" err="1">
                <a:solidFill>
                  <a:srgbClr val="FFFF00"/>
                </a:solidFill>
                <a:latin typeface="Tahoma" pitchFamily="34" charset="0"/>
              </a:rPr>
              <a:t>Neuritic</a:t>
            </a:r>
            <a:r>
              <a:rPr lang="en-US" sz="1600" b="1" dirty="0">
                <a:solidFill>
                  <a:srgbClr val="FFFF00"/>
                </a:solidFill>
                <a:latin typeface="Tahoma" pitchFamily="34" charset="0"/>
              </a:rPr>
              <a:t> Plaques</a:t>
            </a:r>
          </a:p>
        </p:txBody>
      </p:sp>
    </p:spTree>
    <p:extLst>
      <p:ext uri="{BB962C8B-B14F-4D97-AF65-F5344CB8AC3E}">
        <p14:creationId xmlns:p14="http://schemas.microsoft.com/office/powerpoint/2010/main" val="1295497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p:spPr>
        <p:txBody>
          <a:bodyPr/>
          <a:lstStyle/>
          <a:p>
            <a:r>
              <a:rPr lang="en-US" dirty="0">
                <a:solidFill>
                  <a:schemeClr val="accent1"/>
                </a:solidFill>
              </a:rPr>
              <a:t>Global atrophy of the brain</a:t>
            </a:r>
          </a:p>
        </p:txBody>
      </p:sp>
      <p:sp>
        <p:nvSpPr>
          <p:cNvPr id="3" name="Content Placeholder 2"/>
          <p:cNvSpPr>
            <a:spLocks noGrp="1"/>
          </p:cNvSpPr>
          <p:nvPr>
            <p:ph idx="1"/>
          </p:nvPr>
        </p:nvSpPr>
        <p:spPr/>
        <p:txBody>
          <a:bodyPr/>
          <a:lstStyle/>
          <a:p>
            <a:r>
              <a:rPr lang="en-US" dirty="0"/>
              <a:t>Insert picture</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0700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6276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89050" y="198437"/>
            <a:ext cx="10515600" cy="1325563"/>
          </a:xfrm>
        </p:spPr>
        <p:txBody>
          <a:bodyPr>
            <a:normAutofit/>
          </a:bodyPr>
          <a:lstStyle/>
          <a:p>
            <a:r>
              <a:rPr lang="en-US" altLang="en-US" b="1" dirty="0"/>
              <a:t>Atrophy of brain structures vital for memory</a:t>
            </a:r>
          </a:p>
        </p:txBody>
      </p:sp>
      <p:pic>
        <p:nvPicPr>
          <p:cNvPr id="10243" name="Picture 3" descr="shee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828800"/>
            <a:ext cx="236220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shee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048001"/>
            <a:ext cx="24384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sheet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4267200"/>
            <a:ext cx="2438400"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 Box 6"/>
          <p:cNvSpPr txBox="1">
            <a:spLocks noChangeArrowheads="1"/>
          </p:cNvSpPr>
          <p:nvPr/>
        </p:nvSpPr>
        <p:spPr bwMode="auto">
          <a:xfrm>
            <a:off x="2914650" y="3581400"/>
            <a:ext cx="895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Wingdings" pitchFamily="2" charset="2"/>
              <a:buChar char="Ø"/>
              <a:defRPr sz="32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buChar char="l"/>
              <a:defRPr sz="2800">
                <a:solidFill>
                  <a:schemeClr val="tx1"/>
                </a:solidFill>
                <a:latin typeface="Arial" pitchFamily="34" charset="0"/>
                <a:cs typeface="Arial" pitchFamily="34" charset="0"/>
              </a:defRPr>
            </a:lvl2pPr>
            <a:lvl3pPr marL="1143000" indent="-228600" eaLnBrk="0" hangingPunct="0">
              <a:spcBef>
                <a:spcPct val="20000"/>
              </a:spcBef>
              <a:buClr>
                <a:schemeClr val="accent2"/>
              </a:buClr>
              <a:buChar char="•"/>
              <a:defRPr sz="24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buChar char="l"/>
              <a:defRPr sz="2000">
                <a:solidFill>
                  <a:schemeClr val="tx1"/>
                </a:solidFill>
                <a:latin typeface="Arial" pitchFamily="34" charset="0"/>
                <a:cs typeface="Arial" pitchFamily="34" charset="0"/>
              </a:defRPr>
            </a:lvl4pPr>
            <a:lvl5pPr marL="2057400" indent="-228600" eaLnBrk="0" hangingPunct="0">
              <a:spcBef>
                <a:spcPct val="20000"/>
              </a:spcBef>
              <a:buClr>
                <a:schemeClr val="hlink"/>
              </a:buClr>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itchFamily="34" charset="0"/>
                <a:cs typeface="Arial" pitchFamily="34" charset="0"/>
              </a:defRPr>
            </a:lvl9pPr>
          </a:lstStyle>
          <a:p>
            <a:pPr algn="ctr" eaLnBrk="1" hangingPunct="1">
              <a:spcBef>
                <a:spcPct val="0"/>
              </a:spcBef>
              <a:buClrTx/>
              <a:buSzTx/>
              <a:buFontTx/>
              <a:buNone/>
            </a:pPr>
            <a:r>
              <a:rPr lang="nl-NL" altLang="en-US" sz="1800" b="1">
                <a:latin typeface="Times New Roman" pitchFamily="18" charset="0"/>
              </a:rPr>
              <a:t>normal</a:t>
            </a:r>
          </a:p>
          <a:p>
            <a:pPr algn="ctr" eaLnBrk="1" hangingPunct="1">
              <a:spcBef>
                <a:spcPct val="0"/>
              </a:spcBef>
              <a:buClrTx/>
              <a:buSzTx/>
              <a:buFontTx/>
              <a:buNone/>
            </a:pPr>
            <a:r>
              <a:rPr lang="nl-NL" altLang="en-US" sz="1800" b="1">
                <a:latin typeface="Times New Roman" pitchFamily="18" charset="0"/>
              </a:rPr>
              <a:t>size</a:t>
            </a:r>
            <a:endParaRPr lang="nl-NL" altLang="en-US" sz="1200">
              <a:latin typeface="Times New Roman" pitchFamily="18" charset="0"/>
            </a:endParaRPr>
          </a:p>
        </p:txBody>
      </p:sp>
      <p:sp>
        <p:nvSpPr>
          <p:cNvPr id="22535" name="Text Box 7"/>
          <p:cNvSpPr txBox="1">
            <a:spLocks noChangeArrowheads="1"/>
          </p:cNvSpPr>
          <p:nvPr/>
        </p:nvSpPr>
        <p:spPr bwMode="auto">
          <a:xfrm>
            <a:off x="5410200" y="4800600"/>
            <a:ext cx="1136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Wingdings" pitchFamily="2" charset="2"/>
              <a:buChar char="Ø"/>
              <a:defRPr sz="32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buChar char="l"/>
              <a:defRPr sz="2800">
                <a:solidFill>
                  <a:schemeClr val="tx1"/>
                </a:solidFill>
                <a:latin typeface="Arial" pitchFamily="34" charset="0"/>
                <a:cs typeface="Arial" pitchFamily="34" charset="0"/>
              </a:defRPr>
            </a:lvl2pPr>
            <a:lvl3pPr marL="1143000" indent="-228600" eaLnBrk="0" hangingPunct="0">
              <a:spcBef>
                <a:spcPct val="20000"/>
              </a:spcBef>
              <a:buClr>
                <a:schemeClr val="accent2"/>
              </a:buClr>
              <a:buChar char="•"/>
              <a:defRPr sz="24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buChar char="l"/>
              <a:defRPr sz="2000">
                <a:solidFill>
                  <a:schemeClr val="tx1"/>
                </a:solidFill>
                <a:latin typeface="Arial" pitchFamily="34" charset="0"/>
                <a:cs typeface="Arial" pitchFamily="34" charset="0"/>
              </a:defRPr>
            </a:lvl4pPr>
            <a:lvl5pPr marL="2057400" indent="-228600" eaLnBrk="0" hangingPunct="0">
              <a:spcBef>
                <a:spcPct val="20000"/>
              </a:spcBef>
              <a:buClr>
                <a:schemeClr val="hlink"/>
              </a:buClr>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itchFamily="34" charset="0"/>
                <a:cs typeface="Arial" pitchFamily="34" charset="0"/>
              </a:defRPr>
            </a:lvl9pPr>
          </a:lstStyle>
          <a:p>
            <a:pPr algn="ctr" eaLnBrk="1" hangingPunct="1">
              <a:spcBef>
                <a:spcPct val="0"/>
              </a:spcBef>
              <a:buClrTx/>
              <a:buSzTx/>
              <a:buFontTx/>
              <a:buNone/>
            </a:pPr>
            <a:r>
              <a:rPr lang="nl-NL" altLang="en-US" sz="1800" b="1">
                <a:latin typeface="Times New Roman" pitchFamily="18" charset="0"/>
              </a:rPr>
              <a:t>Moderate</a:t>
            </a:r>
          </a:p>
          <a:p>
            <a:pPr algn="ctr" eaLnBrk="1" hangingPunct="1">
              <a:spcBef>
                <a:spcPct val="0"/>
              </a:spcBef>
              <a:buClrTx/>
              <a:buSzTx/>
              <a:buFontTx/>
              <a:buNone/>
            </a:pPr>
            <a:r>
              <a:rPr lang="nl-NL" altLang="en-US" sz="1800" b="1">
                <a:latin typeface="Times New Roman" pitchFamily="18" charset="0"/>
              </a:rPr>
              <a:t>atrophy</a:t>
            </a:r>
            <a:endParaRPr lang="nl-NL" altLang="en-US" sz="1200">
              <a:latin typeface="Times New Roman" pitchFamily="18" charset="0"/>
            </a:endParaRPr>
          </a:p>
        </p:txBody>
      </p:sp>
      <p:sp>
        <p:nvSpPr>
          <p:cNvPr id="22536" name="Text Box 8"/>
          <p:cNvSpPr txBox="1">
            <a:spLocks noChangeArrowheads="1"/>
          </p:cNvSpPr>
          <p:nvPr/>
        </p:nvSpPr>
        <p:spPr bwMode="auto">
          <a:xfrm>
            <a:off x="8229600" y="5943600"/>
            <a:ext cx="12779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80000"/>
              <a:buFont typeface="Wingdings" pitchFamily="2" charset="2"/>
              <a:buChar char="Ø"/>
              <a:defRPr sz="32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buChar char="l"/>
              <a:defRPr sz="2800">
                <a:solidFill>
                  <a:schemeClr val="tx1"/>
                </a:solidFill>
                <a:latin typeface="Arial" pitchFamily="34" charset="0"/>
                <a:cs typeface="Arial" pitchFamily="34" charset="0"/>
              </a:defRPr>
            </a:lvl2pPr>
            <a:lvl3pPr marL="1143000" indent="-228600" eaLnBrk="0" hangingPunct="0">
              <a:spcBef>
                <a:spcPct val="20000"/>
              </a:spcBef>
              <a:buClr>
                <a:schemeClr val="accent2"/>
              </a:buClr>
              <a:buChar char="•"/>
              <a:defRPr sz="24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buChar char="l"/>
              <a:defRPr sz="2000">
                <a:solidFill>
                  <a:schemeClr val="tx1"/>
                </a:solidFill>
                <a:latin typeface="Arial" pitchFamily="34" charset="0"/>
                <a:cs typeface="Arial" pitchFamily="34" charset="0"/>
              </a:defRPr>
            </a:lvl4pPr>
            <a:lvl5pPr marL="2057400" indent="-228600" eaLnBrk="0" hangingPunct="0">
              <a:spcBef>
                <a:spcPct val="20000"/>
              </a:spcBef>
              <a:buClr>
                <a:schemeClr val="hlink"/>
              </a:buClr>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itchFamily="34" charset="0"/>
                <a:cs typeface="Arial" pitchFamily="34" charset="0"/>
              </a:defRPr>
            </a:lvl9pPr>
          </a:lstStyle>
          <a:p>
            <a:pPr algn="ctr" eaLnBrk="1" hangingPunct="1">
              <a:spcBef>
                <a:spcPct val="0"/>
              </a:spcBef>
              <a:buClrTx/>
              <a:buSzTx/>
              <a:buFontTx/>
              <a:buNone/>
            </a:pPr>
            <a:r>
              <a:rPr lang="nl-NL" altLang="en-US" sz="1800" b="1">
                <a:latin typeface="Times New Roman" pitchFamily="18" charset="0"/>
              </a:rPr>
              <a:t>Severe</a:t>
            </a:r>
          </a:p>
          <a:p>
            <a:pPr algn="ctr" eaLnBrk="1" hangingPunct="1">
              <a:spcBef>
                <a:spcPct val="0"/>
              </a:spcBef>
              <a:buClrTx/>
              <a:buSzTx/>
              <a:buFontTx/>
              <a:buNone/>
            </a:pPr>
            <a:r>
              <a:rPr lang="nl-NL" altLang="en-US" sz="1800" b="1">
                <a:latin typeface="Times New Roman" pitchFamily="18" charset="0"/>
              </a:rPr>
              <a:t>atrophy</a:t>
            </a:r>
            <a:endParaRPr lang="nl-NL" altLang="en-US" sz="1200">
              <a:latin typeface="Times New Roman" pitchFamily="18" charset="0"/>
            </a:endParaRPr>
          </a:p>
        </p:txBody>
      </p:sp>
      <p:sp>
        <p:nvSpPr>
          <p:cNvPr id="22537" name="Oval 9"/>
          <p:cNvSpPr>
            <a:spLocks noChangeArrowheads="1"/>
          </p:cNvSpPr>
          <p:nvPr/>
        </p:nvSpPr>
        <p:spPr bwMode="auto">
          <a:xfrm>
            <a:off x="2590800" y="2362200"/>
            <a:ext cx="685800" cy="685800"/>
          </a:xfrm>
          <a:prstGeom prst="ellipse">
            <a:avLst/>
          </a:pr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Ø"/>
              <a:defRPr sz="32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buChar char="l"/>
              <a:defRPr sz="2800">
                <a:solidFill>
                  <a:schemeClr val="tx1"/>
                </a:solidFill>
                <a:latin typeface="Arial" pitchFamily="34" charset="0"/>
                <a:cs typeface="Arial" pitchFamily="34" charset="0"/>
              </a:defRPr>
            </a:lvl2pPr>
            <a:lvl3pPr marL="1143000" indent="-228600" eaLnBrk="0" hangingPunct="0">
              <a:spcBef>
                <a:spcPct val="20000"/>
              </a:spcBef>
              <a:buClr>
                <a:schemeClr val="accent2"/>
              </a:buClr>
              <a:buChar char="•"/>
              <a:defRPr sz="24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buChar char="l"/>
              <a:defRPr sz="2000">
                <a:solidFill>
                  <a:schemeClr val="tx1"/>
                </a:solidFill>
                <a:latin typeface="Arial" pitchFamily="34" charset="0"/>
                <a:cs typeface="Arial" pitchFamily="34" charset="0"/>
              </a:defRPr>
            </a:lvl4pPr>
            <a:lvl5pPr marL="2057400" indent="-228600" eaLnBrk="0" hangingPunct="0">
              <a:spcBef>
                <a:spcPct val="20000"/>
              </a:spcBef>
              <a:buClr>
                <a:schemeClr val="hlink"/>
              </a:buClr>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itchFamily="34" charset="0"/>
                <a:cs typeface="Arial" pitchFamily="34" charset="0"/>
              </a:defRPr>
            </a:lvl9pPr>
          </a:lstStyle>
          <a:p>
            <a:pPr eaLnBrk="1" hangingPunct="1">
              <a:spcBef>
                <a:spcPct val="0"/>
              </a:spcBef>
              <a:buClrTx/>
              <a:buSzTx/>
              <a:buFontTx/>
              <a:buNone/>
            </a:pPr>
            <a:endParaRPr lang="en-US" altLang="en-US" sz="1800"/>
          </a:p>
        </p:txBody>
      </p:sp>
      <p:sp>
        <p:nvSpPr>
          <p:cNvPr id="22538" name="Oval 10"/>
          <p:cNvSpPr>
            <a:spLocks noChangeArrowheads="1"/>
          </p:cNvSpPr>
          <p:nvPr/>
        </p:nvSpPr>
        <p:spPr bwMode="auto">
          <a:xfrm>
            <a:off x="5029200" y="3581400"/>
            <a:ext cx="762000" cy="762000"/>
          </a:xfrm>
          <a:prstGeom prst="ellipse">
            <a:avLst/>
          </a:pr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Ø"/>
              <a:defRPr sz="32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buChar char="l"/>
              <a:defRPr sz="2800">
                <a:solidFill>
                  <a:schemeClr val="tx1"/>
                </a:solidFill>
                <a:latin typeface="Arial" pitchFamily="34" charset="0"/>
                <a:cs typeface="Arial" pitchFamily="34" charset="0"/>
              </a:defRPr>
            </a:lvl2pPr>
            <a:lvl3pPr marL="1143000" indent="-228600" eaLnBrk="0" hangingPunct="0">
              <a:spcBef>
                <a:spcPct val="20000"/>
              </a:spcBef>
              <a:buClr>
                <a:schemeClr val="accent2"/>
              </a:buClr>
              <a:buChar char="•"/>
              <a:defRPr sz="24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buChar char="l"/>
              <a:defRPr sz="2000">
                <a:solidFill>
                  <a:schemeClr val="tx1"/>
                </a:solidFill>
                <a:latin typeface="Arial" pitchFamily="34" charset="0"/>
                <a:cs typeface="Arial" pitchFamily="34" charset="0"/>
              </a:defRPr>
            </a:lvl4pPr>
            <a:lvl5pPr marL="2057400" indent="-228600" eaLnBrk="0" hangingPunct="0">
              <a:spcBef>
                <a:spcPct val="20000"/>
              </a:spcBef>
              <a:buClr>
                <a:schemeClr val="hlink"/>
              </a:buClr>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itchFamily="34" charset="0"/>
                <a:cs typeface="Arial" pitchFamily="34" charset="0"/>
              </a:defRPr>
            </a:lvl9pPr>
          </a:lstStyle>
          <a:p>
            <a:pPr eaLnBrk="1" hangingPunct="1">
              <a:spcBef>
                <a:spcPct val="0"/>
              </a:spcBef>
              <a:buClrTx/>
              <a:buSzTx/>
              <a:buFontTx/>
              <a:buNone/>
            </a:pPr>
            <a:endParaRPr lang="en-US" altLang="en-US" sz="1800"/>
          </a:p>
        </p:txBody>
      </p:sp>
      <p:sp>
        <p:nvSpPr>
          <p:cNvPr id="22539" name="Oval 11"/>
          <p:cNvSpPr>
            <a:spLocks noChangeArrowheads="1"/>
          </p:cNvSpPr>
          <p:nvPr/>
        </p:nvSpPr>
        <p:spPr bwMode="auto">
          <a:xfrm>
            <a:off x="7543800" y="4800600"/>
            <a:ext cx="762000" cy="762000"/>
          </a:xfrm>
          <a:prstGeom prst="ellipse">
            <a:avLst/>
          </a:pr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Ø"/>
              <a:defRPr sz="32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buChar char="l"/>
              <a:defRPr sz="2800">
                <a:solidFill>
                  <a:schemeClr val="tx1"/>
                </a:solidFill>
                <a:latin typeface="Arial" pitchFamily="34" charset="0"/>
                <a:cs typeface="Arial" pitchFamily="34" charset="0"/>
              </a:defRPr>
            </a:lvl2pPr>
            <a:lvl3pPr marL="1143000" indent="-228600" eaLnBrk="0" hangingPunct="0">
              <a:spcBef>
                <a:spcPct val="20000"/>
              </a:spcBef>
              <a:buClr>
                <a:schemeClr val="accent2"/>
              </a:buClr>
              <a:buChar char="•"/>
              <a:defRPr sz="24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buChar char="l"/>
              <a:defRPr sz="2000">
                <a:solidFill>
                  <a:schemeClr val="tx1"/>
                </a:solidFill>
                <a:latin typeface="Arial" pitchFamily="34" charset="0"/>
                <a:cs typeface="Arial" pitchFamily="34" charset="0"/>
              </a:defRPr>
            </a:lvl4pPr>
            <a:lvl5pPr marL="2057400" indent="-228600" eaLnBrk="0" hangingPunct="0">
              <a:spcBef>
                <a:spcPct val="20000"/>
              </a:spcBef>
              <a:buClr>
                <a:schemeClr val="hlink"/>
              </a:buClr>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itchFamily="34" charset="0"/>
                <a:cs typeface="Arial" pitchFamily="34" charset="0"/>
              </a:defRPr>
            </a:lvl9pPr>
          </a:lstStyle>
          <a:p>
            <a:pPr eaLnBrk="1" hangingPunct="1">
              <a:spcBef>
                <a:spcPct val="0"/>
              </a:spcBef>
              <a:buClrTx/>
              <a:buSzTx/>
              <a:buFontTx/>
              <a:buNone/>
            </a:pPr>
            <a:endParaRPr lang="en-US" altLang="en-US" sz="1800"/>
          </a:p>
        </p:txBody>
      </p:sp>
    </p:spTree>
    <p:extLst>
      <p:ext uri="{BB962C8B-B14F-4D97-AF65-F5344CB8AC3E}">
        <p14:creationId xmlns:p14="http://schemas.microsoft.com/office/powerpoint/2010/main" val="3334244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500" fill="hold"/>
                                        <p:tgtEl>
                                          <p:spTgt spid="10243"/>
                                        </p:tgtEl>
                                        <p:attrNameLst>
                                          <p:attrName>ppt_x</p:attrName>
                                        </p:attrNameLst>
                                      </p:cBhvr>
                                      <p:tavLst>
                                        <p:tav tm="0">
                                          <p:val>
                                            <p:strVal val="0-#ppt_w/2"/>
                                          </p:val>
                                        </p:tav>
                                        <p:tav tm="100000">
                                          <p:val>
                                            <p:strVal val="#ppt_x"/>
                                          </p:val>
                                        </p:tav>
                                      </p:tavLst>
                                    </p:anim>
                                    <p:anim calcmode="lin" valueType="num">
                                      <p:cBhvr additive="base">
                                        <p:cTn id="8" dur="500" fill="hold"/>
                                        <p:tgtEl>
                                          <p:spTgt spid="1024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0244"/>
                                        </p:tgtEl>
                                        <p:attrNameLst>
                                          <p:attrName>style.visibility</p:attrName>
                                        </p:attrNameLst>
                                      </p:cBhvr>
                                      <p:to>
                                        <p:strVal val="visible"/>
                                      </p:to>
                                    </p:set>
                                    <p:anim calcmode="lin" valueType="num">
                                      <p:cBhvr additive="base">
                                        <p:cTn id="13" dur="500" fill="hold"/>
                                        <p:tgtEl>
                                          <p:spTgt spid="10244"/>
                                        </p:tgtEl>
                                        <p:attrNameLst>
                                          <p:attrName>ppt_x</p:attrName>
                                        </p:attrNameLst>
                                      </p:cBhvr>
                                      <p:tavLst>
                                        <p:tav tm="0">
                                          <p:val>
                                            <p:strVal val="0-#ppt_w/2"/>
                                          </p:val>
                                        </p:tav>
                                        <p:tav tm="100000">
                                          <p:val>
                                            <p:strVal val="#ppt_x"/>
                                          </p:val>
                                        </p:tav>
                                      </p:tavLst>
                                    </p:anim>
                                    <p:anim calcmode="lin" valueType="num">
                                      <p:cBhvr additive="base">
                                        <p:cTn id="14" dur="500" fill="hold"/>
                                        <p:tgtEl>
                                          <p:spTgt spid="1024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0245"/>
                                        </p:tgtEl>
                                        <p:attrNameLst>
                                          <p:attrName>style.visibility</p:attrName>
                                        </p:attrNameLst>
                                      </p:cBhvr>
                                      <p:to>
                                        <p:strVal val="visible"/>
                                      </p:to>
                                    </p:set>
                                    <p:anim calcmode="lin" valueType="num">
                                      <p:cBhvr additive="base">
                                        <p:cTn id="19" dur="500" fill="hold"/>
                                        <p:tgtEl>
                                          <p:spTgt spid="10245"/>
                                        </p:tgtEl>
                                        <p:attrNameLst>
                                          <p:attrName>ppt_x</p:attrName>
                                        </p:attrNameLst>
                                      </p:cBhvr>
                                      <p:tavLst>
                                        <p:tav tm="0">
                                          <p:val>
                                            <p:strVal val="0-#ppt_w/2"/>
                                          </p:val>
                                        </p:tav>
                                        <p:tav tm="100000">
                                          <p:val>
                                            <p:strVal val="#ppt_x"/>
                                          </p:val>
                                        </p:tav>
                                      </p:tavLst>
                                    </p:anim>
                                    <p:anim calcmode="lin" valueType="num">
                                      <p:cBhvr additive="base">
                                        <p:cTn id="20" dur="500" fill="hold"/>
                                        <p:tgtEl>
                                          <p:spTgt spid="102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3207CC6-EAA1-4BFF-A48A-DECAD89727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3">
            <a:extLst>
              <a:ext uri="{FF2B5EF4-FFF2-40B4-BE49-F238E27FC236}">
                <a16:creationId xmlns:a16="http://schemas.microsoft.com/office/drawing/2014/main" id="{B234A3DD-923D-4166-8B19-7DD58990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925"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CA0A05FF-4BA9-494B-9164-2AD5AB36B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
            <a:ext cx="10086973" cy="6858958"/>
          </a:xfrm>
          <a:custGeom>
            <a:avLst/>
            <a:gdLst>
              <a:gd name="connsiteX0" fmla="*/ 2008921 w 10086973"/>
              <a:gd name="connsiteY0" fmla="*/ 0 h 6858958"/>
              <a:gd name="connsiteX1" fmla="*/ 5838793 w 10086973"/>
              <a:gd name="connsiteY1" fmla="*/ 0 h 6858958"/>
              <a:gd name="connsiteX2" fmla="*/ 6905021 w 10086973"/>
              <a:gd name="connsiteY2" fmla="*/ 0 h 6858958"/>
              <a:gd name="connsiteX3" fmla="*/ 6910598 w 10086973"/>
              <a:gd name="connsiteY3" fmla="*/ 0 h 6858958"/>
              <a:gd name="connsiteX4" fmla="*/ 10086973 w 10086973"/>
              <a:gd name="connsiteY4" fmla="*/ 6858478 h 6858958"/>
              <a:gd name="connsiteX5" fmla="*/ 9324755 w 10086973"/>
              <a:gd name="connsiteY5" fmla="*/ 6858478 h 6858958"/>
              <a:gd name="connsiteX6" fmla="*/ 9324977 w 10086973"/>
              <a:gd name="connsiteY6" fmla="*/ 6858957 h 6858958"/>
              <a:gd name="connsiteX7" fmla="*/ 3359025 w 10086973"/>
              <a:gd name="connsiteY7" fmla="*/ 6858957 h 6858958"/>
              <a:gd name="connsiteX8" fmla="*/ 3359025 w 10086973"/>
              <a:gd name="connsiteY8" fmla="*/ 6858958 h 6858958"/>
              <a:gd name="connsiteX9" fmla="*/ 0 w 10086973"/>
              <a:gd name="connsiteY9" fmla="*/ 6858958 h 6858958"/>
              <a:gd name="connsiteX10" fmla="*/ 0 w 10086973"/>
              <a:gd name="connsiteY10" fmla="*/ 958 h 6858958"/>
              <a:gd name="connsiteX11" fmla="*/ 761996 w 10086973"/>
              <a:gd name="connsiteY11" fmla="*/ 958 h 6858958"/>
              <a:gd name="connsiteX12" fmla="*/ 761996 w 10086973"/>
              <a:gd name="connsiteY12" fmla="*/ 479 h 6858958"/>
              <a:gd name="connsiteX13" fmla="*/ 1246925 w 10086973"/>
              <a:gd name="connsiteY13" fmla="*/ 479 h 6858958"/>
              <a:gd name="connsiteX14" fmla="*/ 2008921 w 10086973"/>
              <a:gd name="connsiteY14" fmla="*/ 479 h 685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86973" h="6858958">
                <a:moveTo>
                  <a:pt x="2008921" y="0"/>
                </a:moveTo>
                <a:lnTo>
                  <a:pt x="5838793" y="0"/>
                </a:lnTo>
                <a:lnTo>
                  <a:pt x="6905021" y="0"/>
                </a:lnTo>
                <a:lnTo>
                  <a:pt x="6910598" y="0"/>
                </a:lnTo>
                <a:lnTo>
                  <a:pt x="10086973" y="6858478"/>
                </a:lnTo>
                <a:lnTo>
                  <a:pt x="9324755" y="6858478"/>
                </a:lnTo>
                <a:lnTo>
                  <a:pt x="9324977" y="6858957"/>
                </a:lnTo>
                <a:lnTo>
                  <a:pt x="3359025" y="6858957"/>
                </a:lnTo>
                <a:lnTo>
                  <a:pt x="3359025" y="6858958"/>
                </a:lnTo>
                <a:lnTo>
                  <a:pt x="0" y="6858958"/>
                </a:lnTo>
                <a:lnTo>
                  <a:pt x="0" y="958"/>
                </a:lnTo>
                <a:lnTo>
                  <a:pt x="761996" y="958"/>
                </a:lnTo>
                <a:lnTo>
                  <a:pt x="761996" y="479"/>
                </a:lnTo>
                <a:lnTo>
                  <a:pt x="1246925" y="479"/>
                </a:lnTo>
                <a:lnTo>
                  <a:pt x="2008921"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04671" y="2425109"/>
            <a:ext cx="6777229" cy="3307656"/>
          </a:xfrm>
        </p:spPr>
        <p:txBody>
          <a:bodyPr vert="horz" lIns="91440" tIns="45720" rIns="91440" bIns="45720" rtlCol="0" anchor="t">
            <a:normAutofit/>
          </a:bodyPr>
          <a:lstStyle/>
          <a:p>
            <a:r>
              <a:rPr lang="en-US" sz="7400" kern="1200">
                <a:solidFill>
                  <a:schemeClr val="tx1"/>
                </a:solidFill>
                <a:latin typeface="+mj-lt"/>
                <a:ea typeface="+mj-ea"/>
                <a:cs typeface="+mj-cs"/>
              </a:rPr>
              <a:t>Other forms of dementia</a:t>
            </a:r>
          </a:p>
        </p:txBody>
      </p:sp>
    </p:spTree>
    <p:extLst>
      <p:ext uri="{BB962C8B-B14F-4D97-AF65-F5344CB8AC3E}">
        <p14:creationId xmlns:p14="http://schemas.microsoft.com/office/powerpoint/2010/main" val="13360206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6459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46337"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04672" y="114483"/>
            <a:ext cx="5157216" cy="1344975"/>
          </a:xfrm>
        </p:spPr>
        <p:txBody>
          <a:bodyPr>
            <a:normAutofit/>
          </a:bodyPr>
          <a:lstStyle/>
          <a:p>
            <a:r>
              <a:rPr lang="en-US" sz="4000" b="1" dirty="0"/>
              <a:t>Lewy Body Dementia</a:t>
            </a:r>
          </a:p>
        </p:txBody>
      </p:sp>
      <p:sp>
        <p:nvSpPr>
          <p:cNvPr id="3" name="Content Placeholder 2"/>
          <p:cNvSpPr>
            <a:spLocks noGrp="1"/>
          </p:cNvSpPr>
          <p:nvPr>
            <p:ph idx="1"/>
          </p:nvPr>
        </p:nvSpPr>
        <p:spPr>
          <a:xfrm>
            <a:off x="485395" y="1325880"/>
            <a:ext cx="5476493" cy="5132070"/>
          </a:xfrm>
        </p:spPr>
        <p:txBody>
          <a:bodyPr>
            <a:normAutofit/>
          </a:bodyPr>
          <a:lstStyle/>
          <a:p>
            <a:r>
              <a:rPr lang="en-US" sz="2400" dirty="0"/>
              <a:t>Lewy Bodies within the brainstem and cortex</a:t>
            </a:r>
          </a:p>
          <a:p>
            <a:r>
              <a:rPr lang="en-US" sz="2400" dirty="0"/>
              <a:t>Most often </a:t>
            </a:r>
            <a:r>
              <a:rPr lang="en-US" sz="2400" u="sng" dirty="0"/>
              <a:t>co-occurs</a:t>
            </a:r>
            <a:r>
              <a:rPr lang="en-US" sz="2400" dirty="0"/>
              <a:t> with AD</a:t>
            </a:r>
          </a:p>
          <a:p>
            <a:r>
              <a:rPr lang="en-US" sz="2400" dirty="0"/>
              <a:t>Memory problems similar to AD (may be slightly less)</a:t>
            </a:r>
          </a:p>
          <a:p>
            <a:r>
              <a:rPr lang="en-US" sz="2400" dirty="0"/>
              <a:t>Other core features/symptoms</a:t>
            </a:r>
          </a:p>
          <a:p>
            <a:pPr lvl="1"/>
            <a:r>
              <a:rPr lang="en-US" dirty="0"/>
              <a:t>Parkinsonism </a:t>
            </a:r>
          </a:p>
          <a:p>
            <a:pPr lvl="1"/>
            <a:r>
              <a:rPr lang="en-US" dirty="0"/>
              <a:t>Visual hallucinations</a:t>
            </a:r>
          </a:p>
          <a:p>
            <a:pPr lvl="1"/>
            <a:r>
              <a:rPr lang="en-US" dirty="0"/>
              <a:t>Prominent visual-spatial deficits (depth perception)</a:t>
            </a:r>
          </a:p>
          <a:p>
            <a:pPr lvl="1"/>
            <a:r>
              <a:rPr lang="en-US" dirty="0"/>
              <a:t>Fluctuations in alertness </a:t>
            </a:r>
          </a:p>
          <a:p>
            <a:pPr lvl="1"/>
            <a:r>
              <a:rPr lang="en-US" dirty="0"/>
              <a:t>REM Behavioral Sleep disorder</a:t>
            </a:r>
          </a:p>
          <a:p>
            <a:pPr marL="0" indent="0">
              <a:buNone/>
            </a:pPr>
            <a:endParaRPr lang="en-US" sz="20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358" b="3"/>
          <a:stretch/>
        </p:blipFill>
        <p:spPr bwMode="auto">
          <a:xfrm>
            <a:off x="6969642" y="1593873"/>
            <a:ext cx="4736963" cy="351480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771233"/>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6459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46337"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53688" y="290739"/>
            <a:ext cx="5157216" cy="829401"/>
          </a:xfrm>
        </p:spPr>
        <p:txBody>
          <a:bodyPr>
            <a:normAutofit/>
          </a:bodyPr>
          <a:lstStyle/>
          <a:p>
            <a:r>
              <a:rPr lang="en-US" sz="4000" b="1" dirty="0"/>
              <a:t>Microvascular Disease</a:t>
            </a:r>
          </a:p>
        </p:txBody>
      </p:sp>
      <p:sp>
        <p:nvSpPr>
          <p:cNvPr id="4" name="Content Placeholder 3"/>
          <p:cNvSpPr>
            <a:spLocks noGrp="1"/>
          </p:cNvSpPr>
          <p:nvPr>
            <p:ph idx="1"/>
          </p:nvPr>
        </p:nvSpPr>
        <p:spPr>
          <a:xfrm>
            <a:off x="331470" y="1360170"/>
            <a:ext cx="5966460" cy="5029200"/>
          </a:xfrm>
        </p:spPr>
        <p:txBody>
          <a:bodyPr>
            <a:normAutofit/>
          </a:bodyPr>
          <a:lstStyle/>
          <a:p>
            <a:r>
              <a:rPr lang="en-US" dirty="0"/>
              <a:t>Often no acute symptoms</a:t>
            </a:r>
          </a:p>
          <a:p>
            <a:r>
              <a:rPr lang="en-US" dirty="0"/>
              <a:t>More variable course (depends on management of risk factors)</a:t>
            </a:r>
          </a:p>
          <a:p>
            <a:r>
              <a:rPr lang="en-US" dirty="0"/>
              <a:t>Prominent cognitive symptoms: slowed thinking, poor attention, executive dysfunction (multitasking, organization, planning)</a:t>
            </a:r>
          </a:p>
          <a:p>
            <a:pPr lvl="1"/>
            <a:r>
              <a:rPr lang="en-US" sz="2800" dirty="0"/>
              <a:t>Memory usually not as severely affected</a:t>
            </a:r>
          </a:p>
          <a:p>
            <a:r>
              <a:rPr lang="en-US" dirty="0"/>
              <a:t>Often co-occurs with AD (particularly in those over 80)</a:t>
            </a:r>
          </a:p>
          <a:p>
            <a:endParaRPr lang="en-US" sz="2000" dirty="0"/>
          </a:p>
        </p:txBody>
      </p:sp>
      <p:pic>
        <p:nvPicPr>
          <p:cNvPr id="410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5177" r="1262" b="-3"/>
          <a:stretch/>
        </p:blipFill>
        <p:spPr bwMode="auto">
          <a:xfrm>
            <a:off x="6765036" y="640263"/>
            <a:ext cx="5305044" cy="574910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675929"/>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4664" y="548640"/>
            <a:ext cx="8229600" cy="925830"/>
          </a:xfrm>
        </p:spPr>
        <p:txBody>
          <a:bodyPr>
            <a:normAutofit/>
          </a:bodyPr>
          <a:lstStyle/>
          <a:p>
            <a:r>
              <a:rPr lang="en-US" b="1" dirty="0">
                <a:solidFill>
                  <a:schemeClr val="accent1"/>
                </a:solidFill>
              </a:rPr>
              <a:t>Microvascular Disease on MRI</a:t>
            </a:r>
          </a:p>
        </p:txBody>
      </p:sp>
      <p:sp>
        <p:nvSpPr>
          <p:cNvPr id="4" name="AutoShape 2" descr="data:image/png;base64,%20iVBORw0KGgoAAAANSUhEUgAAAToAAAC+CAYAAAHSE/OwAAAAAXNSR0IArs4c6QAAAARnQU1BAACxjwv8YQUAAAAJcEhZcwAADsMAAA7DAcdvqGQAAEKvSURBVHhe7Z0HYBTF/se/eyW9Eloo0qT35hN9PlBQCKLoQwULNhBBxT8qQcXy9NkF9SkiqAkCPhGeKChSLJFgAaT3JqTQCQmpl+Tazn9+s3u5SyMhCZdLmA9cdmZ2dm9u9je/+U1dhXESYxUEjNqANm3awJfYv38/RALJs3v3bnTv3l2c8BU2btwIg+72WUQC42MUJCcniwBfQyRw3Grmc/Lnoq484hivPOLOE1XdVXlkKa4uIoGpqanC44uIBLZq1Up4fJG68YiRGi8OF4tVm0U5FAx+zu2uDFoCW40Th5qi+yPFEzG8v4LcwbcLd8JrijhWBMvOFceL8oh3f+ROxG97GbpOUnFF+yV6CLifwbF1l3DbHeJQRM61t4mjEh4qjhddBn/YxqDqGepS1KR5ld49hNtscieKCFu7VHdp1GgCJ7yvJeCaae4aY2jAYaoN4Mcc6IMkdJvowK6HdsOYn6fHKJ0oT6qcwPve1bKlM39czy5Q8facs/jtgJZL6TlAF37sNsGBWesaImH77Qhy5mMna409c00oeHEG4Ocnrq+IUlVdzhff4ehHy/HZ32KxXumILIuIVwKSMXdBGHl2FZ5N+QALo0fjvlP/KzqjGBQozZoi9Nv5ekjFFLw4E4EvP8UvVkRVJ+vi6lJ3Eti9e5juOh+J+tEN2ZIVEV+GLVLyulhDrO5ys7fp30gn1Sxxw6aSTOu+6qNgWBxjq8fhzJkzWrJ9iKIS7Iv4dOEwKDHxcDqdute3kI+1qhhS42PlY60Kvv1Y42NKVx8+Az1Wb9DpYSfL6nOD7qscXpO57L5DEb71B91XOQxlWQ4XSm6+7jgProTlT39DHCuFyD8v0W2Sqrsqx0UvrdMXaFJDjSKHqx1ZDurRE3Du4S0oF3EpejJrEBJ+YmGCynLvnCT8rgJBx76P2MR5wpmewZxp6bqvODVSIFhuHpTQEJE7fmYFDw0FPk8A/juxEO07BuKqxwqR4zChp/UQPo3+Fs59fyH4Py/Dvn4L/O+6Vb9LaaqVuF6T+aNyMHRoqeBsNpDOP54E8ob2dRkJ2BbWC6f8mmDjluEwGAwI3bRKj3F+iiXOeSgJB6Z/iqxWnbCo5WgkHvQr6m5wUbwly+GeefufwK7gTrjz7HLu5TH4LSme0vYymNq3ReDrz2pxdfJi7kLI6kW6rzj5D05B0Lz/CLesW6tKHUhcJXtCS7Y5FcXdX+emZJVTus0bayjd5o0fXjwskd+mxmWOElxTtyyVOF/s5PFF6kTHky8jM68ayMyrBjLzqsElkXl5o8brrprlksi8kK/jdFfNIottNai3mUcdShebept5F9oTVxVksa0GdTLzxrxV9bYpy8jUXdWnTmbe4qe13girHUg6LZyloP5E12QdT5SoSN1Vfb1Yp4utvxlo28Am3JY7HsaEWaxo3tgW9gz2z3X/vA+/Z7B+uVzM6XFxIXqRpnLl3T4Bzv1/6SF1NPOW/uEhUX5+ovc6+H8fw3niFDoFZojgfsqbuG58GmZ+o2LfpHfRp/AA/O+8BQ3DNIm98kkVme6JWUWoWdnIuWGM6A/2xNS3B0K++gTGzu31kDrQJUVFjyTIVQQ/mawICdve+wuMSbkVbz4SjLkvb8aPpn7FO7YJCtD7G4OdBbi6byDen2iAbcWPYGkZYDyjAp6aqEW4QIpN1nLhzcxzZYireL2+WMU5C7Bys/CeF4X/C3fkIssUwj3kY9TpX8T9J79Ev9zdeKzj68LfoSAJ/z30f1g0/BXcvT8OIYs+EuFVpcLMO3wSaBIBhAYJ7wVBirxtU8191VMq2jfXRGDzIfqt+gxMCir27efn5rOrMT3lA3zY4kF80fQ29Mrbi4OB7TAi40esiRqMPFMw1m+5UY/tJnzLGuTeOg6mAX0ROO0RPbR6FGUeTZdZ2208Bs1gVZK8grc/EonKf2AKUGhF0Jdz9DMahXPmwXngKJzrNwFGLmWqW2eZWjbD9uZX4+rXb+eNUC5FOmRSeNaMvkatF9u6jOyGryZFxZYmL9KUqISEBERHR+unLz7Hjx9HixYtdF/ZVCZOTZKWlobGjRvrvrKhNJUqtpLKI4ttNVDWTgU70mktxo9fidOnp+rBkoqQRbaKyOJaRWTGVRGZcVVEZlwVMdDOFvHxiSCDmAxhSeWQtWoVkUW1isiMqyIy46pIvc84y/1TdFfNYojXF/DQsb7UqicytBEvIni+trqgppG1ahWROq6KyIyrIjLjqki9zDjnwSNi+sTFxBCraGuNYmNLr02qqxg7thMrJi8mslatIvWyqM5ZpV7Yeu8qUGclrvDjzxHw8Fjd533qZVGlCYM07+1iUueK6o0vlZ7OWpLyMq1GlwAwpu1KsFb8rT1mrbiwrR5KsuDn0te/stjJLM++rvtqFq/ug1HTuHaNKMmXy86x2cvtuq98LnS7FU/qRMalZemOSmBbtkocV28VhxrHcfCIONYJHdcoXHeUwPLwNN0FsXvpm18xPJrK9ZjNhmF99BMc2oUy59pRRe4LRT2Xhfx/zYT9tz9haK3NoKrztarn2geaa9x/CkM4y0GvHqGYOU6TC9ckbeJCNh2yfrkMavo5BIy7C0pQoB6qI+SuDvHRSk2veVYmhV98I/Td6V/3sqQjFj2UseTTjB168gN267gjzL5lJ/vzoHbNkl9V9t6ysisj6/LVLP/ND5lqteohZcMlLoVLXCuxH8Yg393yGQsTGO4d7N4PxFPSNm6OwZX9Vwv3nenfIS+4AR5Sf0L7z19Bl0mqmK1+z+mv0fzR23D/9e57uCh49T9QmjVBwIN36iEV4/NF9fnPVdwVfRgfH74cP+7Q5mS/nDwTz7eaWmyNhAsDc2JgRxV/ZZpx4qx7OQQdXcU1ixdXJTAQod8vgCGiHAVaAT5TOVAT6l4PxX3Lv1Vc9395mDTcgEb9O4hMox8+7Tbgm8GxiPa3oOdk2u/YLsJpHUSEnwN3tTqO/7vJjg/+cRg9gs9ga4O3sI+f36I+jdl3L0HehFgETLgH4b8vh/PP7fq3XTi1JnF/j2WIexzo1FIrOi4FXlKCTEYFDidD4wht/yrP5GqS5JIp3c//GJ0qftp5O55v8yzWR/QT51zFmY5EddfCej3jXItKPvtRxdvfUNFT4CyxkqT4VkEMQ7oVImFPIBSV6yuDVkg8Ex23/wnsC+mE/7SYgOknPkBwr24YcvYXhHz8BnIH3AhmcyJs6xphvgR//LZ+VfU4b8adOgdEN9A9FwCt5qNFacRVUxmy8pgoLiRNQ3prWfTTNv5HExQdV+bRR+V/qfBpUEiwMw9v//VvUTSndHgFecYQGJkKp2JAqNOCQoO/8K/bOhKGhlHAuQw4uSYK37wa2X/TVuKE/7lSHGuC8jPO7oBj1z6cW74O5xI2Y19wR1jadcIc+3Xo2CkEW5KNcFTc3hYZQNUaFaGivClBn9zduDJrM67O3owoeyamX/4cPjrgNm7pOp4/onYsj4qKXlU2jXRdU9a17snTS4+IdQ9VJjkZtoXL4fevJ/QAbs3fOQns+CkgIBDGLh25RBQi4IM39bPcwJ/+Fv53uCFG39UM1pUJCPl0pn6Gy1zKMW6lt9R9vofPmyO+is+YI3UNmXFVRGZcFZEZV0WKalUMGYQrcnbrwecnMzMTkZHnX5ybl5eHEI8FvRebynxfjaaJalUXNO5Q0cbIwFQWN2yY7qseldmDGVPXViJNqLE0VY4U7+1aXt/waR1Hr55MjY8pY8fd2kdKXBWpMOPkhgeSmkRuDCGpFaTQSbyOFLp6DHVh04xyX0MKXT2GxkxoNr6vIYSOlj643vWWGH9xX4AtkcjWq8SryNarpFaQQifxOlLoJF5HCl09gPb2Vk+e0X2+jy50qfB8pbVrexxJ3YA2kzc0a6L7fB9d6FphnMfKm3GeHomkhpHVq8TrSKGTeB0pdBKvI4XOR6C1vSWXqHpCg/f2H9bpvrqNHAaTeJWiYTDal5/25Ke9+Wl+OLklkouF1HR1kE/XMLy7nBXtI1KXkAP+dZSHhil1UuBcSKGrBWj7FNrr4VJFCl0tQPv1VGVzkTXbtM2YkkdOFq3Zuoq06crgw+8ZHhqqwN+sB3iR3/Yy8RqVMf8oY1+hEiz5DZj/k4ploXOFPyC2Zt5cfjEhm06s7Y+LS2EpcVPJKaA1/g6Hg33xxRfiI/Et3v3GWe6WwJ5QnB+36x4fYcOGDRXviyBbr8Wh6k3hSmjfnMpbJq4tP6ti/NP3dS88iE93T0HI/P/A2L2zfgbIGzEWzlNp5W54RlVw6IqFPjUDpUjTnY9du3bpLklluG565XeApw17S+I8eZrZf9/EjpxiLMfC2FuPJjDnX8n6We0a2te7rO/Zf1RlhTbGChct00M0XJsCexNnUiqzb9jCch98guW//I4eqmk6KXQe0C70OTeM0X3e5dn5aoVV5tG9Z0Wcwryyd4umc7e+qt3n7qlcaj146YuK718lbHbm2HOAFcxZwLKuHskF/hvhVwsK9QjFkdWrDzPprg1ohTTs73cz7r0OGNyL1+k2GyyTn0fAkw+j8N2PseLut7B6C9BQ31f6lR3PwzigHxzrNiDgsQfw4E+d8Mnk0g2i3Hxg8TqGj9cwvHG/gut7V9xoIdSzGXD8sRmFH82HefA18BsxBIZ2raEE+OsxKkZWr15ixEuq+Li49x1VVJ+eULWZNyFW97np/7CFzZt/XLg3bMoS2uqL93ezrhPsbOUmlT30gcpyBowQn54TCtk/H0oScQmuhFjcGpX1fdzJPvhOZbn5+okKcGZksoL4RSx70CixD78zVfv+mqBI09H09CH4EK3GzRDSSLPV72/hxL59+5CWlobBgweLcEn5kMFPuyLTbsklDXvP2SMGMLHxdKTRikynP0wmwOEAgtUCWAwl3kah09KYhWPOCHS1JWGvX1uMv86OuF/M4ru2hfJaiOoqUlb8aGJO7P6kcn09jm17YHnoKcBoRPD7r8LYtxsUPz/97MWhaBiMpqe7BI6g2epGnhCqVhs3bqyHXjrQawSoKvN8lYCLZ+aruP0NFZap/4Z9ufaCCqJZlIJrE2cKgaPqi/r6iEMngLBAbdiKPnvnGsVrBxY8DviZFXw3/qzY43zLJ8HifKiaK97bEK1kob/jAPpYD+D9W9Jh5KLK2rRBMKzoHpIpwpu2bwSz6sT2y+die7u52P+xoZjA3RN7GvbfNiL76puRd98U8W4aF7al3/MfWijSG75pFUwD+lx0gXNR72060jJjBwHTx1xYdwW947rXZBU7ZhnK7CSm+5qNCuxOhoHdFazbzdC1OcPSF4wYNjUXqXnBaByuIC27ePYauTpycrXUzXQKexzRGBp0AD/kd+Ih9AIHhT8QXWXx5DLdHe1MxyljQ/SNzMTWzEiu+bK55gtHsLMAnS0H8MDJJWhsT8dnzUZjW1hvnDY3xC3Be7Dc0g2/vW0oeiGAJzmDRsEQFYmQr+P0EDfWuC9ROGc+wrdwjV05c6/SkKa7JIRu1NXAq2NLC13nifTTtdkaLiHrcpmCr6crWLkemLpQRasmQOoZdxVHuJ5DINc6+XAb0f5w8BBeX5LQkAAVuQjN58rs5gEFOFEYiEBWiAIlQA8FWhcewyn/JrAqfrgm60/cdXopWhSewneNbsDi5v9ELkLwU8t5CP3mK1x5Bde0/IZ/bo4R96V3iTSyn8OKHXdD4fV2WA2+6aGmKKpefQ0SlDFvuR5PxSzbwHDgOHDgGCuq1lwY+LP+hgvQq0tU/LxDm53b5RFVHCOCuK3Fz3fh7j6TnTw21zXcT+c+TdDuQwJHaAJHukgTJPoUcDEjf5MQLa5D/2o/rgEpnNeT/MgD6b/qoBKOvtwOezrlAyz8Y6x4v8q6o+N5RIahpgPiPOMJdnB9SL3JmyJ6YmHTMbD26Ie45mOxaW4Yom1paDG0F90d+x/bj02Zj8HY8XIYmjbGxp0j8VOb/8Jv9EghcMJM8EGqpOnU02l4Nt6BQ4UNcOCsHy5vzNAw0iDeB9NJe5UderdTEMhNhECuCMJ0+zg0SDt68s/XGJpHAbMm8qb78wyf8ib+v75gWPCkgqW/q1ixSUEYv+6qzozbRwo2HFCRmuZ69OLRloF23hVLo+z4CglEebcpB3qdSlderfXN2YUu/Ng9bz92h3TG1pAeXFD6acY9x1VlbtwynH8JE5oowpGDNdtHI8PUADf2/gKvH3kd1537TcQniqWZSgC/jkSYXu5TFaiwfbEW4h07F/gzLwpF1SttFdZpWDeMWz1DbBvmchMXUr3efu8B7AnqgITtd2Bkj/nCdmngyIRDMWHB3sfxRuvJaGo7i9YFx7gS4Bon/5C4jjK5Q36ScBPH/JshgFlhZg74qbze41CVQxqAwgJVK8L4w6OXCRFR/Ds0NMGiqomel5/TqgUTFOCiRDkb2O87+PO4P26/XQvQbqNhNkGxO8D8zDA0jwbLyeNGjxVB775U7GW73nhjcX3gkrDpJL6Fz9p0kvqNFDqJ15FCJ/E6UugkXkcInedG10iMLbZtmERS0wihm8FWF3WRYNCMYtuGmc01t1Dg+PHjuqt60DsEa4pt2+il0NWnpu5DpKen667qUVP3Ifbu3au7qgeN6Z+3eqW3wP3xRyBS43UtWEXoTeh0txYtWlRTi9LmjYmIjNwpfNW5VwxPUypPU58+fap1n9iYeP77YrB9e1S18ykxlq5PRMOGDaudTzE8TXsa7hG+6tzLwPMpkSWia9eu1boPXUuzmRrv+qrifjpJ+cTHx2PIuHH4OUbBkNUMVEHQc5FbSp4fKXQSryOEjqq/FJbCS2grURWu5XLYjdsDTqcTycnJaNOmjR5dIqkeFotFDoNJvEtSUpLsp5N4Hyl0Eq8jhU7idaTQSbyOFDqJ15FCV0/JGXCTz+5hJ4WunhK2YUW5uznVNlLoJF5HCp3E63ChS0R8Ks230KjW5AaJpBKUGHulaUituZshOTFRjL3SXiZyGExSU9AwmBx7lXgVOfYqqRWk0Em8jhQ6ideRQifxOlLoJF5HCp3E60ihk3gdKXT1ANobry4hha6uQy80mRArjnUFIXTxMTHCo+EahZXUCfz8tClMXtqOvybgQpeIcatX61sG0LYNIlzsmJiQkKB5JD4B7f7+tyfdL0Kpq8ixV4lXkWOvklpBCp3E60ihk3gdKXQSryOFTuJ1pNBJvI4UOonXkULnI9CbF6fGl93xmzv0TuT46Gr9qiA7h+sQrm0ifHXlfmWQncN1DPHq8zoscC640BVfbC0H/CUXGy50gzC+dWu0EWv7U6Eo18pV/pKLiqheyayjndXpDQiaWyK5eEibrg5CLd0Js+ru6z+k0NUB+v4fE4LmYuPmGLz7w726r+4hu0wkXkV2mdQCLCMTtqXf675LEyl0Xsaxez8c6zbovksTKXRexjzoKgTNek33VQ7Lw9N8dtPqqiBtujqEqzFBDQnFbELYxpXCX5eQNp0XsNrdwlJd9s81iA8NhVUkcPmTn0PeqPG6z7eQQleCnckMCxNqrg/M36wJS2X58PvKf/fg5xgOHwfyaLF1CagKD/k6Tvf5FiI3PBdbxyjVeyV4XScnX9NOtcmFfP85nt66Brfp1vKiNUgssh7XCuI98oNmzMCyZctQUFAg7Dlp0/kWVF1fHq1gxb8UPaQ0XScx0L99c3yrMiObTjYkagmXnXchVa+nbXhNVwWfTC5f6M6H8+AR5N31CMI3rPD6dhQkdDTAf1527dqluyRpWYx1etjJVm/VAyrBnwe1a+jaC+Xxsb+La7nNxrKvHKGHusnqcwMrmBWv+4qTM2Isyx74T93nOxw5coRJTVeD9J/C0LwBw/IXa6ZKc/yxGfnPv4mwtV/rIRq9JjMM7Mrw/kTfqjrLQk0+CkOby3Sf7DKpcTq15MLQs3KtTxoOU0+e0X1urF8uF8dNhxgMbS/DzA5ThJ+g+HRd60YMV3Ut/ejoGsK+fLU4EkmngVwvNzZYdq7YM69w7kLkPfhkqW3MpNDVIJ8/ZcATI4267/wUzpqHwnfm6j431k8+R9rOY5j9PfD6r42wzPh3/Qy/hsen60iTjr5GD9Qh4aJrCmd8hIL33V0lb37FMHtl5QpCdXEeTobth3XIvf0h2Ndvhql/L4QsnlPKbpTVqw71dTl56aytNQjUSLhvsIJnbi+/cUBx/JkNOz4O0EPcrNrM8FQ8Q0tjFo45I0o1UOjaMf9Q8K+7qtb4KA/1zFlRhVrn/w8wm+B//2gYopvA0KyJHqM4svXqA5Aw9GyjiE7ph4Yp+HQNw9zHDBjYTev8PZnBHw/jgqKwIkGia6KjFPzymluAnpmv4tuNwD4ex1OsaMzWEBWJ0B8X6yFu7A4hJxcMK7TCeegIbFzQ1OwcIWhGbrcZWkTrMcpHCp2Pcua3fXjyYwemvdId7y4DFjypiVHB9DeghIbAmXIM5uv/gYeO3ig018uLuKDexjXOazPhd+ctsHG7cNaQt3AiA5g1sbRmS+am5BtLGOxO4LMnSp8vEy6hziMpsM5bLATOf9L9MHXvVK5GKw/ZZeIlxr6j6i7GzmYz9uU6t99F4bzFjFmt7Nc9qugm+fXlZSw708pue/KsHoOxXg8XsIGPZbIRD6ayP77ax7h2E+G/DHteHK8dd0bcw75lJzueztiRUyJYcOocY4/MVtkdb6hsdwpjztJJKBNnUiqzxL7Cckbez6xrEpkzjd+4GlCXiWxIXGRoWO3gMd3D2ZnE8MtO3eOBY+NW0WlLnb5UjV7z4i34fV0GUi1BegzeSGB+OGMPQ6qpKRYlqrzq1RoQfdK3YMOKJKQZGwij3dS3B5pHcSevOid8wHDPTIa0LN7QeETBkmcUdGvFW5DlKTiVQeWazDL5OeTe8gAc3F4LmD4Zocs/g9/QgTA04jeuJqJ6pbFX2ndYkJoItBqkuTmyer1wztcoIGOfjH5PwgIV/PjrMJwYMAyjHP+HjoFZOFgQgScy/ov3ou5BoLMQBUZ344GmNhkCAxD6+7f4aQfw+FwV3S/jz+oo8Gnz7zHjr66I6tMWr96joFlD/aLz4XTC8ccW3jKOh9K0EQIffQCGdq2rZvBVgG7TFR97RWI8947D3r17oarasIsUuvMz5DlV2E9inhv3h3m0gCmczodwmckr5KWch5HItWqkIPVsceGLdOYg0xiGAIMVhao/+oamYWtuY36G4hUXYNKIv+1lmHjqc3zcdCyMigonr7h2zDYIDVcRLL8Aebc9JFqffmNu5o2BMTWixSpCNiSqCW14s3Kze/y06yQnFy4DcgoYIoOBfBvw9gMG/N8n7smX//jbSthUbV4cQbulD+6pYNkGhpFsE75VrsDAoKNYl38ZgtUCWAyBvCpUxOA9PSoDf1oq99PbyOnJBfqpKLApeDBsG+bl9EHHZrw6P1l6TJdasQET74Vj2y6w9EwEPDkBpit6A8bK9SvWFFLoysBJaxh2H8A7hpHCP31M8YdH3RgJz1qQ9+TLCPlkhgh7dYnKbTXgq2e1uDQnjvrEGoYBA59mXDCANa9ommrx8kzMX2uAITwUVi6UORn56OV/FJ9+2EWcp6qZBKb/w3lYNvYkno53QI1ujN3nIoQm6xvCNdO5NNwzwIrHt/XCeyPOYcB3M4rS4mL23ONIOWnHi7tegXriFG9pdkbgv2OLujUKP/4cAQ+PFW5vQkJXPEclYLkWkDSc44f8cua1PTWfC4XhLd0H0TA4yw11goQmNY2JBgTx7kMKQrnWu/JJJro2TqXbYePZTgJn4fd3wog8u9ZjT1Ux8cOKk7Ab/TH6q9ZINjXHGYsfv4JhaMA+dDCehpVfk5ZWoEUuQeGcBcj++y3o/2MclAL+TZe3hv99t8P4N67VHA4tUi2/Xadea7pRrzPsO+ruVL0Qrpmmilm/P79W+tr3vnXik9UKHh2hYLY+05fXdkVz10jwQkx25DnMopXIG4QIUJy89WlEALOhUCk+LNTUfhanzY00q41up1BlqqA3krAdbfWqtPhjMvIYTh7nzaTXcEXmFhxt2BlPNJ+KNqYsbOPXdG6pcCFm+PPd0umnMdzcm+4td2oT7YVn4No15PvP9ZCa45KtXkkookIV2J1M2FOv3+c20ns/zlBoK977T4gY/A/llhkO2GHi5pDCG3503n19WJDWTRLgr6DQyhDKGxC5vAFBlpNTi8LhNyG7jB/ofgqXTHoMLuEy8vs7+f3Fbek8/0di2Ct3D8aeWYruufvwZ1gfvNDuGZiZE3bFiKssO7A+uBc2bRnOhZxhwBWrxb3JjhQlgntMvEUa/L+PtSTUEvVe6G56meHwqfI1HQnUoC4Mcx43YuiLKo6muQ3wLpNU8dAIIRTUkhfDUVqYQH+YWqAWWRMctyCauFA4SOToUh6F0R/9nOsq19HA70WNhGtyNmF7cBfcf2IxRp1djd0hnfDf6FHYzAWNhG/j5uEwtmyO/k3jYOTp+mPrjVjScSzeC7sLm7ZyoeOq1Vf3sav3Nt0Ld2pdCyXp8ZgTo17TBOOWq41C+EjgSGD6Pa5ygaOWohaXrg5SuariWdWzneteVPnxc0K4CB5ZP6WVYWpdav4gM9dv3E02GckslwhXVAG5WxUew6PH5mH1jjsRt/8JjGyUgjxjCDqYMnBzr4WI7fAiNoX3QagjD9G2s+Ia55kzooDs+YQ0ooIHJnfERq7lQjevEQJn/WwJCt+YJb7D1/A5oVv8a/HNYioDtRZpLhl9qO/KRdumWl/Wh9+pWLMN6PaI9kI3u0NBNhn6XOtE611TQf6awJBI0JEerFap8XYFyO5hYjRBCJg4Qy5NfISPAoSbYOjZVs/aQqs4vPT3VIQ483Dfqa/xKReshK23YVryB+iTswupfi0wu+WDWNX7YYzv/B5ufH+MuKZ9jwi0z09Cl7y/YFLt6Jp3AL1zd4nvNUeFICfmbhGPOnHNA/oXDTNYZ8+DsUdnGPv4Zg1Vpeo1n+djZh71pAOh7lGaiw4J1RUdtIx18dpiXr0cYEg+rYjFKv3aQwyCk+CG81ZjjkVBMBeoAt5wU7kN5/qxRXfhjqIcoEChjs6TJXSqeBJK0Sd3NwZkbsLf8nagsfUs1kZehYSof2BLaC+tuuU2WLCzAA6DCVbFDIVXhyEsH3edXoq4ZmPxcPpSzGl0BzZuGyGqdaEli5LERdzj+w3t2iJ0yUewf7MK+W/Nhrl/L9g370D4n765ELvKNt3PH67H7FO9kWM34WQOr56aA50u46WPmy7tooFmDRS0bASEcKEkSDiD+afkeB8ttaPXSVI18cVaFYsSgZj+CjJyICYpvv01cNcgiOk+C58y4I43GQ6dOG9yS+ApIcWlxWWca26XmLnjiDD+R+F/3KKqhZNQ9c/agr55u9A9bz8OBrXH3mBevUX0xW8RA7TY+q0G8Hjv/fUCprR/VZwXhj3nyv7asKNm6HMHj68fuA3Jjx7Kvjr2GRU+qup9ZVVYlYXOeSiJ/+Eldsce5CRngJ1Nx7bdeWidfxT7eOYTUT1aYX1AT+w5ZcYh82W4rq8Zfx42wOo0cO1D1VhlcT2K8qEYxPljcUrdigI0265j/hGuffJxZdZmRDkyuZ11HN14dXbKv4mIsbLh9cg0RQiBu/7cOrrYA7cIu75CHOlpu7JXdytmM5jdXhSPcF0d8MBo+D/2oB5aNXL/PhJqQeFFb0jk9BsmzBDX99CIh7ES3Sy60K1l8alt0K5VKwwSm1673BqVbb0+9akTq7ZRxmqll0pyA3smb40Z0MiWgWbW0whRC9C88BQieHgIf8BtC1JFay3ckYsm3EAmMk3hyDGFIsKRAz9m5w/cgExzOCzGYPg7bfzxqAhz5vIqysSrKgf8uK0TrHIDzfWkORZDkB7meqwceugcyijXA6fjcb/mGN3jE/yxZYQe6oF+DQkKAvxg+ltvONZuQOCLT8BwWXMYu3cW52l2CM0ro7lukvNDQkcPgXKapfB/brcbb8yns/34q/i4yBkzURzPt4Su4Pm3mPW/y1juwFsZ27CBZf99pAjPHny7duwfw9hPP7HcK4cz680PMMuAG1l2vxhWMPlp7RzF0a954bbvxLFw0TJmW7+JWZ55Q/jLguaqSaqOXIIo8Tr1vp9O4ptIoZN4HSl0Eq8jhU7idaTQSbyOFDqJ15FCJ/E6UugkXkcKncTrcKEr/pJhRXFvei2RXAzEMBjNmE1hKdo7X0sstk5LS0PjxrTgt3ocP34cLVq00H3VIzk5GW3atNF9VSczMxORkZG6r3rU1L1q6rcRNXWvmpIBwt9fmy17Xvbs2aO7qsemTZt0V/VZu3at7qoeKSmeUxuqR03da926dbqr+tTUvfbv36+7qs+xY8doRmrZDMNUcYwbNkwcq8zaqUwTkRQWVwPPJU7cpHr3SokbxjAsjlzVThPdi6huPk0V86roHjWRT2tZXDIdq3uvtWyt2N2J3ye5kts8lUWKJgFxMdrsnnIbEk/zXCB7jzbWoX1OqsO1sdxu5LX2kJ+r92IU10tWqnuvVkNuE8fqpykRyfxvfGr182kGY1jL+D1qIp9i38LSSbHVvldq/Nt4a3i8dp+EaXpoFUg+wv/wPFq1SuRVhVObJJKaRnaZVJlUrlG4CuBHJSYeiYmJvA1GfklFSKGrIjGxP4PeMZhILf4143HttSuBA+OhcFNCcn5k9SrxOlLTSbxOtTUdraEg5DoKiUTia2zcuFEMbMjaVSKR1HukopNIJPUeqegkEkm9Ryo6iURS75GKTiKR1HukopNI6hj0ogbLw9O0lzXU8su26gpS0UkkdQzztVfBf8I9MP9zeJkvdZOURio6iaSOYWjdEqa+PWDs2E4PkVSEVHQSiaTe46HoUsW6+ZJr01PjY0Db6tCKzmou75dIJJJaQVd02gYjtAkHbXjhqexos49hutsF7YV15swZ8bFYLHqoRCKR+CZyratEIqm3yLWuEonkkkEqOolEUu+Rik4ikdR7pKKTSCT1HqnoJBJJvUcqOolEUu+Rik4ikdR7pKKTSCT1HqnoJJJahmVkImfQKGT3HYqcATeB5ebpZyQ1hVwZIZFI6i0lVkYkIlahBf20sD+W+zyhMAUx1X1jv0RyiZF0Gth0iCE9Rw+Q1Bq6ohuEG6euwfjWrTEendCGlFs8V3epiUjU9dua8R8WKcD09HS5qF8iOQ9WOzB7JcPs7/nxe/mS+NpGNl0lEkm9RS7ql0gklwxS0UkkknqPVHQSiaTeIxWdRCKp90hFJ5FI6j1S0UkkknqPVHQSiQf3vsvQeaIqPlPjVT20cuQOvVNbxsU/9h/W6aESX0DOo5NILhK2pd9DzciEsXVLmIcO0kMl3kTOo5NILjb+fuKghIaIo6T28FB0Zb/AGomxUJSS618lEklF+N10AwIeHgvTVf30EEltoSu68l9grTET18Zqqs7pdGLZsmVYtGiR+LiarhKJROKryD46iURSb5F9dBKJF6EtmybMYrjvXYaEHXI3E28jFZ1EUkOcygAW/qJizebS01LaNgXuD/4TEwJ/R88m+XqoxFtIRSeR1BD/+kLF7BUKXlmi4NAJPVCH5tV1+3wGuv/vPwia9YEeKvEWso9OIpHUW2QfneSSIX/yc2LFAn2si5bpoZJLCWnRSSQ1ROE7c4UipZUQQbNeg6FZE/2MpLZwWXRS0UkkNQS9ptB5KAmGqEgYuLKb8L6KI2kK+rdnePPmLOROmg5myUfgg2Ng/udw/SrJxUQ2XSWSGoaWepn69hBKjtiVqiAtE9j8lwL71r1gR0+Anc2AfeNWcV7iPaRFJ6nz0OsEb3xJRU4+0DAM+Pk1A/zN+sl6SO5N90I9eUYo1pBFH8km8nmQTVdJpSElQhNeiXfGKRjeX9E8lwC9Jqvi1YXE4qcV9GxTM7+96yQGVS96HRvasGD1SOEmQpd8DMPlrXWfpDqUUHT0Auu30CllLjDxQ7RbPQOuTWUS4+PRZlw7fBhzBI+tHodWergLqegkkop5b5mKT37Q3JdHK1jxr6orTJeSVPgt3n/YgOt76SckpShl0SXGKrh2JncMi0PK6iH4OT4Z48a1QXxMa4xf4wqXik5S91m1mSHpjNbMHfOPi2ed3jbtHM5ZzWgXbsUbUxti8a+aBXdNV9SYZXhB2GywLl0pBk0ulT3ySg1GDJrBQDqPCWXWiis5ygR+XO0ZLpFcGIePA68uUbHpkB5wkaD70/fQ91WEq/8uLFA7VofF01aLj4ArEsfWXaL/jPA3a4otMoTB38T9/EOEBmpKzvrlcjj+2CzcFwIpKvoelpGph1QSPz8oftqPv9T2yJN9dJKLimdf1IInDbiig3DWKKTcbn5N5RUyYDAoSHxDQaNw/eRF5O3xP+Iz0xDhviF/A95suxG2FT+K6SU0j87YsZ04Vxb5D0yBfdd+XgIVBEy8D/7j79TPVIzl4WlwbNkpBiFC5r8PhX/fJY9KD7+0lSwHIyQ+DVlnX6zVPZz9c31vJlTehFg4uWVFGFs2R8jyecJdFoOfYziZoRU1s1HBrtm10HStL9gdUDPOgaXzj9UGlpMLB680Ah4cU8pSlYpOcmnCm5e5I+4V73JQeFMu9PuF5VtEeXnIHnwH4HAK7/GX3sFtK7sIN+1GYua69+BJ4UVUqILfZ7iVFzUr6XsY/z6y8Oh7qOlYGX7by8SWTsQVHRTM3vIonAePCL/p2qsRPPNF4SYOHGO49TUtLqVp5Uv1a2os5R87yxVaZpZQampSKuy/boRzz0FhMRv794SpVzeh4Iwd2upXuZGKTlIutNNG4dsfgqkq/EbdiIDHHtTP1H82HWKY/b3mfvLWqg8aWC02vPj8IZwoCEDPRhbEvtJTP1MxNC/w5UVMzAuM6Qdk7DuBBTsawAQVz8fkYvjIaD1maXYmM7yrL+etTvprA5ZfIKw09RxXatQPuWMPnBu2QuVhpgH9YLqqPwwNI6EE+IvKSWkQISqr8yEVnaR8uCVjXfGzcJoHDYAhun5PSCWrKKcA6NxCUwrLNmr7yY2+xoDUNF5YDqpo1diAgd1EcDGoiU08P9qAn3/OxAergabBDnzy70bY99sxZGfb0Cg6GJf3bYqlf6jItwK3XGlAWJC4rFxe+q8TGRYF9w40oHlgPn5I1AYeRo1shLCI4oVbTTlW9LYxW1ikUHYE/Z7QCr6ntiBlhuwccRQKbcdet5XWqytM/XtB8feDEhEOpWEDodyqglR0EgnnRIZmPdGk4MHc6GoeRZtnauceHQG8tZQ3Wc8CAVy3fPq4gg7NtXPEe986Me8Hral4XQ+GtTucsMMIUpfTrs3C/aMbiHMEbcb5r0WaIr2mG8PMceU3Mdds49fH02wHoF1ThuUvlh+XmsgFr38AlmeBqXsn+FdgfVOffWYecIbrTdrpOCIYGDv44ll9oulJFhpPp/OvZDjWbxGKzcCVl7Efb3b27gZD44ZQIrl1FhEGJagGhsI9kIpOIqkkZPHd957WlHQRZc/EP29qgE/XaMWHVovQqhEXZGXljhov3NS88ptwN6wffib85qv64cEWrxZZXk/fpnCF6i6Gv9yyFUHPPS/cpu6dxeiq7Qft5VQBD4zGP5LuL0oL9clR31xZFNq0ZvAvOxl+3wtsO8LQqaWCvpfzJnFfBY0iaOpLmYOVFw7XoGom155ZuXDs3l+k0EhxUbPT2KsbjJc1gxLOlRk1OatooV0oUtFJ6g1bDwP3zHRvX/7LawZEc8vMBXXsUwc/8eztvDl4Hgum4KV3xBQRwv+uWxHw1EThLot7Yk9ja25j4W5pzMKPs90W3MSXz2HdKa5JdBpxxXjWrA16mJkDvTuaRX8g8XSvFNz66SThJp7s9Q7Wm7VBDwMY9szVrMTysDuAjFxg9RaGDfuBXSkMzRoouIrfYkgvhTe7NYVWU6hZ2bzZyRXazn1w/L6puELr0x0mWr4WFgIDb3bCaNSvqh2kopPUKUgpuEYiX7/3wtbbLkxgeOMrJlZCfDhJwdiZXDk4GbdkFLzxgIJnP1NFk65/BwWfOOfAtvhbMH1+W+9tY8DoJGdM10ws3qspKz+urGYFf4nHLaOF/8X8/+JzZSAOBLXjisyO6QGr8W/bSDHZ3shNpq1dP0PhvCUiruHyNghdMle4iRPpwPXP86Yq/8ftP6GIFyZoijs0SMEfQ9chf/obcIRF4Nxz/8avzg74fR8ve1yhdW+t4IqO/Hqu0Fo01JrYNYLTCZUrM5Z6HLY/NsG5fQ+cB5Ng7NhW9KGZ+/eCoWVzrbkZ7KMdgZwSiq78ta7iBdbX7kFcymqMK2NphFR0kpqCmnK/8SaWa2lW/ivvQj12Cv7Dr4P5lhhxnvrSaMpFSVzLunq2Ado2UXDn0+koMPhjzJnlaDhyEN7f1gSBior/PW/Al+tN+PwXrqxMCl65m2H6QgabquDWqwwYHpaE574Nhll14IPxDFOXBOGwNRwGpmLvx2Z0f9gGh2JCh8BzmDMlCFNePY1CmDDjiQis+GALvnL2Q7gjBz9+1gJjp5zA4cJQDGhwDm+83BpfzNyOnBw7br6/IwrnfI7VSeEIVfNx39vXYe6Ry/HjVoZe7RS8MFrBkMdzkMsCEOSvICjEiF6R2RjU1oJrh7dASE11Y+XlIe/p18QeeX79+8CZekyzzsxmmHrTgEBvGPv2EFM3lPBQ/aK6hUvR6b2cg3Dj1DUY37o1xqMT2tBb++P1d/MPmgG29jbNrXPgwAGh4OiTlpamh0ok1YMsG+LcskSk9bsJ9uU/aPu37ebtMQ5NlSAlN30BQ+eJqvi4mqQrNjHMXqFZfTSvrCAsShTQlBvvxqazITAqXJlxa2ndJivuHmjAU/8EJt/MYDIY4OTFQFhdB1Xs2smbZdyasxvNSPzlLE5bA2DklpaRf80PP2XxUwr3qzhpDcahw1xBRASJUdAjf1mQ4oxEsFoAh8GMAwmHYbbmoS3S4G/NEX1l+d17wXR1f6QrYThz0oJjAdH4IXIgbv6oIeb9wODgyjbPwnBgRwZa8eu6KUcxKmwvEl434J3YSNw0qopKjvrPeHPT/hO3DJ99Dbk3jkXODWOQ938vQj1+CoqqggVzpfr28wj7cTFCV36OwFefgXnkUBhaRNdZJeeJbLpKao0xbzPsTNLEb0hPYNYk9+jiuj3UuNCabwF+Ci6PZtiTKrxoHMEV1puaVecZj+B6CJM7J2PUwinwZzb43XQD+p2ewlWTFr9NaAFWzQgWboKaxPSuVYL6s85s+gu7/S4X/kG2nUj0c89/u8x5FkeNjYRboX+8+aoqnn1Q9B3avXpe5sCuoybdp3X4c32ipYIHMjECoJ0NNAEFDuEU6b/OcAAJzk7C78+bweGRfkjL0uJ2462qr54texSWKoX8Nz+EI/EP7uM38vMT0zTM/XvC+PcrYGjetMJ5Z/UN2UcnqTR5dz1SNDM/+7mXMfTHK4SbKNnx7wmtQb3pVbcSmtJ4M4I2/YF8QwBGZK1D8/Van5WLLpO09arEDb2A9ycahCWUdJrh698ZvtuknSOFNGuiUBmVotckO6xMU0gt/PNx3OruU6KmY65B85Py2je3+H27cKvRVUD8YeX/tNFCitXRmoID/tq+cX5cIdkUs7gH9bUFMSvyFffI4gDrPmzw1wYYInjTNtsULuIRpMzWbblZuIly96Pjlpl92y7MfnkbeuXsRbe8/bAFhyHEck67l2KA/523FL0AyP+2EQh4drJwE/QM6Vm6CEv8ut4v7peKrh4w6nWGfUe1xzd2EDB9TPnzrWoK6iMb8pwqFBDNOaPpDZXdzXfc+06s368pEjJoJt2oYPb3WvpHXgl8u1E4hVXTpRnD0heM+JCf33wI2JPkQL5DU1YhJjuCgrmVk12x6FKzkwYHChXNkulmOoU9DvfKgqFBB/BDvmY9NbWfxRlzQ36FlkYTt9icim6VUZDn13F3V+UY9kLbNj3amY7TpkZi8IHoG5mJrZnupWUtjdk45tR2GqA0BTgLYTFq7dCBeZuwLkSrPHrk7cVDed/DkJWJLpZDyDSH4XhIK/wUOgAbw/vh6sjTONigO/YfY2LSMeU/9WlWBtpVhRSda5umkC8/qvSyNGvcl7DOmS+ywBjdGCErPtfyxMeRiu4SY8lvwCf6nK/YUQqiI7UmGymuknPASjJnlYoNBxQEmBhevru4BUdvp6cXN1usCi9w3OLgBtzZbAWBvPy8dZ+CUc9kI8cYzJWGEy/c6Y8XF6u8uafwQspw73UGLEhgKLDSclK3GNKUiiduNQhlmG+jGf7a6OOzC7Q4E4YpWPwr7XpM/WUMkbwlejJLU5DNGpDSNGDOSm6J8YAWUSqGFvyJVVnaTiIf3ZWLR39qi3QL/z1mhkGdFKzYyu0hHpdsMSq9TGQFt8r8DLiMX38ii/8e/ttjr8vF08tCRPoDVCu6tjNha4qmfMP9GfKsKpzccqT7vHdvAV78zIlCbr1GObKxaFQqln+yB9GFJ9E74Ayysu1olZOEI0FtENa1LT5K74n1EVfwvArFrzG/YnFcCqwGM/oGnMCA/mEo/GaV+J6gZx7HoylDxEt3Qvl3Ln8yH5aX3hUL2009OsPUuzsKF/xPxA247w7RJ3gpU2IwQlJXWfiLKmbdV0Qbj1VcDXhrJeOcglY87L4hhjKVHN2TliwRri2PyHIL5kbIR7zMXf+CipXrNf9Bbl0cPMHgZ1bEzhx7UsgKY7iOW36ZvOBSZz81654nJaebRmGBDrHKIN/GQ5wq7vgHv1bROrEoDo2+/jeR4bOfGY6eBexc4Z06p3LFquJMJv8uVgibnYlP3BQDwgK0a+35KpqJvnOutHhT70ymgnmWK3Ha3AhnTA0RtyMKOXkq7A6uCG1OjLhKSw99GnBF3bQB91Pdz/+HcwUabDkLh6WAW0E5GDEsnKdNg5qK7cK5T7sUfws7jaGZazE19SPM2/8ErnxsFObuj8W0lFkYeu4X0ex1cLV8OLANCgZfjwUDX8CV/Vfjns6zkTzifvwcOUg0Z02qE6EdWuJEQDT2BHfkypjfP4JbhnYHFJsDaByJBvrzMNO5kBD3HnMBgTA00foQCU/3pY606Oowk+eo+Hmn5n78Zt4UHF75eqvLRCqq2qN/5g4D7rtOOPELv9+j/L4CXuaH9gb+M8F9390pwOi3+JVCbBRc01nF79zaIy8pun5Bp7A+m6bqM3RrXIA9aWXPsSKrR+EmG3XQE1w/cmtIcxO0aaXVTkpIJIPHpojFf58WTv1j2tIr1+VRjnScE01QDVc8hf/pFZ2H7afd/VKdHMdw0NRSOy9CNBf9NfAfdUNmIjLMDTAgcxMGWzbBYCtEsDMfh4LaYU9QB+wM647toV15M5QGOLTriDaGDKSoDbhfG6XdOvB78d5XyiiastHf8JaIR99pNDnwx4abeVyt0fzn38fi/6x3Cl+n/COYf+RJscyBzikNoxD6wyK6VFIJZNP1AsjNh9gG28or1FrbBrsMqOnpml3/5C0KHuJNOk9oHeeJDIa2TblCiuWKQj9NB8+HTpaa6wUwhJFrHaeudUzc7dmsLAkVbSqQJe9ZXbT7ue9a/P4lvo2cFFQGJWIKQpx56JCfjK6WA2hbkIqWhSfQLe8ATvhH40hga6QEtMDGiP5I5ccMfTUDwXOF38s9ytondze2hWpy37LwlJgu4sLfaYXV6B6MWLntLkQ5tYX5lKawrfoLJDjWT79E4dz5uo+fDwkCy9PWeIm4W3hc1++z2ZAzcJRYQ0qEzP8PjN07C7ekNFLRXQCkBGh2PSm64f2UctcWVhWa7PpUvPYYggMAS6FwFuO3t7VOZ3ob16ot1PQDZnxDE9hddllxGkcAaVm6pww028NtgZRJCS3hKmsUqF1NuO6hqTtXeHElpanD0njEITFUqHfO7ad+s7JwX6URZT+HVlxZdeHKqrn1FNoXJKNN/jFxLjmoJf7izUVSYvtCOiE5sAUyTR7Ki1uDzGOKCFlQtLqBuDJrK1d4fbhLS0f/7O3YHM5NXJ2NW4bzhOjp5R+RXpeflj45STG6ztEfOkMDMTw/6PdpXjHlI2zDCt0HFLz9EWxLvtU8JhMMocFQM7OFt+SqCsn58b6iUxnWbrXhp31+6NRCCwoPVkTnsQuaDEkd0EG8IjTwVoqZywp1ahO+ut1MeVwzTRuZJIb3I+XEf48JGHst8FkCF3RuYFHXSlQYEx365cNVBi8YZp4xDcIZzpzTyotHmRL48XvzLNatLwV+PP/sPEBTOBSihWt/i8oc93AXlUIR6DrrwjNmsatqAPpe/uHKTbszQ3euqGgdKCmsMEcuOhQc4c3EAh6+XzQNkwNb4qR/E6SZo5Dm1xgHg9vjAP/MPv0mup/YoKWO33N9eH/8u+1UOLkC+2faSkw6ri2mp+8xmYy4vvsXyDaGiibo0kOTEGZJ5ye5OuYPxZVfRFEecwc1moNvuQb5Gw9AteTD0L4t1LRzYMdPaHEjwhD2szYI4E1oCs/tMxgcvDJuzPV3wmvu9EtqQdHZVv6M7EUrkWIJhSWrQIQZWjYTR6VRQyQbm8IeEITcwAY4ZQuGoUEE7Fy8Dp31R5aFF2BeGG2qARaruATBXBle1qj4Q+2kjfQX0aoREBnKm2LFu3bQu50immu0Vc2976pw6v1EhB811biCIKVB0PcUcCFSaZNZ/nVv3Eejf64L6Pt50zDagKRTnmH8t3ElLa7haAVGlBj9Cv2PFtVNsTDu4b9ZXKuHuM4X3UPHdYlnWBH6Na6rSsflrmJfwhFRiy7U0SK4rDZP2nMrKJQrjUa2dLTjTUKaF9aFNwvp6tYFx3hT0cKtqHCk+0chwxgh+rdUmJBqboO0oFBsC+uBUKsFVlMAbLyGC3IWImH7bfhPy4dwOqAJt6R2IqQgG690fEp834sH30GUko3EyKt43HyuyBaIcJFs4VCwpOkt5MINjh2ITE8Rv4fOhyZ+jYV3zMPhwMt4Wo9izC0RsMV9wa8xICAwEGrHVrDtPCiuDXt0NPJmfQXVwJ8tF5KwrWtgX74aaoEVxk7tYVLsyJn6uhZ35nSg10V67+C5cyiIWyycgdPc8+Bc0HZRlkIF/dobMIwMUB/HuWUXbL/8DgMv9/4P3KGHuqGXBhE1sRdiGYouFfExE4G5Jde0lheuUe2mK5n3+ZriY3YHliYUYu4qGlWzw0+1oX14PiIyTyJAsSFSKUB4WqpYl0i0LTwq5joRbbjQmuGAVfGD3eCH1ICWsHPhdXE4sC0P117DZONx9oV2EqOBLhxcM2XwJs0J/6ZageGFpVAJEFMJNNwFX/zVvSULfXmIe2rOIrdnGKH5XWcIKpylFUtZUKxgrlA65CcJnwjjF5Kx1pVbRKH2XB6ghUfbTvPPWeEmwhwWXFaoNfUIipXuF8Uv5k1kRw4WN75F5McZvyZCae0J64wcQxCO8DxdT803/RpK5+ttpmBt5N9F2MtH3sLV2ZuLpV+LR3+pYuBHV/6SGFJECuIHsuhFBcTPU4OWojlF+4/C+H9eiTAeh5q4ZKU5eWQRnd/DPHokbF99J6IaGkdBadYEzl0HhD/o6UfFdklOssq4ie0//m4Uzp4n0qQ0iETgs4/Bphc0/wn3wNS3h3DXJvnTXoF9nTbJMODeUfB/tG7v+Jxz031gaem8bjEg+IPXYOzvzmOqSArejxNuv+GDERBbWrFfCCUUXSLi49tgHNdkqfGx+HnIDF2plR3+7bffwmLhZpYOKbma7qPLjbkbB/PCkMebLJH2LLT2KIgEibyrABW5qQDwn6MVJO7myktp2pCf5E2SM+makcI/pBSK+lP4USgE7Q4CcT/ykkPEK3ENnaD/4rtcUbR4+p/SaJdol7sQ3+35zRrinppTu0ZzFsN13n3O86ri14lQ/sf13ZReOuk6/23jG/FGq8d0H7D51INwHj8l3DQ5VD11lsfVYps6Xo7gRbOFu0Ko4/yGO8UEVSL06zgYWpcwuyWSi4gcjJBIJPUel6Ir0XslkUgk9Q+p6CQSSb1HKjqJRFLvkYpOIpHUe6Sik0gk9R6p6CQSSb1HKjqJRFLvkYpOIpHUe6Sik0gk9R4PRUdrWmMQr79pqRipiUgsK1wikUjqAAowla1lN+JImWtddRLjEd9mXFEYvdfVbtd2ajx9+jRoFVl0tHvTwdrGarXCbDbDQCvDfYiCggIEBmovRPEFnPQ2dlUVeeUrkFzRczPSfm4+gi/KEz03yit/f/fmnrWNL8pTamoqOnXqVD/XurrWt7Vt21YPqX3OnDmDPXv2YPDgwXpI7ZOUlCReQH7llVfqIbWPLz67hIQEdOvWDU2aVG/LoJrEF+XJl3VBtRUdQZrcl2pgX0uPC19Ml3x2FSPlqfL4qjxdsC2eGB+PVCQiNkY/KjGYf/w44mNiua92IPOUtpSKjaUUJOIZ0wjE87DaTJMGpUFBjOj4rP10ac/OhS88O8/8IXzp2dEWZb7x3DRc3+868nSZebpSaitdXH4M/HuZ55HL0zEuT8PJr0fzFonTYODfH5dCX5yIaYbhPG9SMP+mZ0TaqH/tAkhhccPExmQMw+K4j7G1U4v7vY8vpomTspatTXGljfpBaztdvplPRWnwiTzSSYljU3mJceETaRLPj3ZO1PNKpXTpfp6uZD2WN0mJi6GtUBmm/sJ4ckR6hH/YpyyZArzN2jjmemxrY3laaBNJPS010nSVSC6YEgNcgtR4xLQej25rGWYM4lFiFVw7k4cPi0PK6nHwjCqRXAhyHp3E69DIvlByybEQvQ3UDCJHq3F4eiow89riTbFhtw2RSk5SLaRFJ5FI6j3SopNIJBKJRCKp2wD/D3rRZ5NAVXAMAAAAAElFTkSuQmCC" hidden="1"/>
          <p:cNvSpPr>
            <a:spLocks noChangeAspect="1" noChangeArrowheads="1"/>
          </p:cNvSpPr>
          <p:nvPr/>
        </p:nvSpPr>
        <p:spPr bwMode="auto">
          <a:xfrm>
            <a:off x="1743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4664" y="1893157"/>
            <a:ext cx="3230336" cy="4666041"/>
          </a:xfrm>
          <a:prstGeom prst="rect">
            <a:avLst/>
          </a:prstGeom>
        </p:spPr>
      </p:pic>
      <p:pic>
        <p:nvPicPr>
          <p:cNvPr id="3076" name="Picture 4" descr="Image result for cerebrovascular disease and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0602" y="1893157"/>
            <a:ext cx="3230335" cy="4584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78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04672" y="640080"/>
            <a:ext cx="3282696" cy="5257800"/>
          </a:xfrm>
        </p:spPr>
        <p:txBody>
          <a:bodyPr>
            <a:normAutofit/>
          </a:bodyPr>
          <a:lstStyle/>
          <a:p>
            <a:r>
              <a:rPr lang="en-US" sz="3700" b="1">
                <a:solidFill>
                  <a:schemeClr val="bg1"/>
                </a:solidFill>
              </a:rPr>
              <a:t>Frontotemporal dementia</a:t>
            </a:r>
          </a:p>
        </p:txBody>
      </p:sp>
      <p:sp>
        <p:nvSpPr>
          <p:cNvPr id="3" name="Content Placeholder 2"/>
          <p:cNvSpPr>
            <a:spLocks noGrp="1"/>
          </p:cNvSpPr>
          <p:nvPr>
            <p:ph idx="1"/>
          </p:nvPr>
        </p:nvSpPr>
        <p:spPr>
          <a:xfrm>
            <a:off x="5358384" y="80010"/>
            <a:ext cx="6024654" cy="6663690"/>
          </a:xfrm>
        </p:spPr>
        <p:txBody>
          <a:bodyPr anchor="ctr">
            <a:normAutofit/>
          </a:bodyPr>
          <a:lstStyle/>
          <a:p>
            <a:r>
              <a:rPr lang="en-US" dirty="0"/>
              <a:t>Younger age of set</a:t>
            </a:r>
          </a:p>
          <a:p>
            <a:r>
              <a:rPr lang="en-US" dirty="0"/>
              <a:t>50% with a family history of similar dementia</a:t>
            </a:r>
          </a:p>
          <a:p>
            <a:r>
              <a:rPr lang="en-US" dirty="0"/>
              <a:t>Prominent personality changes: ‘loss of filter’, reduced empathy, extreme apathy, obsessive compulsive behaviors</a:t>
            </a:r>
          </a:p>
          <a:p>
            <a:r>
              <a:rPr lang="en-US" dirty="0"/>
              <a:t>Prominent language problems:</a:t>
            </a:r>
          </a:p>
          <a:p>
            <a:pPr lvl="1"/>
            <a:r>
              <a:rPr lang="en-US" sz="2800" dirty="0"/>
              <a:t>Severe word finding difficulties</a:t>
            </a:r>
          </a:p>
          <a:p>
            <a:pPr lvl="1"/>
            <a:r>
              <a:rPr lang="en-US" sz="2800" dirty="0"/>
              <a:t>Unable to talk in full sentences</a:t>
            </a:r>
          </a:p>
          <a:p>
            <a:pPr lvl="1"/>
            <a:r>
              <a:rPr lang="en-US" sz="2800" dirty="0"/>
              <a:t>Difficulty understanding words</a:t>
            </a:r>
          </a:p>
          <a:p>
            <a:pPr lvl="1"/>
            <a:r>
              <a:rPr lang="en-US" sz="2800" dirty="0"/>
              <a:t>Difficulty reading and writing</a:t>
            </a:r>
          </a:p>
        </p:txBody>
      </p:sp>
      <p:sp>
        <p:nvSpPr>
          <p:cNvPr id="4" name="Rectangle 3"/>
          <p:cNvSpPr/>
          <p:nvPr/>
        </p:nvSpPr>
        <p:spPr>
          <a:xfrm>
            <a:off x="5977217" y="3244334"/>
            <a:ext cx="237566" cy="369332"/>
          </a:xfrm>
          <a:prstGeom prst="rect">
            <a:avLst/>
          </a:prstGeom>
        </p:spPr>
        <p:txBody>
          <a:bodyPr wrap="none">
            <a:spAutoFit/>
          </a:bodyPr>
          <a:lstStyle/>
          <a:p>
            <a:pPr>
              <a:spcAft>
                <a:spcPts val="600"/>
              </a:spcAft>
            </a:pPr>
            <a:r>
              <a:rPr lang="en-US" dirty="0"/>
              <a:t> </a:t>
            </a:r>
            <a:endParaRPr lang="en-US"/>
          </a:p>
        </p:txBody>
      </p:sp>
    </p:spTree>
    <p:extLst>
      <p:ext uri="{BB962C8B-B14F-4D97-AF65-F5344CB8AC3E}">
        <p14:creationId xmlns:p14="http://schemas.microsoft.com/office/powerpoint/2010/main" val="2982429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86F00DA-6385-4E41-8A62-CE13734DD730}"/>
              </a:ext>
            </a:extLst>
          </p:cNvPr>
          <p:cNvSpPr>
            <a:spLocks noGrp="1"/>
          </p:cNvSpPr>
          <p:nvPr>
            <p:ph type="title"/>
          </p:nvPr>
        </p:nvSpPr>
        <p:spPr>
          <a:xfrm>
            <a:off x="5791598" y="18256"/>
            <a:ext cx="7164493" cy="1325563"/>
          </a:xfrm>
        </p:spPr>
        <p:txBody>
          <a:bodyPr>
            <a:normAutofit/>
          </a:bodyPr>
          <a:lstStyle/>
          <a:p>
            <a:r>
              <a:rPr lang="en-US" b="1" dirty="0"/>
              <a:t>Outline</a:t>
            </a:r>
          </a:p>
        </p:txBody>
      </p:sp>
      <p:pic>
        <p:nvPicPr>
          <p:cNvPr id="7" name="Graphic 6" descr="Brain">
            <a:extLst>
              <a:ext uri="{FF2B5EF4-FFF2-40B4-BE49-F238E27FC236}">
                <a16:creationId xmlns:a16="http://schemas.microsoft.com/office/drawing/2014/main" id="{3CE88134-84E5-4312-89AF-221C8C64B8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060" y="1715781"/>
            <a:ext cx="3425957" cy="3425957"/>
          </a:xfrm>
          <a:prstGeom prst="rect">
            <a:avLst/>
          </a:prstGeom>
        </p:spPr>
      </p:pic>
      <p:sp>
        <p:nvSpPr>
          <p:cNvPr id="3" name="Content Placeholder 2">
            <a:extLst>
              <a:ext uri="{FF2B5EF4-FFF2-40B4-BE49-F238E27FC236}">
                <a16:creationId xmlns:a16="http://schemas.microsoft.com/office/drawing/2014/main" id="{B8B05989-2F6E-4733-8EAF-8A358FBD3710}"/>
              </a:ext>
            </a:extLst>
          </p:cNvPr>
          <p:cNvSpPr>
            <a:spLocks noGrp="1"/>
          </p:cNvSpPr>
          <p:nvPr>
            <p:ph idx="1"/>
          </p:nvPr>
        </p:nvSpPr>
        <p:spPr>
          <a:xfrm>
            <a:off x="4366145" y="1343819"/>
            <a:ext cx="7161017" cy="4154361"/>
          </a:xfrm>
        </p:spPr>
        <p:txBody>
          <a:bodyPr>
            <a:noAutofit/>
          </a:bodyPr>
          <a:lstStyle/>
          <a:p>
            <a:r>
              <a:rPr lang="en-US" sz="4000" dirty="0"/>
              <a:t>What is dementia and Alzheimer’s disease</a:t>
            </a:r>
          </a:p>
          <a:p>
            <a:r>
              <a:rPr lang="en-US" sz="4000" dirty="0"/>
              <a:t>Signs and symptoms</a:t>
            </a:r>
          </a:p>
          <a:p>
            <a:r>
              <a:rPr lang="en-US" sz="4000" dirty="0"/>
              <a:t>Other forms of dementia</a:t>
            </a:r>
          </a:p>
          <a:p>
            <a:r>
              <a:rPr lang="en-US" sz="4000" dirty="0"/>
              <a:t>Diagnosis  </a:t>
            </a:r>
          </a:p>
          <a:p>
            <a:r>
              <a:rPr lang="en-US" sz="4000" dirty="0"/>
              <a:t>Treatment</a:t>
            </a:r>
          </a:p>
          <a:p>
            <a:r>
              <a:rPr lang="en-US" sz="4000" dirty="0"/>
              <a:t>Prevention </a:t>
            </a:r>
          </a:p>
        </p:txBody>
      </p:sp>
    </p:spTree>
    <p:extLst>
      <p:ext uri="{BB962C8B-B14F-4D97-AF65-F5344CB8AC3E}">
        <p14:creationId xmlns:p14="http://schemas.microsoft.com/office/powerpoint/2010/main" val="2771264163"/>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72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941B0A-A103-46D8-A601-1214CB988769}"/>
              </a:ext>
            </a:extLst>
          </p:cNvPr>
          <p:cNvSpPr>
            <a:spLocks noGrp="1"/>
          </p:cNvSpPr>
          <p:nvPr>
            <p:ph type="title"/>
          </p:nvPr>
        </p:nvSpPr>
        <p:spPr>
          <a:xfrm>
            <a:off x="373352" y="2072667"/>
            <a:ext cx="3280410"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400" kern="1200" dirty="0">
                <a:solidFill>
                  <a:srgbClr val="FFFFFF"/>
                </a:solidFill>
                <a:latin typeface="+mj-lt"/>
                <a:ea typeface="+mj-ea"/>
                <a:cs typeface="+mj-cs"/>
              </a:rPr>
              <a:t>Brain changes in Frontotemporal dementia</a:t>
            </a:r>
          </a:p>
        </p:txBody>
      </p:sp>
      <p:pic>
        <p:nvPicPr>
          <p:cNvPr id="2050" name="Picture 2" descr="Neuroimaging in Frontotemporal Dementia: Heterogeneity and Relationships  with Underlying Neuropathology | SpringerLink">
            <a:extLst>
              <a:ext uri="{FF2B5EF4-FFF2-40B4-BE49-F238E27FC236}">
                <a16:creationId xmlns:a16="http://schemas.microsoft.com/office/drawing/2014/main" id="{56888BB9-1C7B-4303-AD01-383D8601237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863340" y="502920"/>
            <a:ext cx="8206740" cy="5806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083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descr="Image result for person in hospital and imag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74" r="-2" b="15477"/>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19120" r="1" b="3173"/>
          <a:stretch/>
        </p:blipFill>
        <p:spPr bwMode="auto">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useBgFill="1">
        <p:nvSpPr>
          <p:cNvPr id="75" name="Freeform: Shape 7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p:cNvSpPr>
            <a:spLocks noGrp="1"/>
          </p:cNvSpPr>
          <p:nvPr>
            <p:ph type="title"/>
          </p:nvPr>
        </p:nvSpPr>
        <p:spPr>
          <a:xfrm>
            <a:off x="448056" y="859536"/>
            <a:ext cx="4832802" cy="1243584"/>
          </a:xfrm>
        </p:spPr>
        <p:txBody>
          <a:bodyPr>
            <a:normAutofit/>
          </a:bodyPr>
          <a:lstStyle/>
          <a:p>
            <a:r>
              <a:rPr lang="en-US" sz="2600" b="1"/>
              <a:t>Other causes of cognitive impairment that can look like dementia</a:t>
            </a:r>
          </a:p>
        </p:txBody>
      </p:sp>
      <p:sp>
        <p:nvSpPr>
          <p:cNvPr id="79" name="Rectangle 7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1" name="Rectangle 8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448056" y="2512611"/>
            <a:ext cx="4832803" cy="3664351"/>
          </a:xfrm>
        </p:spPr>
        <p:txBody>
          <a:bodyPr>
            <a:normAutofit/>
          </a:bodyPr>
          <a:lstStyle/>
          <a:p>
            <a:pPr>
              <a:defRPr/>
            </a:pPr>
            <a:r>
              <a:rPr lang="en-US" sz="2000" dirty="0"/>
              <a:t>Depression</a:t>
            </a:r>
          </a:p>
          <a:p>
            <a:pPr lvl="1">
              <a:defRPr/>
            </a:pPr>
            <a:r>
              <a:rPr lang="en-US" sz="2000" dirty="0"/>
              <a:t>Often associated with low mood, pervasive sadness or lack of interest and apathy; anxiety </a:t>
            </a:r>
          </a:p>
          <a:p>
            <a:pPr>
              <a:defRPr/>
            </a:pPr>
            <a:r>
              <a:rPr lang="en-US" sz="2000" dirty="0"/>
              <a:t>Delirium</a:t>
            </a:r>
          </a:p>
          <a:p>
            <a:pPr lvl="1">
              <a:defRPr/>
            </a:pPr>
            <a:r>
              <a:rPr lang="en-US" sz="2000" dirty="0"/>
              <a:t>Altered level of alertness, confusion,  often associated with hospitalization, acute illness, infection</a:t>
            </a:r>
          </a:p>
        </p:txBody>
      </p:sp>
    </p:spTree>
    <p:extLst>
      <p:ext uri="{BB962C8B-B14F-4D97-AF65-F5344CB8AC3E}">
        <p14:creationId xmlns:p14="http://schemas.microsoft.com/office/powerpoint/2010/main" val="1209979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rrowheads="1"/>
          </p:cNvSpPr>
          <p:nvPr>
            <p:ph type="title" idx="4294967295"/>
          </p:nvPr>
        </p:nvSpPr>
        <p:spPr>
          <a:xfrm>
            <a:off x="2057400" y="152400"/>
            <a:ext cx="8229600" cy="1143000"/>
          </a:xfrm>
        </p:spPr>
        <p:txBody>
          <a:bodyPr>
            <a:normAutofit fontScale="90000"/>
          </a:bodyPr>
          <a:lstStyle/>
          <a:p>
            <a:pPr eaLnBrk="1" hangingPunct="1">
              <a:defRPr/>
            </a:pPr>
            <a:r>
              <a:rPr lang="en-US" b="1" dirty="0">
                <a:solidFill>
                  <a:srgbClr val="0070C0"/>
                </a:solidFill>
                <a:latin typeface="Arial" pitchFamily="34" charset="0"/>
                <a:cs typeface="Arial" pitchFamily="34" charset="0"/>
              </a:rPr>
              <a:t>Mild Cognitive Impairment (MCI)</a:t>
            </a:r>
          </a:p>
        </p:txBody>
      </p:sp>
      <p:sp>
        <p:nvSpPr>
          <p:cNvPr id="37891" name="TextBox 2"/>
          <p:cNvSpPr txBox="1">
            <a:spLocks noChangeArrowheads="1"/>
          </p:cNvSpPr>
          <p:nvPr/>
        </p:nvSpPr>
        <p:spPr bwMode="auto">
          <a:xfrm>
            <a:off x="1658711" y="1295400"/>
            <a:ext cx="9048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r>
              <a:rPr lang="en-US" altLang="en-US" dirty="0">
                <a:solidFill>
                  <a:srgbClr val="0070C0"/>
                </a:solidFill>
                <a:latin typeface="Arial" pitchFamily="34" charset="0"/>
                <a:cs typeface="Arial" pitchFamily="34" charset="0"/>
              </a:rPr>
              <a:t>Transitioning from Normal Cognition to Dementia</a:t>
            </a:r>
          </a:p>
        </p:txBody>
      </p:sp>
      <p:graphicFrame>
        <p:nvGraphicFramePr>
          <p:cNvPr id="2" name="Diagram 1"/>
          <p:cNvGraphicFramePr/>
          <p:nvPr/>
        </p:nvGraphicFramePr>
        <p:xfrm>
          <a:off x="1862467" y="2287571"/>
          <a:ext cx="783771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0054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6"/>
            <a:ext cx="3505495" cy="1622321"/>
          </a:xfrm>
        </p:spPr>
        <p:txBody>
          <a:bodyPr>
            <a:normAutofit/>
          </a:bodyPr>
          <a:lstStyle/>
          <a:p>
            <a:r>
              <a:rPr lang="en-US" sz="3700" b="1" dirty="0"/>
              <a:t>What is mild cognitive impairment?</a:t>
            </a:r>
          </a:p>
        </p:txBody>
      </p:sp>
      <p:sp>
        <p:nvSpPr>
          <p:cNvPr id="3" name="Content Placeholder 2"/>
          <p:cNvSpPr>
            <a:spLocks noGrp="1"/>
          </p:cNvSpPr>
          <p:nvPr>
            <p:ph idx="1"/>
          </p:nvPr>
        </p:nvSpPr>
        <p:spPr>
          <a:xfrm>
            <a:off x="262890" y="2438400"/>
            <a:ext cx="3891535" cy="3785419"/>
          </a:xfrm>
        </p:spPr>
        <p:txBody>
          <a:bodyPr>
            <a:noAutofit/>
          </a:bodyPr>
          <a:lstStyle/>
          <a:p>
            <a:r>
              <a:rPr lang="en-US" sz="2400" dirty="0"/>
              <a:t>Definition: mild cognitive changes BUT </a:t>
            </a:r>
            <a:r>
              <a:rPr lang="en-US" sz="2400" u="sng" dirty="0"/>
              <a:t>they are still able to compensate and function independently in their daily life</a:t>
            </a:r>
          </a:p>
          <a:p>
            <a:r>
              <a:rPr lang="en-US" sz="2400" dirty="0"/>
              <a:t>Often, but not always, a precursor to AD or other form of dementia</a:t>
            </a:r>
          </a:p>
        </p:txBody>
      </p:sp>
      <p:sp>
        <p:nvSpPr>
          <p:cNvPr id="72" name="Rectangle 7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1463570"/>
            <a:ext cx="6019331" cy="3927613"/>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7845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ADF1D-F668-4D25-90E0-C73D7C828430}"/>
              </a:ext>
            </a:extLst>
          </p:cNvPr>
          <p:cNvSpPr>
            <a:spLocks noGrp="1"/>
          </p:cNvSpPr>
          <p:nvPr>
            <p:ph type="title"/>
          </p:nvPr>
        </p:nvSpPr>
        <p:spPr>
          <a:xfrm>
            <a:off x="4965430" y="629268"/>
            <a:ext cx="6586491" cy="1286160"/>
          </a:xfrm>
        </p:spPr>
        <p:txBody>
          <a:bodyPr anchor="b">
            <a:normAutofit/>
          </a:bodyPr>
          <a:lstStyle/>
          <a:p>
            <a:r>
              <a:rPr lang="en-US" sz="4100"/>
              <a:t>What changes in thinking are just a normal part of aging? </a:t>
            </a:r>
          </a:p>
        </p:txBody>
      </p:sp>
      <p:sp>
        <p:nvSpPr>
          <p:cNvPr id="3" name="Content Placeholder 2">
            <a:extLst>
              <a:ext uri="{FF2B5EF4-FFF2-40B4-BE49-F238E27FC236}">
                <a16:creationId xmlns:a16="http://schemas.microsoft.com/office/drawing/2014/main" id="{511EB4C0-D38E-459C-AF14-754B7C5582F6}"/>
              </a:ext>
            </a:extLst>
          </p:cNvPr>
          <p:cNvSpPr>
            <a:spLocks noGrp="1"/>
          </p:cNvSpPr>
          <p:nvPr>
            <p:ph idx="1"/>
          </p:nvPr>
        </p:nvSpPr>
        <p:spPr>
          <a:xfrm>
            <a:off x="4720591" y="2438400"/>
            <a:ext cx="7246620" cy="4099559"/>
          </a:xfrm>
        </p:spPr>
        <p:txBody>
          <a:bodyPr>
            <a:normAutofit/>
          </a:bodyPr>
          <a:lstStyle/>
          <a:p>
            <a:pPr eaLnBrk="1" hangingPunct="1">
              <a:defRPr/>
            </a:pPr>
            <a:r>
              <a:rPr lang="en-US" sz="2000" dirty="0"/>
              <a:t>Slowing down (takes a little longer to think through things)</a:t>
            </a:r>
          </a:p>
          <a:p>
            <a:pPr eaLnBrk="1" hangingPunct="1">
              <a:defRPr/>
            </a:pPr>
            <a:r>
              <a:rPr lang="en-US" sz="2000" dirty="0"/>
              <a:t>Word retrieval is slower (but does not interfere with communication)</a:t>
            </a:r>
          </a:p>
          <a:p>
            <a:pPr eaLnBrk="1" hangingPunct="1">
              <a:defRPr/>
            </a:pPr>
            <a:r>
              <a:rPr lang="en-US" sz="2000" dirty="0"/>
              <a:t>Memory</a:t>
            </a:r>
          </a:p>
          <a:p>
            <a:pPr lvl="1" eaLnBrk="1" hangingPunct="1">
              <a:defRPr/>
            </a:pPr>
            <a:r>
              <a:rPr lang="en-US" sz="2000" dirty="0"/>
              <a:t>Forgetting why you went into a room</a:t>
            </a:r>
          </a:p>
          <a:p>
            <a:pPr lvl="1" eaLnBrk="1" hangingPunct="1">
              <a:defRPr/>
            </a:pPr>
            <a:r>
              <a:rPr lang="en-US" sz="2000" dirty="0"/>
              <a:t>Increased difficulty recalling people’s names</a:t>
            </a:r>
          </a:p>
          <a:p>
            <a:pPr lvl="1" eaLnBrk="1" hangingPunct="1">
              <a:defRPr/>
            </a:pPr>
            <a:r>
              <a:rPr lang="en-US" sz="2000" dirty="0"/>
              <a:t>Depends on frequency (rare vs. frequent and worsening)</a:t>
            </a:r>
          </a:p>
          <a:p>
            <a:pPr eaLnBrk="1" hangingPunct="1">
              <a:defRPr/>
            </a:pPr>
            <a:endParaRPr lang="en-US" sz="2000" dirty="0"/>
          </a:p>
          <a:p>
            <a:pPr eaLnBrk="1" hangingPunct="1">
              <a:defRPr/>
            </a:pPr>
            <a:r>
              <a:rPr lang="en-US" sz="2000" dirty="0"/>
              <a:t>Some abilities improve with age!</a:t>
            </a:r>
          </a:p>
          <a:p>
            <a:pPr lvl="1">
              <a:defRPr/>
            </a:pPr>
            <a:r>
              <a:rPr lang="en-US" sz="2000" dirty="0"/>
              <a:t>Vocabulary</a:t>
            </a:r>
          </a:p>
          <a:p>
            <a:pPr lvl="1">
              <a:defRPr/>
            </a:pPr>
            <a:r>
              <a:rPr lang="en-US" sz="2000" dirty="0"/>
              <a:t>Wisdom </a:t>
            </a:r>
          </a:p>
          <a:p>
            <a:pPr lvl="1" eaLnBrk="1" hangingPunct="1">
              <a:defRPr/>
            </a:pPr>
            <a:endParaRPr lang="en-US" sz="2000" dirty="0"/>
          </a:p>
          <a:p>
            <a:pPr lvl="1" eaLnBrk="1" hangingPunct="1">
              <a:defRPr/>
            </a:pPr>
            <a:endParaRPr lang="en-US" sz="2000" dirty="0"/>
          </a:p>
          <a:p>
            <a:endParaRPr lang="en-US" sz="2000" dirty="0"/>
          </a:p>
        </p:txBody>
      </p:sp>
      <p:pic>
        <p:nvPicPr>
          <p:cNvPr id="5" name="Picture 4" descr="One glowing light up arrow among other down arrows on green pastel colour background">
            <a:extLst>
              <a:ext uri="{FF2B5EF4-FFF2-40B4-BE49-F238E27FC236}">
                <a16:creationId xmlns:a16="http://schemas.microsoft.com/office/drawing/2014/main" id="{6CA581CB-9CFE-1F57-B6C6-90F137C40207}"/>
              </a:ext>
            </a:extLst>
          </p:cNvPr>
          <p:cNvPicPr>
            <a:picLocks noChangeAspect="1"/>
          </p:cNvPicPr>
          <p:nvPr/>
        </p:nvPicPr>
        <p:blipFill rotWithShape="1">
          <a:blip r:embed="rId2"/>
          <a:srcRect l="17257" r="32048"/>
          <a:stretch/>
        </p:blipFill>
        <p:spPr>
          <a:xfrm>
            <a:off x="20" y="10"/>
            <a:ext cx="4635571" cy="6857990"/>
          </a:xfrm>
          <a:prstGeom prst="rect">
            <a:avLst/>
          </a:prstGeom>
          <a:effectLst/>
        </p:spPr>
      </p:pic>
    </p:spTree>
    <p:extLst>
      <p:ext uri="{BB962C8B-B14F-4D97-AF65-F5344CB8AC3E}">
        <p14:creationId xmlns:p14="http://schemas.microsoft.com/office/powerpoint/2010/main" val="2457367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9F1AD-AA52-4837-ABDB-C630B54595B4}"/>
              </a:ext>
            </a:extLst>
          </p:cNvPr>
          <p:cNvSpPr>
            <a:spLocks noGrp="1"/>
          </p:cNvSpPr>
          <p:nvPr>
            <p:ph type="title"/>
          </p:nvPr>
        </p:nvSpPr>
        <p:spPr>
          <a:xfrm>
            <a:off x="6483468" y="288975"/>
            <a:ext cx="5259707" cy="1325563"/>
          </a:xfrm>
        </p:spPr>
        <p:txBody>
          <a:bodyPr>
            <a:normAutofit/>
          </a:bodyPr>
          <a:lstStyle/>
          <a:p>
            <a:r>
              <a:rPr lang="en-US" b="1" dirty="0"/>
              <a:t>How is MCI and dementia diagnosed?</a:t>
            </a:r>
          </a:p>
        </p:txBody>
      </p:sp>
      <p:sp>
        <p:nvSpPr>
          <p:cNvPr id="71" name="Freeform: Shape 70">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122" name="Picture 2" descr="Comprehensive Medical Evaluation - Vital Step to Recovery - J. Flowers">
            <a:extLst>
              <a:ext uri="{FF2B5EF4-FFF2-40B4-BE49-F238E27FC236}">
                <a16:creationId xmlns:a16="http://schemas.microsoft.com/office/drawing/2014/main" id="{FE24954E-E29D-405B-96E4-164F8E1E85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749" r="14673"/>
          <a:stretch/>
        </p:blipFill>
        <p:spPr bwMode="auto">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46D0D0D-84EF-4CDA-8E05-73059FAC14D8}"/>
              </a:ext>
            </a:extLst>
          </p:cNvPr>
          <p:cNvSpPr>
            <a:spLocks noGrp="1"/>
          </p:cNvSpPr>
          <p:nvPr>
            <p:ph idx="1"/>
          </p:nvPr>
        </p:nvSpPr>
        <p:spPr>
          <a:xfrm>
            <a:off x="6289158" y="2279018"/>
            <a:ext cx="5259714" cy="4190362"/>
          </a:xfrm>
        </p:spPr>
        <p:txBody>
          <a:bodyPr anchor="t">
            <a:normAutofit/>
          </a:bodyPr>
          <a:lstStyle/>
          <a:p>
            <a:r>
              <a:rPr lang="en-US" dirty="0"/>
              <a:t>Start the conversation with your doctor </a:t>
            </a:r>
          </a:p>
          <a:p>
            <a:r>
              <a:rPr lang="en-US" dirty="0"/>
              <a:t>History of symptoms (helpful to hear from patient and family) </a:t>
            </a:r>
          </a:p>
          <a:p>
            <a:r>
              <a:rPr lang="en-US" dirty="0"/>
              <a:t>Physical/neurologic exam</a:t>
            </a:r>
          </a:p>
          <a:p>
            <a:r>
              <a:rPr lang="en-US" dirty="0"/>
              <a:t>Blood work</a:t>
            </a:r>
          </a:p>
          <a:p>
            <a:r>
              <a:rPr lang="en-US" dirty="0"/>
              <a:t>Brain imaging (MRI)</a:t>
            </a:r>
          </a:p>
          <a:p>
            <a:r>
              <a:rPr lang="en-US" dirty="0"/>
              <a:t>Cognitive testing</a:t>
            </a:r>
          </a:p>
          <a:p>
            <a:endParaRPr lang="en-US" sz="1800" dirty="0"/>
          </a:p>
        </p:txBody>
      </p:sp>
    </p:spTree>
    <p:extLst>
      <p:ext uri="{BB962C8B-B14F-4D97-AF65-F5344CB8AC3E}">
        <p14:creationId xmlns:p14="http://schemas.microsoft.com/office/powerpoint/2010/main" val="3421901285"/>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F445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pPr lvl="0"/>
            <a:r>
              <a:rPr lang="en-US" b="1" baseline="0">
                <a:solidFill>
                  <a:srgbClr val="FFFFFF"/>
                </a:solidFill>
              </a:rPr>
              <a:t>Why is diagnosis important? </a:t>
            </a:r>
            <a:endParaRPr lang="en-US" b="1">
              <a:solidFill>
                <a:srgbClr val="FFFFFF"/>
              </a:solidFill>
            </a:endParaRPr>
          </a:p>
        </p:txBody>
      </p:sp>
      <p:pic>
        <p:nvPicPr>
          <p:cNvPr id="4098" name="Picture 2" descr="Medical exam Images, Stock Photos &amp; Vectors | Shutterstock">
            <a:extLst>
              <a:ext uri="{FF2B5EF4-FFF2-40B4-BE49-F238E27FC236}">
                <a16:creationId xmlns:a16="http://schemas.microsoft.com/office/drawing/2014/main" id="{8303F5C5-55FA-4054-9D09-F8A24E8A0D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650" r="1" b="7651"/>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289567" y="321732"/>
            <a:ext cx="4537709" cy="6043897"/>
          </a:xfrm>
        </p:spPr>
        <p:txBody>
          <a:bodyPr anchor="ctr">
            <a:normAutofit/>
          </a:bodyPr>
          <a:lstStyle/>
          <a:p>
            <a:pPr lvl="1"/>
            <a:r>
              <a:rPr lang="en-US" baseline="0" dirty="0">
                <a:solidFill>
                  <a:srgbClr val="FFFFFF"/>
                </a:solidFill>
              </a:rPr>
              <a:t>Rule out treatable causes</a:t>
            </a:r>
          </a:p>
          <a:p>
            <a:pPr lvl="1"/>
            <a:r>
              <a:rPr lang="en-US" baseline="0" dirty="0">
                <a:solidFill>
                  <a:srgbClr val="FFFFFF"/>
                </a:solidFill>
              </a:rPr>
              <a:t>Optimize risk factors</a:t>
            </a:r>
          </a:p>
          <a:p>
            <a:pPr lvl="1"/>
            <a:r>
              <a:rPr lang="en-US" baseline="0" dirty="0">
                <a:solidFill>
                  <a:srgbClr val="FFFFFF"/>
                </a:solidFill>
              </a:rPr>
              <a:t>Symptomatic treatment</a:t>
            </a:r>
          </a:p>
          <a:p>
            <a:pPr lvl="1"/>
            <a:r>
              <a:rPr lang="en-US" baseline="0" dirty="0">
                <a:solidFill>
                  <a:srgbClr val="FFFFFF"/>
                </a:solidFill>
              </a:rPr>
              <a:t>Opportunity to participate in clinical trials</a:t>
            </a:r>
          </a:p>
          <a:p>
            <a:pPr lvl="1"/>
            <a:r>
              <a:rPr lang="en-US" baseline="0" dirty="0">
                <a:solidFill>
                  <a:srgbClr val="FFFFFF"/>
                </a:solidFill>
              </a:rPr>
              <a:t>Emotional support for patients and families</a:t>
            </a:r>
          </a:p>
          <a:p>
            <a:pPr lvl="1"/>
            <a:r>
              <a:rPr lang="en-US" dirty="0">
                <a:solidFill>
                  <a:srgbClr val="FFFFFF"/>
                </a:solidFill>
              </a:rPr>
              <a:t>Anxiety actually decreases with a diagnosis</a:t>
            </a:r>
            <a:endParaRPr lang="en-US" baseline="0" dirty="0">
              <a:solidFill>
                <a:srgbClr val="FFFFFF"/>
              </a:solidFill>
            </a:endParaRPr>
          </a:p>
          <a:p>
            <a:pPr lvl="1"/>
            <a:r>
              <a:rPr lang="en-US" baseline="0" dirty="0">
                <a:solidFill>
                  <a:srgbClr val="FFFFFF"/>
                </a:solidFill>
              </a:rPr>
              <a:t>Planning for the future</a:t>
            </a:r>
          </a:p>
          <a:p>
            <a:pPr lvl="1"/>
            <a:r>
              <a:rPr lang="en-US" dirty="0">
                <a:solidFill>
                  <a:srgbClr val="FFFFFF"/>
                </a:solidFill>
              </a:rPr>
              <a:t>Safety issues (driving, living alone, financial scams)</a:t>
            </a:r>
          </a:p>
          <a:p>
            <a:pPr lvl="1"/>
            <a:r>
              <a:rPr lang="en-US" dirty="0">
                <a:solidFill>
                  <a:srgbClr val="FFFFFF"/>
                </a:solidFill>
              </a:rPr>
              <a:t>Start treatment </a:t>
            </a:r>
            <a:endParaRPr lang="en-US" baseline="0" dirty="0">
              <a:solidFill>
                <a:srgbClr val="FFFFFF"/>
              </a:solidFill>
            </a:endParaRPr>
          </a:p>
        </p:txBody>
      </p:sp>
    </p:spTree>
    <p:extLst>
      <p:ext uri="{BB962C8B-B14F-4D97-AF65-F5344CB8AC3E}">
        <p14:creationId xmlns:p14="http://schemas.microsoft.com/office/powerpoint/2010/main" val="1240661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00F6C4A-08A0-42C2-BCB6-83788B366496}"/>
              </a:ext>
            </a:extLst>
          </p:cNvPr>
          <p:cNvPicPr>
            <a:picLocks noChangeAspect="1"/>
          </p:cNvPicPr>
          <p:nvPr/>
        </p:nvPicPr>
        <p:blipFill rotWithShape="1">
          <a:blip r:embed="rId3"/>
          <a:srcRect t="21652" r="-2" b="-2"/>
          <a:stretch/>
        </p:blipFill>
        <p:spPr>
          <a:xfrm>
            <a:off x="20" y="1"/>
            <a:ext cx="12191980" cy="6857999"/>
          </a:xfrm>
          <a:prstGeom prst="rect">
            <a:avLst/>
          </a:prstGeom>
        </p:spPr>
      </p:pic>
      <p:sp>
        <p:nvSpPr>
          <p:cNvPr id="27" name="Rectangle 26">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39110B-6BDE-4616-838D-332B4B7AF58F}"/>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b="1" dirty="0"/>
              <a:t>What about treatment? </a:t>
            </a:r>
          </a:p>
        </p:txBody>
      </p:sp>
      <p:sp>
        <p:nvSpPr>
          <p:cNvPr id="29" name="Rectangle: Rounded Corners 28">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2" descr="Medical innovation and healthcare service concept">
            <a:extLst>
              <a:ext uri="{FF2B5EF4-FFF2-40B4-BE49-F238E27FC236}">
                <a16:creationId xmlns:a16="http://schemas.microsoft.com/office/drawing/2014/main" id="{E2985E02-050E-4FC1-B1E9-F4C219D81B8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1960719"/>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BB125-4F85-4949-B9F3-4224818209F8}"/>
              </a:ext>
            </a:extLst>
          </p:cNvPr>
          <p:cNvSpPr>
            <a:spLocks noGrp="1"/>
          </p:cNvSpPr>
          <p:nvPr>
            <p:ph type="title"/>
          </p:nvPr>
        </p:nvSpPr>
        <p:spPr>
          <a:xfrm>
            <a:off x="487681" y="266115"/>
            <a:ext cx="5314536" cy="1325563"/>
          </a:xfrm>
        </p:spPr>
        <p:txBody>
          <a:bodyPr>
            <a:noAutofit/>
          </a:bodyPr>
          <a:lstStyle/>
          <a:p>
            <a:r>
              <a:rPr lang="en-US" sz="4800" b="1" dirty="0"/>
              <a:t>Currently available  medical treatment</a:t>
            </a:r>
          </a:p>
        </p:txBody>
      </p:sp>
      <p:sp>
        <p:nvSpPr>
          <p:cNvPr id="3" name="Content Placeholder 2">
            <a:extLst>
              <a:ext uri="{FF2B5EF4-FFF2-40B4-BE49-F238E27FC236}">
                <a16:creationId xmlns:a16="http://schemas.microsoft.com/office/drawing/2014/main" id="{5BA7CC4A-471C-4BEF-AA1C-CF07FADBE5C3}"/>
              </a:ext>
            </a:extLst>
          </p:cNvPr>
          <p:cNvSpPr>
            <a:spLocks noGrp="1"/>
          </p:cNvSpPr>
          <p:nvPr>
            <p:ph idx="1"/>
          </p:nvPr>
        </p:nvSpPr>
        <p:spPr>
          <a:xfrm>
            <a:off x="877955" y="1905585"/>
            <a:ext cx="5314543" cy="4686300"/>
          </a:xfrm>
        </p:spPr>
        <p:txBody>
          <a:bodyPr anchor="t">
            <a:normAutofit lnSpcReduction="10000"/>
          </a:bodyPr>
          <a:lstStyle/>
          <a:p>
            <a:r>
              <a:rPr lang="en-US" dirty="0"/>
              <a:t>Current FDA-approved medications help slow decline</a:t>
            </a:r>
          </a:p>
          <a:p>
            <a:pPr lvl="1"/>
            <a:r>
              <a:rPr lang="en-US" dirty="0"/>
              <a:t>Aricept</a:t>
            </a:r>
          </a:p>
          <a:p>
            <a:pPr lvl="1"/>
            <a:r>
              <a:rPr lang="en-US" dirty="0"/>
              <a:t>Namenda</a:t>
            </a:r>
          </a:p>
          <a:p>
            <a:pPr lvl="1"/>
            <a:r>
              <a:rPr lang="en-US" dirty="0"/>
              <a:t>Aducanumab </a:t>
            </a:r>
          </a:p>
          <a:p>
            <a:r>
              <a:rPr lang="en-US" dirty="0"/>
              <a:t>Treating other risk factors is important:</a:t>
            </a:r>
          </a:p>
          <a:p>
            <a:pPr lvl="1"/>
            <a:r>
              <a:rPr lang="en-US" dirty="0"/>
              <a:t>Hypertension</a:t>
            </a:r>
          </a:p>
          <a:p>
            <a:pPr lvl="1"/>
            <a:r>
              <a:rPr lang="en-US" dirty="0"/>
              <a:t>Diabetes</a:t>
            </a:r>
          </a:p>
          <a:p>
            <a:pPr lvl="1"/>
            <a:r>
              <a:rPr lang="en-US" dirty="0"/>
              <a:t>Obesity</a:t>
            </a:r>
          </a:p>
          <a:p>
            <a:pPr lvl="1"/>
            <a:r>
              <a:rPr lang="en-US" dirty="0"/>
              <a:t>Smoking</a:t>
            </a:r>
          </a:p>
          <a:p>
            <a:pPr lvl="1"/>
            <a:r>
              <a:rPr lang="en-US" dirty="0"/>
              <a:t>Alcohol abuse</a:t>
            </a:r>
          </a:p>
          <a:p>
            <a:endParaRPr lang="en-US" dirty="0"/>
          </a:p>
          <a:p>
            <a:endParaRPr lang="en-US" sz="1800" dirty="0"/>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picture containing indoor, table, sitting, small&#10;&#10;Description automatically generated">
            <a:extLst>
              <a:ext uri="{FF2B5EF4-FFF2-40B4-BE49-F238E27FC236}">
                <a16:creationId xmlns:a16="http://schemas.microsoft.com/office/drawing/2014/main" id="{349EB6EB-EB7B-4798-875E-E89B04C37C6A}"/>
              </a:ext>
            </a:extLst>
          </p:cNvPr>
          <p:cNvPicPr>
            <a:picLocks noChangeAspect="1"/>
          </p:cNvPicPr>
          <p:nvPr/>
        </p:nvPicPr>
        <p:blipFill rotWithShape="1">
          <a:blip r:embed="rId2">
            <a:extLst>
              <a:ext uri="{28A0092B-C50C-407E-A947-70E740481C1C}">
                <a14:useLocalDpi xmlns:a14="http://schemas.microsoft.com/office/drawing/2010/main" val="0"/>
              </a:ext>
            </a:extLst>
          </a:blip>
          <a:srcRect l="28328" r="19947"/>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163682820"/>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8365683E-9F09-4E23-AE6A-ADD2300013DF}"/>
              </a:ext>
            </a:extLst>
          </p:cNvPr>
          <p:cNvSpPr>
            <a:spLocks noGrp="1"/>
          </p:cNvSpPr>
          <p:nvPr>
            <p:ph type="title"/>
          </p:nvPr>
        </p:nvSpPr>
        <p:spPr>
          <a:xfrm>
            <a:off x="6684264" y="201168"/>
            <a:ext cx="4892040" cy="1773936"/>
          </a:xfrm>
        </p:spPr>
        <p:txBody>
          <a:bodyPr anchor="b">
            <a:normAutofit fontScale="90000"/>
          </a:bodyPr>
          <a:lstStyle/>
          <a:p>
            <a:r>
              <a:rPr lang="en-US" sz="4000" dirty="0"/>
              <a:t>Can we prevent, delay or slow symptoms through lifestyle changes? </a:t>
            </a:r>
          </a:p>
        </p:txBody>
      </p:sp>
      <p:pic>
        <p:nvPicPr>
          <p:cNvPr id="1026" name="Picture 2" descr="Image result for disease prevention and images">
            <a:extLst>
              <a:ext uri="{FF2B5EF4-FFF2-40B4-BE49-F238E27FC236}">
                <a16:creationId xmlns:a16="http://schemas.microsoft.com/office/drawing/2014/main" id="{34F94A0E-87F9-4A33-8064-4AB22290BF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71" r="3228" b="-1"/>
          <a:stretch/>
        </p:blipFill>
        <p:spPr bwMode="auto">
          <a:xfrm>
            <a:off x="470018" y="822420"/>
            <a:ext cx="5025525" cy="5222304"/>
          </a:xfrm>
          <a:prstGeom prst="rect">
            <a:avLst/>
          </a:prstGeom>
          <a:noFill/>
          <a:extLst>
            <a:ext uri="{909E8E84-426E-40DD-AFC4-6F175D3DCCD1}">
              <a14:hiddenFill xmlns:a14="http://schemas.microsoft.com/office/drawing/2010/main">
                <a:solidFill>
                  <a:srgbClr val="FFFFFF"/>
                </a:solidFill>
              </a14:hiddenFill>
            </a:ext>
          </a:extLst>
        </p:spPr>
      </p:pic>
      <p:cxnSp>
        <p:nvCxnSpPr>
          <p:cNvPr id="137" name="Straight Connector 136">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C908109-66CA-4ED6-BDCD-DFEB41DB6B0D}"/>
              </a:ext>
            </a:extLst>
          </p:cNvPr>
          <p:cNvSpPr>
            <a:spLocks noGrp="1"/>
          </p:cNvSpPr>
          <p:nvPr>
            <p:ph idx="1"/>
          </p:nvPr>
        </p:nvSpPr>
        <p:spPr>
          <a:xfrm>
            <a:off x="6684264" y="2176273"/>
            <a:ext cx="4892040" cy="3931919"/>
          </a:xfrm>
        </p:spPr>
        <p:txBody>
          <a:bodyPr anchor="t">
            <a:normAutofit lnSpcReduction="10000"/>
          </a:bodyPr>
          <a:lstStyle/>
          <a:p>
            <a:pPr marL="0" indent="0">
              <a:buNone/>
            </a:pPr>
            <a:r>
              <a:rPr lang="en-US" dirty="0"/>
              <a:t>Up to 40% of dementia is attributable to </a:t>
            </a:r>
            <a:r>
              <a:rPr lang="en-US" b="1" dirty="0"/>
              <a:t>modifiable</a:t>
            </a:r>
            <a:r>
              <a:rPr lang="en-US" dirty="0"/>
              <a:t> factors</a:t>
            </a:r>
          </a:p>
          <a:p>
            <a:pPr lvl="2"/>
            <a:r>
              <a:rPr lang="en-US" sz="2800" dirty="0"/>
              <a:t>Physical inactivity</a:t>
            </a:r>
          </a:p>
          <a:p>
            <a:pPr lvl="2"/>
            <a:r>
              <a:rPr lang="en-US" sz="2800" dirty="0"/>
              <a:t>Poor diet</a:t>
            </a:r>
          </a:p>
          <a:p>
            <a:pPr lvl="2"/>
            <a:r>
              <a:rPr lang="en-US" sz="2800" dirty="0"/>
              <a:t>Low cognitive stimulation </a:t>
            </a:r>
          </a:p>
          <a:p>
            <a:pPr lvl="2"/>
            <a:r>
              <a:rPr lang="en-US" sz="2800" dirty="0"/>
              <a:t>Lack of social engagement</a:t>
            </a:r>
          </a:p>
          <a:p>
            <a:pPr lvl="2"/>
            <a:r>
              <a:rPr lang="en-US" sz="2800" dirty="0"/>
              <a:t>Depression</a:t>
            </a:r>
          </a:p>
          <a:p>
            <a:pPr marL="914400" lvl="2" indent="0">
              <a:buNone/>
            </a:pPr>
            <a:endParaRPr lang="en-US" sz="2800" dirty="0"/>
          </a:p>
          <a:p>
            <a:pPr marL="914400" lvl="2" indent="0">
              <a:buNone/>
            </a:pPr>
            <a:endParaRPr lang="en-US" dirty="0"/>
          </a:p>
          <a:p>
            <a:endParaRPr lang="en-US" sz="2000" dirty="0"/>
          </a:p>
        </p:txBody>
      </p:sp>
    </p:spTree>
    <p:extLst>
      <p:ext uri="{BB962C8B-B14F-4D97-AF65-F5344CB8AC3E}">
        <p14:creationId xmlns:p14="http://schemas.microsoft.com/office/powerpoint/2010/main" val="381250213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15991-4D2A-4E37-9CFB-0301C6DB0D49}"/>
              </a:ext>
            </a:extLst>
          </p:cNvPr>
          <p:cNvSpPr>
            <a:spLocks noGrp="1"/>
          </p:cNvSpPr>
          <p:nvPr>
            <p:ph type="title"/>
          </p:nvPr>
        </p:nvSpPr>
        <p:spPr>
          <a:xfrm>
            <a:off x="3262948" y="38102"/>
            <a:ext cx="6681152" cy="1325563"/>
          </a:xfrm>
        </p:spPr>
        <p:txBody>
          <a:bodyPr/>
          <a:lstStyle/>
          <a:p>
            <a:r>
              <a:rPr lang="en-US" b="1" dirty="0"/>
              <a:t>Sponsors of this program </a:t>
            </a:r>
          </a:p>
        </p:txBody>
      </p:sp>
      <p:sp>
        <p:nvSpPr>
          <p:cNvPr id="6" name="Text Placeholder 5">
            <a:extLst>
              <a:ext uri="{FF2B5EF4-FFF2-40B4-BE49-F238E27FC236}">
                <a16:creationId xmlns:a16="http://schemas.microsoft.com/office/drawing/2014/main" id="{820D7D1A-6893-4670-8A37-916B26E9489C}"/>
              </a:ext>
            </a:extLst>
          </p:cNvPr>
          <p:cNvSpPr>
            <a:spLocks noGrp="1"/>
          </p:cNvSpPr>
          <p:nvPr>
            <p:ph type="body" idx="1"/>
          </p:nvPr>
        </p:nvSpPr>
        <p:spPr>
          <a:xfrm>
            <a:off x="767556" y="1524143"/>
            <a:ext cx="5157787" cy="823912"/>
          </a:xfrm>
        </p:spPr>
        <p:txBody>
          <a:bodyPr/>
          <a:lstStyle/>
          <a:p>
            <a:r>
              <a:rPr lang="en-US" dirty="0">
                <a:solidFill>
                  <a:srgbClr val="0070C0"/>
                </a:solidFill>
              </a:rPr>
              <a:t>UC Davis California Alzheimer’s Disease Center Program</a:t>
            </a:r>
            <a:endParaRPr lang="en-US" dirty="0"/>
          </a:p>
        </p:txBody>
      </p:sp>
      <p:pic>
        <p:nvPicPr>
          <p:cNvPr id="10" name="Picture 2">
            <a:extLst>
              <a:ext uri="{FF2B5EF4-FFF2-40B4-BE49-F238E27FC236}">
                <a16:creationId xmlns:a16="http://schemas.microsoft.com/office/drawing/2014/main" id="{871D5E97-6834-4D8F-ADE7-0D85A611F5F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2721580" y="3558196"/>
            <a:ext cx="2368530" cy="1655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Placeholder 7">
            <a:extLst>
              <a:ext uri="{FF2B5EF4-FFF2-40B4-BE49-F238E27FC236}">
                <a16:creationId xmlns:a16="http://schemas.microsoft.com/office/drawing/2014/main" id="{AC066512-807D-4B8E-904B-2D92A724C1DB}"/>
              </a:ext>
            </a:extLst>
          </p:cNvPr>
          <p:cNvSpPr>
            <a:spLocks noGrp="1"/>
          </p:cNvSpPr>
          <p:nvPr>
            <p:ph type="body" sz="quarter" idx="3"/>
          </p:nvPr>
        </p:nvSpPr>
        <p:spPr>
          <a:xfrm>
            <a:off x="7610717" y="1936099"/>
            <a:ext cx="4417378" cy="823912"/>
          </a:xfrm>
        </p:spPr>
        <p:txBody>
          <a:bodyPr/>
          <a:lstStyle/>
          <a:p>
            <a:r>
              <a:rPr lang="en-US" dirty="0">
                <a:solidFill>
                  <a:srgbClr val="0070C0"/>
                </a:solidFill>
              </a:rPr>
              <a:t>UC Davis Alzheimer’s Disease Research Center</a:t>
            </a:r>
            <a:endParaRPr lang="en-US" dirty="0"/>
          </a:p>
          <a:p>
            <a:endParaRPr lang="en-US" dirty="0"/>
          </a:p>
        </p:txBody>
      </p:sp>
      <p:sp>
        <p:nvSpPr>
          <p:cNvPr id="12" name="Content Placeholder 11">
            <a:extLst>
              <a:ext uri="{FF2B5EF4-FFF2-40B4-BE49-F238E27FC236}">
                <a16:creationId xmlns:a16="http://schemas.microsoft.com/office/drawing/2014/main" id="{93719674-AE44-4875-9D4C-135716CA64AA}"/>
              </a:ext>
            </a:extLst>
          </p:cNvPr>
          <p:cNvSpPr>
            <a:spLocks noGrp="1"/>
          </p:cNvSpPr>
          <p:nvPr>
            <p:ph sz="quarter" idx="4"/>
          </p:nvPr>
        </p:nvSpPr>
        <p:spPr>
          <a:xfrm>
            <a:off x="7225588" y="2401729"/>
            <a:ext cx="4219334" cy="3803862"/>
          </a:xfrm>
        </p:spPr>
        <p:txBody>
          <a:bodyPr/>
          <a:lstStyle/>
          <a:p>
            <a:pPr marL="0" indent="0">
              <a:buNone/>
            </a:pPr>
            <a:r>
              <a:rPr lang="en-US" sz="2100" dirty="0"/>
              <a:t>Program </a:t>
            </a:r>
            <a:r>
              <a:rPr lang="en-US" sz="2100" dirty="0" err="1"/>
              <a:t>est</a:t>
            </a:r>
            <a:r>
              <a:rPr lang="en-US" sz="2100" dirty="0"/>
              <a:t> in 1989</a:t>
            </a:r>
          </a:p>
          <a:p>
            <a:pPr marL="0" indent="0">
              <a:buNone/>
            </a:pPr>
            <a:r>
              <a:rPr lang="en-US" sz="2100" dirty="0"/>
              <a:t>Funded by the National Institutes of Health (NIH)</a:t>
            </a:r>
          </a:p>
          <a:p>
            <a:pPr marL="0" indent="0">
              <a:buNone/>
            </a:pPr>
            <a:r>
              <a:rPr lang="en-US" sz="2100" dirty="0"/>
              <a:t>Research in prevention, detection and treatment of AD</a:t>
            </a:r>
          </a:p>
          <a:p>
            <a:pPr marL="0" indent="0">
              <a:buNone/>
            </a:pPr>
            <a:endParaRPr lang="en-US" sz="2100" dirty="0"/>
          </a:p>
        </p:txBody>
      </p:sp>
      <p:sp>
        <p:nvSpPr>
          <p:cNvPr id="13" name="TextBox 12">
            <a:extLst>
              <a:ext uri="{FF2B5EF4-FFF2-40B4-BE49-F238E27FC236}">
                <a16:creationId xmlns:a16="http://schemas.microsoft.com/office/drawing/2014/main" id="{D4F0C9D4-AE9B-4A1A-8859-62BBABDB1918}"/>
              </a:ext>
            </a:extLst>
          </p:cNvPr>
          <p:cNvSpPr txBox="1"/>
          <p:nvPr/>
        </p:nvSpPr>
        <p:spPr>
          <a:xfrm>
            <a:off x="0" y="2401729"/>
            <a:ext cx="4672647" cy="3139321"/>
          </a:xfrm>
          <a:prstGeom prst="rect">
            <a:avLst/>
          </a:prstGeom>
          <a:noFill/>
        </p:spPr>
        <p:txBody>
          <a:bodyPr wrap="square" rtlCol="0">
            <a:spAutoFit/>
          </a:bodyPr>
          <a:lstStyle/>
          <a:p>
            <a:pPr marL="166688" indent="0">
              <a:buNone/>
            </a:pPr>
            <a:r>
              <a:rPr lang="en-US" sz="2100" dirty="0"/>
              <a:t>Program established in 1984 - 10 Centers</a:t>
            </a:r>
          </a:p>
          <a:p>
            <a:pPr marL="166688" indent="0">
              <a:buNone/>
            </a:pPr>
            <a:r>
              <a:rPr lang="en-US" sz="2100" dirty="0"/>
              <a:t>Funded by the CA Department of Public Health</a:t>
            </a:r>
          </a:p>
          <a:p>
            <a:pPr marL="166688" indent="0">
              <a:buNone/>
            </a:pPr>
            <a:endParaRPr lang="en-US" sz="2100" dirty="0"/>
          </a:p>
          <a:p>
            <a:pPr marL="166688" indent="0">
              <a:buNone/>
            </a:pPr>
            <a:r>
              <a:rPr lang="en-US" sz="2100" dirty="0"/>
              <a:t>Services:</a:t>
            </a:r>
            <a:endParaRPr lang="en-US" dirty="0"/>
          </a:p>
          <a:p>
            <a:pPr marL="852488" lvl="2"/>
            <a:r>
              <a:rPr lang="en-US" dirty="0"/>
              <a:t>Diagnosis</a:t>
            </a:r>
          </a:p>
          <a:p>
            <a:pPr marL="852488" lvl="2"/>
            <a:r>
              <a:rPr lang="en-US" dirty="0"/>
              <a:t>Treatment</a:t>
            </a:r>
          </a:p>
          <a:p>
            <a:pPr marL="852488" lvl="2"/>
            <a:r>
              <a:rPr lang="en-US" dirty="0"/>
              <a:t>Support services</a:t>
            </a:r>
          </a:p>
          <a:p>
            <a:pPr marL="852488" lvl="2"/>
            <a:r>
              <a:rPr lang="en-US" dirty="0"/>
              <a:t>Education</a:t>
            </a:r>
          </a:p>
        </p:txBody>
      </p:sp>
      <p:sp>
        <p:nvSpPr>
          <p:cNvPr id="3" name="TextBox 2">
            <a:extLst>
              <a:ext uri="{FF2B5EF4-FFF2-40B4-BE49-F238E27FC236}">
                <a16:creationId xmlns:a16="http://schemas.microsoft.com/office/drawing/2014/main" id="{D3686F8A-02DF-FF8D-5F33-89FCEC3059E5}"/>
              </a:ext>
            </a:extLst>
          </p:cNvPr>
          <p:cNvSpPr txBox="1"/>
          <p:nvPr/>
        </p:nvSpPr>
        <p:spPr>
          <a:xfrm>
            <a:off x="4897282" y="5707866"/>
            <a:ext cx="2713435" cy="461665"/>
          </a:xfrm>
          <a:prstGeom prst="rect">
            <a:avLst/>
          </a:prstGeom>
          <a:noFill/>
        </p:spPr>
        <p:txBody>
          <a:bodyPr wrap="none" rtlCol="0">
            <a:spAutoFit/>
          </a:bodyPr>
          <a:lstStyle/>
          <a:p>
            <a:r>
              <a:rPr lang="en-US" sz="2400" b="1" dirty="0">
                <a:solidFill>
                  <a:srgbClr val="0070C0"/>
                </a:solidFill>
              </a:rPr>
              <a:t>Healthy Aging Clinic</a:t>
            </a:r>
          </a:p>
        </p:txBody>
      </p:sp>
    </p:spTree>
    <p:extLst>
      <p:ext uri="{BB962C8B-B14F-4D97-AF65-F5344CB8AC3E}">
        <p14:creationId xmlns:p14="http://schemas.microsoft.com/office/powerpoint/2010/main" val="34523991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4841EA57-DEA6-4BE9-B11E-1FBCC76BE1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D7D2910-AC48-4D86-9D67-12519501CF1D}"/>
              </a:ext>
            </a:extLst>
          </p:cNvPr>
          <p:cNvPicPr>
            <a:picLocks noChangeAspect="1"/>
          </p:cNvPicPr>
          <p:nvPr/>
        </p:nvPicPr>
        <p:blipFill rotWithShape="1">
          <a:blip r:embed="rId3"/>
          <a:srcRect t="30842" r="-3" b="4296"/>
          <a:stretch/>
        </p:blipFill>
        <p:spPr>
          <a:xfrm>
            <a:off x="5926240" y="10"/>
            <a:ext cx="6265758" cy="2285990"/>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p:spPr>
      </p:pic>
      <p:pic>
        <p:nvPicPr>
          <p:cNvPr id="4" name="Content Placeholder 3">
            <a:extLst>
              <a:ext uri="{FF2B5EF4-FFF2-40B4-BE49-F238E27FC236}">
                <a16:creationId xmlns:a16="http://schemas.microsoft.com/office/drawing/2014/main" id="{6D8E2614-DCB9-4A22-B548-C50A26286960}"/>
              </a:ext>
            </a:extLst>
          </p:cNvPr>
          <p:cNvPicPr>
            <a:picLocks noChangeAspect="1"/>
          </p:cNvPicPr>
          <p:nvPr/>
        </p:nvPicPr>
        <p:blipFill rotWithShape="1">
          <a:blip r:embed="rId4"/>
          <a:srcRect t="6700" b="16898"/>
          <a:stretch/>
        </p:blipFill>
        <p:spPr>
          <a:xfrm>
            <a:off x="6988408" y="2286000"/>
            <a:ext cx="5203590" cy="2286000"/>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p:spPr>
      </p:pic>
      <p:pic>
        <p:nvPicPr>
          <p:cNvPr id="6" name="Picture 5">
            <a:extLst>
              <a:ext uri="{FF2B5EF4-FFF2-40B4-BE49-F238E27FC236}">
                <a16:creationId xmlns:a16="http://schemas.microsoft.com/office/drawing/2014/main" id="{F87DE2D9-73E3-4514-89D3-F44B1A468C81}"/>
              </a:ext>
            </a:extLst>
          </p:cNvPr>
          <p:cNvPicPr>
            <a:picLocks noChangeAspect="1"/>
          </p:cNvPicPr>
          <p:nvPr/>
        </p:nvPicPr>
        <p:blipFill rotWithShape="1">
          <a:blip r:embed="rId5"/>
          <a:srcRect b="17054"/>
          <a:stretch/>
        </p:blipFill>
        <p:spPr>
          <a:xfrm>
            <a:off x="8047618" y="4572000"/>
            <a:ext cx="4144382" cy="2286000"/>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p:spPr>
      </p:pic>
      <p:sp>
        <p:nvSpPr>
          <p:cNvPr id="138" name="Freeform 15">
            <a:extLst>
              <a:ext uri="{FF2B5EF4-FFF2-40B4-BE49-F238E27FC236}">
                <a16:creationId xmlns:a16="http://schemas.microsoft.com/office/drawing/2014/main" id="{A26922E4-CEB0-4BFE-BAD1-403E6A417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0203" cy="6858000"/>
          </a:xfrm>
          <a:custGeom>
            <a:avLst/>
            <a:gdLst>
              <a:gd name="connsiteX0" fmla="*/ 0 w 9590203"/>
              <a:gd name="connsiteY0" fmla="*/ 0 h 6858000"/>
              <a:gd name="connsiteX1" fmla="*/ 6414049 w 9590203"/>
              <a:gd name="connsiteY1" fmla="*/ 0 h 6858000"/>
              <a:gd name="connsiteX2" fmla="*/ 9590203 w 9590203"/>
              <a:gd name="connsiteY2" fmla="*/ 6858000 h 6858000"/>
              <a:gd name="connsiteX3" fmla="*/ 0 w 95902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90203" h="6858000">
                <a:moveTo>
                  <a:pt x="0" y="0"/>
                </a:moveTo>
                <a:lnTo>
                  <a:pt x="6414049" y="0"/>
                </a:lnTo>
                <a:lnTo>
                  <a:pt x="9590203" y="6858000"/>
                </a:lnTo>
                <a:lnTo>
                  <a:pt x="0" y="6858000"/>
                </a:ln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602" name="Title 1">
            <a:extLst>
              <a:ext uri="{FF2B5EF4-FFF2-40B4-BE49-F238E27FC236}">
                <a16:creationId xmlns:a16="http://schemas.microsoft.com/office/drawing/2014/main" id="{4F2A327E-5D07-4EED-9E64-6A1502CB8D11}"/>
              </a:ext>
            </a:extLst>
          </p:cNvPr>
          <p:cNvSpPr>
            <a:spLocks noGrp="1"/>
          </p:cNvSpPr>
          <p:nvPr>
            <p:ph type="title"/>
          </p:nvPr>
        </p:nvSpPr>
        <p:spPr>
          <a:xfrm>
            <a:off x="1007959" y="634002"/>
            <a:ext cx="5088040" cy="1325563"/>
          </a:xfrm>
        </p:spPr>
        <p:txBody>
          <a:bodyPr>
            <a:normAutofit/>
          </a:bodyPr>
          <a:lstStyle/>
          <a:p>
            <a:pPr>
              <a:defRPr/>
            </a:pPr>
            <a:r>
              <a:rPr lang="en-US" altLang="en-US" sz="4000" b="1">
                <a:solidFill>
                  <a:srgbClr val="000000"/>
                </a:solidFill>
              </a:rPr>
              <a:t>Physical Exercise </a:t>
            </a:r>
            <a:endParaRPr lang="en-US" altLang="en-US" sz="4000" b="1" dirty="0">
              <a:solidFill>
                <a:srgbClr val="000000"/>
              </a:solidFill>
            </a:endParaRPr>
          </a:p>
        </p:txBody>
      </p:sp>
      <p:sp>
        <p:nvSpPr>
          <p:cNvPr id="31747" name="Content Placeholder 2">
            <a:extLst>
              <a:ext uri="{FF2B5EF4-FFF2-40B4-BE49-F238E27FC236}">
                <a16:creationId xmlns:a16="http://schemas.microsoft.com/office/drawing/2014/main" id="{5D2FD501-D8F1-46DF-BFCA-6C4955B48B8F}"/>
              </a:ext>
            </a:extLst>
          </p:cNvPr>
          <p:cNvSpPr>
            <a:spLocks noGrp="1"/>
          </p:cNvSpPr>
          <p:nvPr>
            <p:ph idx="1"/>
          </p:nvPr>
        </p:nvSpPr>
        <p:spPr>
          <a:xfrm>
            <a:off x="334767" y="2286000"/>
            <a:ext cx="6779371" cy="4704226"/>
          </a:xfrm>
        </p:spPr>
        <p:txBody>
          <a:bodyPr>
            <a:normAutofit/>
          </a:bodyPr>
          <a:lstStyle/>
          <a:p>
            <a:pPr eaLnBrk="1" hangingPunct="1"/>
            <a:r>
              <a:rPr lang="en-US" altLang="en-US" sz="2400" dirty="0">
                <a:solidFill>
                  <a:srgbClr val="000000"/>
                </a:solidFill>
              </a:rPr>
              <a:t>Randomized controlled trials of aerobic exercise </a:t>
            </a:r>
            <a:r>
              <a:rPr lang="en-US" altLang="en-US" sz="2400" dirty="0">
                <a:solidFill>
                  <a:srgbClr val="000000"/>
                </a:solidFill>
                <a:sym typeface="Wingdings" panose="05000000000000000000" pitchFamily="2" charset="2"/>
              </a:rPr>
              <a:t> </a:t>
            </a:r>
            <a:r>
              <a:rPr lang="en-US" altLang="en-US" sz="2400" dirty="0">
                <a:solidFill>
                  <a:srgbClr val="000000"/>
                </a:solidFill>
              </a:rPr>
              <a:t>improvements in memory/thinking</a:t>
            </a:r>
          </a:p>
          <a:p>
            <a:pPr eaLnBrk="1" hangingPunct="1"/>
            <a:r>
              <a:rPr lang="en-US" altLang="en-US" sz="2400" dirty="0">
                <a:solidFill>
                  <a:srgbClr val="000000"/>
                </a:solidFill>
              </a:rPr>
              <a:t>May even benefit the measurable health of the brain (decrease atrophy rates) </a:t>
            </a:r>
          </a:p>
          <a:p>
            <a:pPr eaLnBrk="1" hangingPunct="1"/>
            <a:r>
              <a:rPr lang="en-US" altLang="en-US" sz="2400" dirty="0">
                <a:solidFill>
                  <a:srgbClr val="000000"/>
                </a:solidFill>
              </a:rPr>
              <a:t>Typical protocol: 40-50 minutes of brisk walking 4-5x/</a:t>
            </a:r>
            <a:r>
              <a:rPr lang="en-US" altLang="en-US" sz="2400" dirty="0" err="1">
                <a:solidFill>
                  <a:srgbClr val="000000"/>
                </a:solidFill>
              </a:rPr>
              <a:t>wk</a:t>
            </a:r>
            <a:r>
              <a:rPr lang="en-US" altLang="en-US" sz="2400" dirty="0">
                <a:solidFill>
                  <a:srgbClr val="000000"/>
                </a:solidFill>
              </a:rPr>
              <a:t> or other moderate intensity activity</a:t>
            </a:r>
          </a:p>
          <a:p>
            <a:pPr eaLnBrk="1" hangingPunct="1"/>
            <a:r>
              <a:rPr lang="en-US" altLang="en-US" sz="2400" dirty="0">
                <a:solidFill>
                  <a:srgbClr val="000000"/>
                </a:solidFill>
              </a:rPr>
              <a:t>Who benefits: at risk individuals, MCI and dementia </a:t>
            </a:r>
          </a:p>
          <a:p>
            <a:pPr lvl="1"/>
            <a:r>
              <a:rPr lang="en-US" altLang="en-US" dirty="0">
                <a:solidFill>
                  <a:srgbClr val="000000"/>
                </a:solidFill>
              </a:rPr>
              <a:t>Those with genetic risk for AD may exhibit greatest  benefit </a:t>
            </a:r>
          </a:p>
          <a:p>
            <a:pPr eaLnBrk="1" hangingPunct="1"/>
            <a:endParaRPr lang="en-US" altLang="en-US" sz="2400" dirty="0">
              <a:solidFill>
                <a:srgbClr val="000000"/>
              </a:solidFill>
            </a:endParaRPr>
          </a:p>
          <a:p>
            <a:pPr eaLnBrk="1" hangingPunct="1"/>
            <a:endParaRPr lang="en-US" altLang="en-US" sz="2000" dirty="0">
              <a:solidFill>
                <a:srgbClr val="000000"/>
              </a:solidFill>
            </a:endParaRPr>
          </a:p>
        </p:txBody>
      </p:sp>
    </p:spTree>
    <p:extLst>
      <p:ext uri="{BB962C8B-B14F-4D97-AF65-F5344CB8AC3E}">
        <p14:creationId xmlns:p14="http://schemas.microsoft.com/office/powerpoint/2010/main" val="5440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D82B90-9E47-4B1D-A1EF-BD5CE78FDB48}"/>
              </a:ext>
            </a:extLst>
          </p:cNvPr>
          <p:cNvSpPr>
            <a:spLocks noGrp="1"/>
          </p:cNvSpPr>
          <p:nvPr>
            <p:ph sz="half" idx="1"/>
          </p:nvPr>
        </p:nvSpPr>
        <p:spPr>
          <a:xfrm>
            <a:off x="5826368" y="148590"/>
            <a:ext cx="6137031" cy="6183630"/>
          </a:xfrm>
        </p:spPr>
        <p:txBody>
          <a:bodyPr>
            <a:normAutofit/>
          </a:bodyPr>
          <a:lstStyle/>
          <a:p>
            <a:pPr marL="0" indent="0">
              <a:buNone/>
            </a:pPr>
            <a:endParaRPr lang="en-US" sz="2200" b="1" dirty="0">
              <a:solidFill>
                <a:srgbClr val="0070C0"/>
              </a:solidFill>
            </a:endParaRPr>
          </a:p>
          <a:p>
            <a:pPr marL="0" indent="0">
              <a:buNone/>
            </a:pPr>
            <a:r>
              <a:rPr lang="en-US" sz="6000" dirty="0"/>
              <a:t>         Nutrition </a:t>
            </a:r>
          </a:p>
          <a:p>
            <a:r>
              <a:rPr lang="en-US" dirty="0"/>
              <a:t>Originally identified as a result of epidemiological studies </a:t>
            </a:r>
            <a:r>
              <a:rPr lang="en-US" dirty="0">
                <a:sym typeface="Wingdings" panose="05000000000000000000" pitchFamily="2" charset="2"/>
              </a:rPr>
              <a:t> </a:t>
            </a:r>
            <a:r>
              <a:rPr lang="en-US" dirty="0"/>
              <a:t>lower rates of cardiovascular disease in Mediterranean countries in the 1960’s</a:t>
            </a:r>
          </a:p>
          <a:p>
            <a:r>
              <a:rPr lang="en-US" dirty="0"/>
              <a:t>Observational studies showed reduced risk of AD</a:t>
            </a:r>
            <a:endParaRPr lang="en-US" sz="1700" dirty="0"/>
          </a:p>
          <a:p>
            <a:r>
              <a:rPr lang="en-US" dirty="0"/>
              <a:t>Randomized clinical trials show adherence associated with slower cognitive decline</a:t>
            </a:r>
            <a:endParaRPr lang="en-US" sz="1600" dirty="0"/>
          </a:p>
          <a:p>
            <a:endParaRPr lang="en-US" dirty="0"/>
          </a:p>
          <a:p>
            <a:pPr marL="0" indent="0">
              <a:buNone/>
            </a:pPr>
            <a:endParaRPr lang="en-US" dirty="0"/>
          </a:p>
        </p:txBody>
      </p:sp>
      <p:pic>
        <p:nvPicPr>
          <p:cNvPr id="17" name="Picture 16">
            <a:extLst>
              <a:ext uri="{FF2B5EF4-FFF2-40B4-BE49-F238E27FC236}">
                <a16:creationId xmlns:a16="http://schemas.microsoft.com/office/drawing/2014/main" id="{D394990C-501E-4405-872A-BFF9E69074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500"/>
            <a:ext cx="5721028" cy="7738109"/>
          </a:xfrm>
          <a:prstGeom prst="rect">
            <a:avLst/>
          </a:prstGeom>
        </p:spPr>
      </p:pic>
    </p:spTree>
    <p:extLst>
      <p:ext uri="{BB962C8B-B14F-4D97-AF65-F5344CB8AC3E}">
        <p14:creationId xmlns:p14="http://schemas.microsoft.com/office/powerpoint/2010/main" val="10665600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7CC24-B631-4EE1-8E59-0A16F1C4FEDC}"/>
              </a:ext>
            </a:extLst>
          </p:cNvPr>
          <p:cNvSpPr>
            <a:spLocks noGrp="1"/>
          </p:cNvSpPr>
          <p:nvPr>
            <p:ph type="title"/>
          </p:nvPr>
        </p:nvSpPr>
        <p:spPr>
          <a:xfrm>
            <a:off x="6522508" y="179832"/>
            <a:ext cx="4960918" cy="1609344"/>
          </a:xfrm>
          <a:ln>
            <a:noFill/>
          </a:ln>
        </p:spPr>
        <p:txBody>
          <a:bodyPr>
            <a:noAutofit/>
          </a:bodyPr>
          <a:lstStyle/>
          <a:p>
            <a:pPr>
              <a:defRPr/>
            </a:pPr>
            <a:r>
              <a:rPr lang="en-US" sz="3600" b="1" dirty="0"/>
              <a:t>Cognitive Engagement: Use it or Lose it!  </a:t>
            </a:r>
            <a:endParaRPr lang="en-US" sz="3600" dirty="0"/>
          </a:p>
        </p:txBody>
      </p:sp>
      <p:pic>
        <p:nvPicPr>
          <p:cNvPr id="6" name="Picture 5">
            <a:extLst>
              <a:ext uri="{FF2B5EF4-FFF2-40B4-BE49-F238E27FC236}">
                <a16:creationId xmlns:a16="http://schemas.microsoft.com/office/drawing/2014/main" id="{B0495A8B-C2EA-4B56-95C1-C5098748E1D2}"/>
              </a:ext>
            </a:extLst>
          </p:cNvPr>
          <p:cNvPicPr>
            <a:picLocks noChangeAspect="1"/>
          </p:cNvPicPr>
          <p:nvPr/>
        </p:nvPicPr>
        <p:blipFill rotWithShape="1">
          <a:blip r:embed="rId3"/>
          <a:srcRect r="32081" b="-1"/>
          <a:stretch/>
        </p:blipFill>
        <p:spPr>
          <a:xfrm>
            <a:off x="-2" y="10"/>
            <a:ext cx="3036232" cy="3352846"/>
          </a:xfrm>
          <a:prstGeom prst="rect">
            <a:avLst/>
          </a:prstGeom>
        </p:spPr>
      </p:pic>
      <p:pic>
        <p:nvPicPr>
          <p:cNvPr id="4" name="Picture 3">
            <a:extLst>
              <a:ext uri="{FF2B5EF4-FFF2-40B4-BE49-F238E27FC236}">
                <a16:creationId xmlns:a16="http://schemas.microsoft.com/office/drawing/2014/main" id="{7FC10A41-1117-4D23-80B8-A50B8A728E63}"/>
              </a:ext>
            </a:extLst>
          </p:cNvPr>
          <p:cNvPicPr>
            <a:picLocks noChangeAspect="1"/>
          </p:cNvPicPr>
          <p:nvPr/>
        </p:nvPicPr>
        <p:blipFill rotWithShape="1">
          <a:blip r:embed="rId4"/>
          <a:srcRect l="45369" r="10493" b="-2"/>
          <a:stretch/>
        </p:blipFill>
        <p:spPr>
          <a:xfrm>
            <a:off x="3127672" y="-1"/>
            <a:ext cx="2971377" cy="5049079"/>
          </a:xfrm>
          <a:custGeom>
            <a:avLst/>
            <a:gdLst/>
            <a:ahLst/>
            <a:cxnLst/>
            <a:rect l="l" t="t" r="r" b="b"/>
            <a:pathLst>
              <a:path w="2971377" h="5049079">
                <a:moveTo>
                  <a:pt x="0" y="0"/>
                </a:moveTo>
                <a:lnTo>
                  <a:pt x="2971377" y="0"/>
                </a:lnTo>
                <a:lnTo>
                  <a:pt x="2971377" y="5049079"/>
                </a:lnTo>
                <a:lnTo>
                  <a:pt x="949962" y="5049079"/>
                </a:lnTo>
                <a:lnTo>
                  <a:pt x="949962" y="3352857"/>
                </a:lnTo>
                <a:lnTo>
                  <a:pt x="0" y="3352857"/>
                </a:lnTo>
                <a:close/>
              </a:path>
            </a:pathLst>
          </a:custGeom>
        </p:spPr>
      </p:pic>
      <p:pic>
        <p:nvPicPr>
          <p:cNvPr id="7" name="Picture 6">
            <a:extLst>
              <a:ext uri="{FF2B5EF4-FFF2-40B4-BE49-F238E27FC236}">
                <a16:creationId xmlns:a16="http://schemas.microsoft.com/office/drawing/2014/main" id="{3ADC46A4-7E96-42E3-B81F-6833A0A8A8AD}"/>
              </a:ext>
            </a:extLst>
          </p:cNvPr>
          <p:cNvPicPr>
            <a:picLocks noChangeAspect="1"/>
          </p:cNvPicPr>
          <p:nvPr/>
        </p:nvPicPr>
        <p:blipFill rotWithShape="1">
          <a:blip r:embed="rId5"/>
          <a:srcRect r="-1" b="14249"/>
          <a:stretch/>
        </p:blipFill>
        <p:spPr>
          <a:xfrm>
            <a:off x="20" y="3429000"/>
            <a:ext cx="3998825" cy="3429000"/>
          </a:xfrm>
          <a:prstGeom prst="rect">
            <a:avLst/>
          </a:prstGeom>
        </p:spPr>
      </p:pic>
      <p:pic>
        <p:nvPicPr>
          <p:cNvPr id="5" name="Picture 4">
            <a:extLst>
              <a:ext uri="{FF2B5EF4-FFF2-40B4-BE49-F238E27FC236}">
                <a16:creationId xmlns:a16="http://schemas.microsoft.com/office/drawing/2014/main" id="{C69790F9-00BB-4606-9899-07D6D2A72247}"/>
              </a:ext>
            </a:extLst>
          </p:cNvPr>
          <p:cNvPicPr>
            <a:picLocks noChangeAspect="1"/>
          </p:cNvPicPr>
          <p:nvPr/>
        </p:nvPicPr>
        <p:blipFill rotWithShape="1">
          <a:blip r:embed="rId6"/>
          <a:srcRect r="12205"/>
          <a:stretch/>
        </p:blipFill>
        <p:spPr>
          <a:xfrm>
            <a:off x="4076621" y="5140518"/>
            <a:ext cx="2027001" cy="1720058"/>
          </a:xfrm>
          <a:prstGeom prst="rect">
            <a:avLst/>
          </a:prstGeom>
        </p:spPr>
      </p:pic>
      <p:sp>
        <p:nvSpPr>
          <p:cNvPr id="23555" name="Content Placeholder 2">
            <a:extLst>
              <a:ext uri="{FF2B5EF4-FFF2-40B4-BE49-F238E27FC236}">
                <a16:creationId xmlns:a16="http://schemas.microsoft.com/office/drawing/2014/main" id="{EDC0DAC6-3434-4260-826D-29BDE0B2622D}"/>
              </a:ext>
            </a:extLst>
          </p:cNvPr>
          <p:cNvSpPr>
            <a:spLocks noGrp="1"/>
          </p:cNvSpPr>
          <p:nvPr>
            <p:ph idx="1"/>
          </p:nvPr>
        </p:nvSpPr>
        <p:spPr>
          <a:xfrm>
            <a:off x="6305550" y="1676400"/>
            <a:ext cx="5394834" cy="4838700"/>
          </a:xfrm>
        </p:spPr>
        <p:txBody>
          <a:bodyPr>
            <a:normAutofit/>
          </a:bodyPr>
          <a:lstStyle/>
          <a:p>
            <a:pPr eaLnBrk="1" hangingPunct="1"/>
            <a:endParaRPr lang="en-US" altLang="en-US" sz="2000" dirty="0"/>
          </a:p>
          <a:p>
            <a:pPr>
              <a:defRPr/>
            </a:pPr>
            <a:r>
              <a:rPr lang="en-US" dirty="0"/>
              <a:t>Taking classes</a:t>
            </a:r>
          </a:p>
          <a:p>
            <a:pPr>
              <a:defRPr/>
            </a:pPr>
            <a:r>
              <a:rPr lang="en-US" dirty="0"/>
              <a:t>Volunteering</a:t>
            </a:r>
          </a:p>
          <a:p>
            <a:pPr>
              <a:defRPr/>
            </a:pPr>
            <a:r>
              <a:rPr lang="en-US" dirty="0"/>
              <a:t>Practicing music</a:t>
            </a:r>
          </a:p>
          <a:p>
            <a:pPr>
              <a:defRPr/>
            </a:pPr>
            <a:r>
              <a:rPr lang="en-US" dirty="0"/>
              <a:t>Artistic endeavors</a:t>
            </a:r>
          </a:p>
          <a:p>
            <a:pPr>
              <a:defRPr/>
            </a:pPr>
            <a:r>
              <a:rPr lang="en-US" dirty="0"/>
              <a:t>Reading/listening to audiobooks</a:t>
            </a:r>
          </a:p>
          <a:p>
            <a:pPr>
              <a:defRPr/>
            </a:pPr>
            <a:r>
              <a:rPr lang="en-US" dirty="0"/>
              <a:t>Playing games of skill</a:t>
            </a:r>
          </a:p>
          <a:p>
            <a:pPr>
              <a:defRPr/>
            </a:pPr>
            <a:r>
              <a:rPr lang="en-US" dirty="0"/>
              <a:t>Interacting with others</a:t>
            </a:r>
          </a:p>
          <a:p>
            <a:pPr marL="393700" lvl="1" indent="0">
              <a:buNone/>
              <a:defRPr/>
            </a:pPr>
            <a:endParaRPr lang="en-US" sz="2800" dirty="0"/>
          </a:p>
          <a:p>
            <a:pPr>
              <a:defRPr/>
            </a:pPr>
            <a:endParaRPr lang="en-US" dirty="0"/>
          </a:p>
          <a:p>
            <a:pPr eaLnBrk="1" hangingPunct="1">
              <a:buFont typeface="Wingdings" panose="05000000000000000000" pitchFamily="2" charset="2"/>
              <a:buNone/>
            </a:pPr>
            <a:endParaRPr lang="en-US" altLang="en-US" sz="2000" dirty="0"/>
          </a:p>
        </p:txBody>
      </p:sp>
    </p:spTree>
    <p:extLst>
      <p:ext uri="{BB962C8B-B14F-4D97-AF65-F5344CB8AC3E}">
        <p14:creationId xmlns:p14="http://schemas.microsoft.com/office/powerpoint/2010/main" val="2968281917"/>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1" name="Rectangle 104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65EE22-73EE-200C-AEDD-C7D6CC5BE537}"/>
              </a:ext>
            </a:extLst>
          </p:cNvPr>
          <p:cNvSpPr>
            <a:spLocks noGrp="1"/>
          </p:cNvSpPr>
          <p:nvPr>
            <p:ph type="title"/>
          </p:nvPr>
        </p:nvSpPr>
        <p:spPr>
          <a:xfrm>
            <a:off x="88900" y="141923"/>
            <a:ext cx="7325360" cy="1807305"/>
          </a:xfrm>
        </p:spPr>
        <p:txBody>
          <a:bodyPr>
            <a:normAutofit/>
          </a:bodyPr>
          <a:lstStyle/>
          <a:p>
            <a:r>
              <a:rPr lang="en-US" sz="4100" b="1" dirty="0"/>
              <a:t>The intersection of brain health and mental health</a:t>
            </a:r>
          </a:p>
        </p:txBody>
      </p:sp>
      <p:sp>
        <p:nvSpPr>
          <p:cNvPr id="3" name="Content Placeholder 2">
            <a:extLst>
              <a:ext uri="{FF2B5EF4-FFF2-40B4-BE49-F238E27FC236}">
                <a16:creationId xmlns:a16="http://schemas.microsoft.com/office/drawing/2014/main" id="{CA47EC1F-2DF9-17A7-0D4B-B160263676EA}"/>
              </a:ext>
            </a:extLst>
          </p:cNvPr>
          <p:cNvSpPr>
            <a:spLocks noGrp="1"/>
          </p:cNvSpPr>
          <p:nvPr>
            <p:ph idx="1"/>
          </p:nvPr>
        </p:nvSpPr>
        <p:spPr>
          <a:xfrm>
            <a:off x="259080" y="1684750"/>
            <a:ext cx="7325360" cy="4736370"/>
          </a:xfrm>
        </p:spPr>
        <p:txBody>
          <a:bodyPr>
            <a:noAutofit/>
          </a:bodyPr>
          <a:lstStyle/>
          <a:p>
            <a:r>
              <a:rPr lang="en-US" sz="2000" dirty="0"/>
              <a:t>Depression, chronic stress, and anxiety </a:t>
            </a:r>
            <a:r>
              <a:rPr lang="en-US" sz="2000" dirty="0">
                <a:sym typeface="Wingdings" panose="05000000000000000000" pitchFamily="2" charset="2"/>
              </a:rPr>
              <a:t> </a:t>
            </a:r>
            <a:r>
              <a:rPr lang="en-US" sz="2000" dirty="0"/>
              <a:t>modifiable risks for cognitive impairment and dementia</a:t>
            </a:r>
          </a:p>
          <a:p>
            <a:pPr lvl="1"/>
            <a:r>
              <a:rPr lang="en-US" sz="2000" dirty="0"/>
              <a:t>Why?  chronic stress hormones, associations with other risks (e.g., low physical exercise, poor eating habits, alcohol abuse)</a:t>
            </a:r>
          </a:p>
          <a:p>
            <a:r>
              <a:rPr lang="en-US" sz="2000" dirty="0"/>
              <a:t>Loneliness has major negative consequences on many health outcomes and mortality</a:t>
            </a:r>
          </a:p>
          <a:p>
            <a:pPr lvl="1"/>
            <a:r>
              <a:rPr lang="en-US" sz="2000" dirty="0"/>
              <a:t>Its impact is equivalent to many diseases (smoking, obesity, hypertension)</a:t>
            </a:r>
          </a:p>
          <a:p>
            <a:pPr lvl="1"/>
            <a:r>
              <a:rPr lang="en-US" sz="2000" dirty="0"/>
              <a:t>Many studies have associated loneliness with risk for cognitive decline and dementia</a:t>
            </a:r>
          </a:p>
          <a:p>
            <a:r>
              <a:rPr lang="en-US" sz="2000" dirty="0"/>
              <a:t>Greater emotional well being, positive affect, and sense of purpose associated with decreased risk for dementia  </a:t>
            </a:r>
          </a:p>
        </p:txBody>
      </p:sp>
      <p:pic>
        <p:nvPicPr>
          <p:cNvPr id="1026" name="Picture 2" descr="Image result for intersection and image">
            <a:extLst>
              <a:ext uri="{FF2B5EF4-FFF2-40B4-BE49-F238E27FC236}">
                <a16:creationId xmlns:a16="http://schemas.microsoft.com/office/drawing/2014/main" id="{771F98B9-AFED-8C67-B01D-B249BD1FE3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512" r="19512"/>
          <a:stretch/>
        </p:blipFill>
        <p:spPr bwMode="auto">
          <a:xfrm>
            <a:off x="7244080" y="10"/>
            <a:ext cx="4947920"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331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2052" name="Picture 4" descr="The importance of emotional well-being for spiritual well-being | The Empowerment Process">
            <a:extLst>
              <a:ext uri="{FF2B5EF4-FFF2-40B4-BE49-F238E27FC236}">
                <a16:creationId xmlns:a16="http://schemas.microsoft.com/office/drawing/2014/main" id="{5EB54AE3-6F16-0057-69BF-4675D20763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67" r="2215" b="-1"/>
          <a:stretch/>
        </p:blipFill>
        <p:spPr bwMode="auto">
          <a:xfrm>
            <a:off x="20" y="10"/>
            <a:ext cx="994706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64" name="Freeform: Shape 2063">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2066" name="Freeform: Shape 2065">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2068" name="Freeform: Shape 2067">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13EA22CD-84EB-7581-B885-4F282546E576}"/>
              </a:ext>
            </a:extLst>
          </p:cNvPr>
          <p:cNvSpPr>
            <a:spLocks noGrp="1"/>
          </p:cNvSpPr>
          <p:nvPr>
            <p:ph type="title"/>
          </p:nvPr>
        </p:nvSpPr>
        <p:spPr>
          <a:xfrm>
            <a:off x="8419245" y="242957"/>
            <a:ext cx="3633746" cy="1588422"/>
          </a:xfrm>
        </p:spPr>
        <p:txBody>
          <a:bodyPr anchor="b">
            <a:normAutofit/>
          </a:bodyPr>
          <a:lstStyle/>
          <a:p>
            <a:r>
              <a:rPr lang="en-US" sz="2800" b="1" dirty="0"/>
              <a:t>Evidence based approaches to improve emotional well being</a:t>
            </a:r>
          </a:p>
        </p:txBody>
      </p:sp>
      <p:sp>
        <p:nvSpPr>
          <p:cNvPr id="3" name="Content Placeholder 2">
            <a:extLst>
              <a:ext uri="{FF2B5EF4-FFF2-40B4-BE49-F238E27FC236}">
                <a16:creationId xmlns:a16="http://schemas.microsoft.com/office/drawing/2014/main" id="{D4ABF16D-346E-0CE8-E419-F4BF2CFDC9AB}"/>
              </a:ext>
            </a:extLst>
          </p:cNvPr>
          <p:cNvSpPr>
            <a:spLocks noGrp="1"/>
          </p:cNvSpPr>
          <p:nvPr>
            <p:ph idx="1"/>
          </p:nvPr>
        </p:nvSpPr>
        <p:spPr>
          <a:xfrm>
            <a:off x="8046719" y="1991360"/>
            <a:ext cx="4006272" cy="4185920"/>
          </a:xfrm>
        </p:spPr>
        <p:txBody>
          <a:bodyPr>
            <a:normAutofit/>
          </a:bodyPr>
          <a:lstStyle/>
          <a:p>
            <a:r>
              <a:rPr lang="en-US" sz="2000" dirty="0"/>
              <a:t>Deeping social bonds with others (greatest predictor of happiness and well being)</a:t>
            </a:r>
          </a:p>
          <a:p>
            <a:r>
              <a:rPr lang="en-US" sz="2000" dirty="0"/>
              <a:t>Practicing meditation and other forms of mindfulness</a:t>
            </a:r>
          </a:p>
          <a:p>
            <a:r>
              <a:rPr lang="en-US" sz="2000" dirty="0"/>
              <a:t>Practicing gratitude</a:t>
            </a:r>
          </a:p>
          <a:p>
            <a:r>
              <a:rPr lang="en-US" sz="2000" dirty="0"/>
              <a:t>Volunteering/helping others</a:t>
            </a:r>
          </a:p>
          <a:p>
            <a:r>
              <a:rPr lang="en-US" sz="2000" dirty="0"/>
              <a:t>Finding your purpose in life; participating in activities that are meaningful to you</a:t>
            </a:r>
          </a:p>
          <a:p>
            <a:endParaRPr lang="en-US" sz="1400" dirty="0"/>
          </a:p>
          <a:p>
            <a:endParaRPr lang="en-US" sz="1400" dirty="0"/>
          </a:p>
        </p:txBody>
      </p:sp>
    </p:spTree>
    <p:extLst>
      <p:ext uri="{BB962C8B-B14F-4D97-AF65-F5344CB8AC3E}">
        <p14:creationId xmlns:p14="http://schemas.microsoft.com/office/powerpoint/2010/main" val="3617028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504AC-B652-A2A0-2551-D8C37F1AD097}"/>
              </a:ext>
            </a:extLst>
          </p:cNvPr>
          <p:cNvSpPr>
            <a:spLocks noGrp="1"/>
          </p:cNvSpPr>
          <p:nvPr>
            <p:ph type="title"/>
          </p:nvPr>
        </p:nvSpPr>
        <p:spPr/>
        <p:txBody>
          <a:bodyPr/>
          <a:lstStyle/>
          <a:p>
            <a:r>
              <a:rPr lang="en-US" dirty="0">
                <a:solidFill>
                  <a:schemeClr val="bg1"/>
                </a:solidFill>
              </a:rPr>
              <a:t>Questions</a:t>
            </a:r>
          </a:p>
        </p:txBody>
      </p:sp>
      <p:pic>
        <p:nvPicPr>
          <p:cNvPr id="9218" name="Picture 2" descr="See the source image">
            <a:extLst>
              <a:ext uri="{FF2B5EF4-FFF2-40B4-BE49-F238E27FC236}">
                <a16:creationId xmlns:a16="http://schemas.microsoft.com/office/drawing/2014/main" id="{34D29157-269B-3579-8943-508CDDE8AD9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6003F1A-A59E-A5B8-8BDD-CE5D8F562BBA}"/>
              </a:ext>
            </a:extLst>
          </p:cNvPr>
          <p:cNvSpPr txBox="1"/>
          <p:nvPr/>
        </p:nvSpPr>
        <p:spPr>
          <a:xfrm>
            <a:off x="4126230" y="365125"/>
            <a:ext cx="3640868" cy="1107996"/>
          </a:xfrm>
          <a:prstGeom prst="rect">
            <a:avLst/>
          </a:prstGeom>
          <a:noFill/>
        </p:spPr>
        <p:txBody>
          <a:bodyPr wrap="none" rtlCol="0">
            <a:spAutoFit/>
          </a:bodyPr>
          <a:lstStyle/>
          <a:p>
            <a:r>
              <a:rPr lang="en-US" sz="6600" dirty="0">
                <a:solidFill>
                  <a:schemeClr val="bg1"/>
                </a:solidFill>
              </a:rPr>
              <a:t>Questions</a:t>
            </a:r>
          </a:p>
        </p:txBody>
      </p:sp>
    </p:spTree>
    <p:extLst>
      <p:ext uri="{BB962C8B-B14F-4D97-AF65-F5344CB8AC3E}">
        <p14:creationId xmlns:p14="http://schemas.microsoft.com/office/powerpoint/2010/main" val="2030421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37314-A9D6-48C4-8214-BACD3A17F4CA}"/>
              </a:ext>
            </a:extLst>
          </p:cNvPr>
          <p:cNvSpPr>
            <a:spLocks noGrp="1"/>
          </p:cNvSpPr>
          <p:nvPr>
            <p:ph type="title"/>
          </p:nvPr>
        </p:nvSpPr>
        <p:spPr>
          <a:xfrm>
            <a:off x="8153400" y="640081"/>
            <a:ext cx="3398518" cy="5255364"/>
          </a:xfrm>
        </p:spPr>
        <p:txBody>
          <a:bodyPr vert="horz" lIns="91440" tIns="45720" rIns="91440" bIns="45720" rtlCol="0" anchor="ctr">
            <a:normAutofit/>
          </a:bodyPr>
          <a:lstStyle/>
          <a:p>
            <a:r>
              <a:rPr lang="en-US" sz="4800" b="1"/>
              <a:t>What is the difference between dementia and Alzheimer’s disease?  </a:t>
            </a:r>
          </a:p>
        </p:txBody>
      </p:sp>
      <p:sp>
        <p:nvSpPr>
          <p:cNvPr id="30" name="Rectangle 26">
            <a:extLst>
              <a:ext uri="{FF2B5EF4-FFF2-40B4-BE49-F238E27FC236}">
                <a16:creationId xmlns:a16="http://schemas.microsoft.com/office/drawing/2014/main" id="{3FA8EA49-487B-4E62-AC3C-3D4A96EF0A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9">
            <a:extLst>
              <a:ext uri="{FF2B5EF4-FFF2-40B4-BE49-F238E27FC236}">
                <a16:creationId xmlns:a16="http://schemas.microsoft.com/office/drawing/2014/main" id="{F3C8D54F-CA08-42F3-9924-FBA3CB680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208" y="484632"/>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Shape&#10;&#10;Description automatically generated">
            <a:extLst>
              <a:ext uri="{FF2B5EF4-FFF2-40B4-BE49-F238E27FC236}">
                <a16:creationId xmlns:a16="http://schemas.microsoft.com/office/drawing/2014/main" id="{477109EF-5C77-485F-A5AD-E704D8151F7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3" b="153"/>
          <a:stretch/>
        </p:blipFill>
        <p:spPr>
          <a:xfrm>
            <a:off x="951882" y="965595"/>
            <a:ext cx="5632217" cy="4808332"/>
          </a:xfrm>
          <a:prstGeom prst="rect">
            <a:avLst/>
          </a:prstGeom>
          <a:effectLst/>
        </p:spPr>
      </p:pic>
    </p:spTree>
    <p:extLst>
      <p:ext uri="{BB962C8B-B14F-4D97-AF65-F5344CB8AC3E}">
        <p14:creationId xmlns:p14="http://schemas.microsoft.com/office/powerpoint/2010/main" val="2916714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04672" y="640080"/>
            <a:ext cx="3282696" cy="5257800"/>
          </a:xfrm>
        </p:spPr>
        <p:txBody>
          <a:bodyPr>
            <a:normAutofit/>
          </a:bodyPr>
          <a:lstStyle/>
          <a:p>
            <a:r>
              <a:rPr lang="en-US" b="1" dirty="0">
                <a:solidFill>
                  <a:schemeClr val="bg1"/>
                </a:solidFill>
              </a:rPr>
              <a:t>Causes of Dementia</a:t>
            </a:r>
          </a:p>
        </p:txBody>
      </p:sp>
      <p:sp>
        <p:nvSpPr>
          <p:cNvPr id="3" name="Content Placeholder 2"/>
          <p:cNvSpPr>
            <a:spLocks noGrp="1"/>
          </p:cNvSpPr>
          <p:nvPr>
            <p:ph idx="1"/>
          </p:nvPr>
        </p:nvSpPr>
        <p:spPr>
          <a:xfrm>
            <a:off x="5358384" y="640081"/>
            <a:ext cx="6024654" cy="5257800"/>
          </a:xfrm>
        </p:spPr>
        <p:txBody>
          <a:bodyPr anchor="ctr">
            <a:normAutofit/>
          </a:bodyPr>
          <a:lstStyle/>
          <a:p>
            <a:pPr lvl="1"/>
            <a:r>
              <a:rPr lang="en-US" kern="0" dirty="0"/>
              <a:t>Alzheimer’s disease</a:t>
            </a:r>
          </a:p>
          <a:p>
            <a:pPr lvl="1"/>
            <a:r>
              <a:rPr lang="en-US" kern="0" dirty="0"/>
              <a:t>Vascular disease</a:t>
            </a:r>
          </a:p>
          <a:p>
            <a:pPr lvl="1"/>
            <a:r>
              <a:rPr lang="en-US" kern="0" dirty="0"/>
              <a:t>Lewy body disease</a:t>
            </a:r>
          </a:p>
          <a:p>
            <a:pPr lvl="1"/>
            <a:r>
              <a:rPr lang="en-US" kern="0" dirty="0"/>
              <a:t>Mixed dementia (*most common in those over 80 y/o)</a:t>
            </a:r>
          </a:p>
          <a:p>
            <a:pPr lvl="1"/>
            <a:r>
              <a:rPr lang="en-US" kern="0" dirty="0"/>
              <a:t>Frontotemporal degeneration</a:t>
            </a:r>
          </a:p>
          <a:p>
            <a:pPr lvl="1"/>
            <a:r>
              <a:rPr lang="en-US" kern="0" dirty="0"/>
              <a:t>Parkinson’s disease and related disorders</a:t>
            </a:r>
          </a:p>
          <a:p>
            <a:pPr lvl="1"/>
            <a:r>
              <a:rPr lang="en-US" kern="0" dirty="0"/>
              <a:t>Alcoholism </a:t>
            </a:r>
          </a:p>
          <a:p>
            <a:pPr lvl="1"/>
            <a:r>
              <a:rPr lang="en-US" kern="0" dirty="0"/>
              <a:t>Repeated traumatic brain injury</a:t>
            </a:r>
          </a:p>
          <a:p>
            <a:pPr lvl="1"/>
            <a:r>
              <a:rPr lang="en-US" kern="0" dirty="0"/>
              <a:t>Pseudodementia/reversible conditions (e.g., severe depression)</a:t>
            </a:r>
          </a:p>
          <a:p>
            <a:pPr marL="457200" lvl="1" indent="0">
              <a:buNone/>
            </a:pPr>
            <a:endParaRPr lang="en-US" kern="0" dirty="0"/>
          </a:p>
          <a:p>
            <a:endParaRPr lang="en-US" sz="2400" dirty="0"/>
          </a:p>
        </p:txBody>
      </p:sp>
    </p:spTree>
    <p:extLst>
      <p:ext uri="{BB962C8B-B14F-4D97-AF65-F5344CB8AC3E}">
        <p14:creationId xmlns:p14="http://schemas.microsoft.com/office/powerpoint/2010/main" val="2698327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673279" y="0"/>
            <a:ext cx="4892040" cy="1773936"/>
          </a:xfrm>
        </p:spPr>
        <p:txBody>
          <a:bodyPr anchor="b">
            <a:normAutofit/>
          </a:bodyPr>
          <a:lstStyle/>
          <a:p>
            <a:r>
              <a:rPr lang="en-US" sz="4000" b="1" dirty="0"/>
              <a:t>Prevalence of Alzheimer’s disease</a:t>
            </a:r>
          </a:p>
        </p:txBody>
      </p:sp>
      <p:sp>
        <p:nvSpPr>
          <p:cNvPr id="5" name="Content Placeholder 4"/>
          <p:cNvSpPr>
            <a:spLocks noGrp="1"/>
          </p:cNvSpPr>
          <p:nvPr>
            <p:ph idx="1"/>
          </p:nvPr>
        </p:nvSpPr>
        <p:spPr>
          <a:xfrm>
            <a:off x="841248" y="2084832"/>
            <a:ext cx="4892040" cy="4023360"/>
          </a:xfrm>
        </p:spPr>
        <p:txBody>
          <a:bodyPr anchor="t">
            <a:normAutofit fontScale="92500"/>
          </a:bodyPr>
          <a:lstStyle/>
          <a:p>
            <a:r>
              <a:rPr lang="en-US" dirty="0"/>
              <a:t>Currently 6+ million people are living with AD </a:t>
            </a:r>
          </a:p>
          <a:p>
            <a:r>
              <a:rPr lang="en-US" dirty="0"/>
              <a:t>By 2050 this figure is projected to rise to 15 million</a:t>
            </a:r>
          </a:p>
          <a:p>
            <a:r>
              <a:rPr lang="en-US" dirty="0"/>
              <a:t>1 in 3 seniors dies with AD or another dementia </a:t>
            </a:r>
          </a:p>
          <a:p>
            <a:r>
              <a:rPr lang="en-US" dirty="0"/>
              <a:t>4</a:t>
            </a:r>
            <a:r>
              <a:rPr lang="en-US" baseline="30000" dirty="0"/>
              <a:t>th</a:t>
            </a:r>
            <a:r>
              <a:rPr lang="en-US" dirty="0"/>
              <a:t> leading cause of death in CA</a:t>
            </a:r>
          </a:p>
          <a:p>
            <a:r>
              <a:rPr lang="en-US" dirty="0"/>
              <a:t>11 million people provide unpaid care to those affected by AD</a:t>
            </a:r>
          </a:p>
          <a:p>
            <a:pPr marL="0" indent="0">
              <a:buNone/>
            </a:pPr>
            <a:endParaRPr lang="en-US" sz="2000" dirty="0"/>
          </a:p>
        </p:txBody>
      </p:sp>
      <p:cxnSp>
        <p:nvCxnSpPr>
          <p:cNvPr id="137" name="Straight Connector 136">
            <a:extLst>
              <a:ext uri="{FF2B5EF4-FFF2-40B4-BE49-F238E27FC236}">
                <a16:creationId xmlns:a16="http://schemas.microsoft.com/office/drawing/2014/main" id="{749A7284-D010-4ACB-A08A-FC3C3689B5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8597"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http://www.denmaur.com/img/Facts_and_Figures-icon.jpg"/>
          <p:cNvPicPr>
            <a:picLocks noChangeAspect="1" noChangeArrowheads="1"/>
          </p:cNvPicPr>
          <p:nvPr/>
        </p:nvPicPr>
        <p:blipFill rotWithShape="1">
          <a:blip r:embed="rId3">
            <a:extLst>
              <a:ext uri="{28A0092B-C50C-407E-A947-70E740481C1C}">
                <a14:useLocalDpi xmlns:a14="http://schemas.microsoft.com/office/drawing/2010/main" val="0"/>
              </a:ext>
            </a:extLst>
          </a:blip>
          <a:srcRect l="22936" r="29195"/>
          <a:stretch/>
        </p:blipFill>
        <p:spPr bwMode="auto">
          <a:xfrm>
            <a:off x="6748272" y="703961"/>
            <a:ext cx="5025525" cy="54592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F419A02-8419-445F-937A-8E783F02D903}"/>
              </a:ext>
            </a:extLst>
          </p:cNvPr>
          <p:cNvSpPr txBox="1"/>
          <p:nvPr/>
        </p:nvSpPr>
        <p:spPr>
          <a:xfrm>
            <a:off x="471340" y="6234422"/>
            <a:ext cx="5893601" cy="369332"/>
          </a:xfrm>
          <a:prstGeom prst="rect">
            <a:avLst/>
          </a:prstGeom>
          <a:noFill/>
        </p:spPr>
        <p:txBody>
          <a:bodyPr wrap="none" rtlCol="0">
            <a:spAutoFit/>
          </a:bodyPr>
          <a:lstStyle/>
          <a:p>
            <a:r>
              <a:rPr lang="en-US" dirty="0"/>
              <a:t>Source: Alzheimer’s Association Facts and Figures, 2022; CDC</a:t>
            </a:r>
          </a:p>
        </p:txBody>
      </p:sp>
    </p:spTree>
    <p:extLst>
      <p:ext uri="{BB962C8B-B14F-4D97-AF65-F5344CB8AC3E}">
        <p14:creationId xmlns:p14="http://schemas.microsoft.com/office/powerpoint/2010/main" val="208006421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 y="297498"/>
            <a:ext cx="11978640" cy="715962"/>
          </a:xfrm>
        </p:spPr>
        <p:txBody>
          <a:bodyPr>
            <a:normAutofit/>
          </a:bodyPr>
          <a:lstStyle/>
          <a:p>
            <a:r>
              <a:rPr lang="en-US" b="1" dirty="0"/>
              <a:t>Age: the single greatest risk for Alzheimer’s disease </a:t>
            </a:r>
          </a:p>
        </p:txBody>
      </p:sp>
      <p:graphicFrame>
        <p:nvGraphicFramePr>
          <p:cNvPr id="3" name="Object 2"/>
          <p:cNvGraphicFramePr>
            <a:graphicFrameLocks noChangeAspect="1"/>
          </p:cNvGraphicFramePr>
          <p:nvPr>
            <p:extLst>
              <p:ext uri="{D42A27DB-BD31-4B8C-83A1-F6EECF244321}">
                <p14:modId xmlns:p14="http://schemas.microsoft.com/office/powerpoint/2010/main" val="35515327"/>
              </p:ext>
            </p:extLst>
          </p:nvPr>
        </p:nvGraphicFramePr>
        <p:xfrm>
          <a:off x="1554480" y="1299210"/>
          <a:ext cx="12138660" cy="6930390"/>
        </p:xfrm>
        <a:graphic>
          <a:graphicData uri="http://schemas.openxmlformats.org/presentationml/2006/ole">
            <mc:AlternateContent xmlns:mc="http://schemas.openxmlformats.org/markup-compatibility/2006">
              <mc:Choice xmlns:v="urn:schemas-microsoft-com:vml" Requires="v">
                <p:oleObj name="Chart" r:id="rId2" imgW="6072326" imgH="7086797" progId="MSGraph.Chart.8">
                  <p:embed followColorScheme="full"/>
                </p:oleObj>
              </mc:Choice>
              <mc:Fallback>
                <p:oleObj name="Chart" r:id="rId2" imgW="6072326" imgH="7086797" progId="MSGraph.Chart.8">
                  <p:embed followColorScheme="full"/>
                  <p:pic>
                    <p:nvPicPr>
                      <p:cNvPr id="3" name="Object 2"/>
                      <p:cNvPicPr>
                        <a:picLocks noChangeAspect="1" noChangeArrowheads="1"/>
                      </p:cNvPicPr>
                      <p:nvPr/>
                    </p:nvPicPr>
                    <p:blipFill>
                      <a:blip r:embed="rId3"/>
                      <a:srcRect/>
                      <a:stretch>
                        <a:fillRect/>
                      </a:stretch>
                    </p:blipFill>
                    <p:spPr bwMode="auto">
                      <a:xfrm>
                        <a:off x="1554480" y="1299210"/>
                        <a:ext cx="12138660" cy="693039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53362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5225610" y="251460"/>
            <a:ext cx="6400800" cy="1143000"/>
          </a:xfrm>
        </p:spPr>
        <p:txBody>
          <a:bodyPr/>
          <a:lstStyle/>
          <a:p>
            <a:pPr eaLnBrk="1" hangingPunct="1">
              <a:defRPr/>
            </a:pPr>
            <a:r>
              <a:rPr lang="en-US" b="1" dirty="0">
                <a:solidFill>
                  <a:srgbClr val="0070C0"/>
                </a:solidFill>
              </a:rPr>
              <a:t>Symptoms of early AD</a:t>
            </a:r>
          </a:p>
        </p:txBody>
      </p:sp>
      <p:sp>
        <p:nvSpPr>
          <p:cNvPr id="225283" name="Rectangle 3"/>
          <p:cNvSpPr>
            <a:spLocks noGrp="1" noChangeArrowheads="1"/>
          </p:cNvSpPr>
          <p:nvPr>
            <p:ph idx="1"/>
          </p:nvPr>
        </p:nvSpPr>
        <p:spPr>
          <a:xfrm>
            <a:off x="5539740" y="1485900"/>
            <a:ext cx="5586186" cy="5372100"/>
          </a:xfrm>
        </p:spPr>
        <p:txBody>
          <a:bodyPr/>
          <a:lstStyle/>
          <a:p>
            <a:pPr marL="0" indent="0" eaLnBrk="1" hangingPunct="1">
              <a:lnSpc>
                <a:spcPct val="80000"/>
              </a:lnSpc>
              <a:buNone/>
              <a:defRPr/>
            </a:pPr>
            <a:r>
              <a:rPr lang="en-US" sz="3200" b="1" dirty="0"/>
              <a:t>Cardinal first feature: memory impairment</a:t>
            </a:r>
          </a:p>
          <a:p>
            <a:pPr lvl="1" eaLnBrk="1" hangingPunct="1">
              <a:lnSpc>
                <a:spcPct val="80000"/>
              </a:lnSpc>
              <a:defRPr/>
            </a:pPr>
            <a:r>
              <a:rPr lang="en-US" sz="3200" dirty="0"/>
              <a:t>Repetitive questions</a:t>
            </a:r>
          </a:p>
          <a:p>
            <a:pPr lvl="1" eaLnBrk="1" hangingPunct="1">
              <a:lnSpc>
                <a:spcPct val="80000"/>
              </a:lnSpc>
              <a:defRPr/>
            </a:pPr>
            <a:r>
              <a:rPr lang="en-US" sz="3200" dirty="0"/>
              <a:t>Forgetting recent conversations and events</a:t>
            </a:r>
          </a:p>
          <a:p>
            <a:pPr lvl="1" eaLnBrk="1" hangingPunct="1">
              <a:lnSpc>
                <a:spcPct val="80000"/>
              </a:lnSpc>
              <a:defRPr/>
            </a:pPr>
            <a:r>
              <a:rPr lang="en-US" sz="3200" dirty="0"/>
              <a:t>Difficulty keeping up with current events</a:t>
            </a:r>
          </a:p>
          <a:p>
            <a:pPr lvl="1" eaLnBrk="1" hangingPunct="1">
              <a:lnSpc>
                <a:spcPct val="80000"/>
              </a:lnSpc>
              <a:defRPr/>
            </a:pPr>
            <a:r>
              <a:rPr lang="en-US" sz="3200" dirty="0"/>
              <a:t>Consistently misplacing items</a:t>
            </a:r>
          </a:p>
          <a:p>
            <a:pPr lvl="1" eaLnBrk="1" hangingPunct="1">
              <a:lnSpc>
                <a:spcPct val="80000"/>
              </a:lnSpc>
              <a:defRPr/>
            </a:pPr>
            <a:r>
              <a:rPr lang="en-US" sz="3200" dirty="0"/>
              <a:t>Forgetting appointments</a:t>
            </a:r>
          </a:p>
          <a:p>
            <a:pPr marL="457200" lvl="1" indent="0">
              <a:lnSpc>
                <a:spcPct val="80000"/>
              </a:lnSpc>
              <a:buNone/>
              <a:defRPr/>
            </a:pPr>
            <a:endParaRPr lang="en-US" sz="2000" dirty="0"/>
          </a:p>
        </p:txBody>
      </p:sp>
      <p:pic>
        <p:nvPicPr>
          <p:cNvPr id="5" name="Picture 4">
            <a:extLst>
              <a:ext uri="{FF2B5EF4-FFF2-40B4-BE49-F238E27FC236}">
                <a16:creationId xmlns:a16="http://schemas.microsoft.com/office/drawing/2014/main" id="{50D7F6F5-96E9-429A-B17F-88067232AC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5231" y="2362200"/>
            <a:ext cx="3132187" cy="2133600"/>
          </a:xfrm>
          <a:prstGeom prst="rect">
            <a:avLst/>
          </a:prstGeom>
        </p:spPr>
      </p:pic>
      <p:pic>
        <p:nvPicPr>
          <p:cNvPr id="4" name="Picture 3" descr="A close up of a person wearing glasses&#10;&#10;Description automatically generated">
            <a:extLst>
              <a:ext uri="{FF2B5EF4-FFF2-40B4-BE49-F238E27FC236}">
                <a16:creationId xmlns:a16="http://schemas.microsoft.com/office/drawing/2014/main" id="{0E0527CF-2396-4A91-88DE-E3058F0F48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5231" y="4495801"/>
            <a:ext cx="3132187" cy="2362200"/>
          </a:xfrm>
          <a:prstGeom prst="rect">
            <a:avLst/>
          </a:prstGeom>
        </p:spPr>
      </p:pic>
      <p:pic>
        <p:nvPicPr>
          <p:cNvPr id="8" name="Picture 7" descr="A person smiling for the camera&#10;&#10;Description automatically generated">
            <a:extLst>
              <a:ext uri="{FF2B5EF4-FFF2-40B4-BE49-F238E27FC236}">
                <a16:creationId xmlns:a16="http://schemas.microsoft.com/office/drawing/2014/main" id="{DA87F240-573B-403C-83A9-11605671AA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5231" y="0"/>
            <a:ext cx="3132187" cy="2571750"/>
          </a:xfrm>
          <a:prstGeom prst="rect">
            <a:avLst/>
          </a:prstGeom>
        </p:spPr>
      </p:pic>
    </p:spTree>
    <p:extLst>
      <p:ext uri="{BB962C8B-B14F-4D97-AF65-F5344CB8AC3E}">
        <p14:creationId xmlns:p14="http://schemas.microsoft.com/office/powerpoint/2010/main" val="30501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468630" y="156211"/>
            <a:ext cx="8229600" cy="1143000"/>
          </a:xfrm>
        </p:spPr>
        <p:txBody>
          <a:bodyPr/>
          <a:lstStyle/>
          <a:p>
            <a:pPr eaLnBrk="1" hangingPunct="1">
              <a:defRPr/>
            </a:pPr>
            <a:r>
              <a:rPr lang="en-US" b="1" dirty="0">
                <a:solidFill>
                  <a:srgbClr val="0070C0"/>
                </a:solidFill>
              </a:rPr>
              <a:t>Other cognitive symptoms</a:t>
            </a:r>
          </a:p>
        </p:txBody>
      </p:sp>
      <p:sp>
        <p:nvSpPr>
          <p:cNvPr id="228355" name="Rectangle 3"/>
          <p:cNvSpPr>
            <a:spLocks noGrp="1" noChangeArrowheads="1"/>
          </p:cNvSpPr>
          <p:nvPr>
            <p:ph idx="1"/>
          </p:nvPr>
        </p:nvSpPr>
        <p:spPr>
          <a:xfrm>
            <a:off x="-219010" y="1466851"/>
            <a:ext cx="8242300" cy="5410200"/>
          </a:xfrm>
        </p:spPr>
        <p:txBody>
          <a:bodyPr/>
          <a:lstStyle/>
          <a:p>
            <a:pPr marL="457200" lvl="1" indent="0">
              <a:lnSpc>
                <a:spcPct val="80000"/>
              </a:lnSpc>
              <a:buNone/>
              <a:defRPr/>
            </a:pPr>
            <a:r>
              <a:rPr lang="en-US" dirty="0"/>
              <a:t>Language </a:t>
            </a:r>
          </a:p>
          <a:p>
            <a:pPr lvl="2" eaLnBrk="1" hangingPunct="1">
              <a:lnSpc>
                <a:spcPct val="80000"/>
              </a:lnSpc>
              <a:defRPr/>
            </a:pPr>
            <a:r>
              <a:rPr lang="en-US" sz="2400" dirty="0"/>
              <a:t>Frequent/consistent difficulty with word retrieval</a:t>
            </a:r>
          </a:p>
          <a:p>
            <a:pPr lvl="2" eaLnBrk="1" hangingPunct="1">
              <a:lnSpc>
                <a:spcPct val="80000"/>
              </a:lnSpc>
              <a:defRPr/>
            </a:pPr>
            <a:r>
              <a:rPr lang="en-US" sz="2400" dirty="0"/>
              <a:t>Difficulty expressing ideas</a:t>
            </a:r>
          </a:p>
          <a:p>
            <a:pPr lvl="2">
              <a:lnSpc>
                <a:spcPct val="80000"/>
              </a:lnSpc>
              <a:defRPr/>
            </a:pPr>
            <a:r>
              <a:rPr lang="en-US" sz="2400" dirty="0"/>
              <a:t>Using the wrong word</a:t>
            </a:r>
          </a:p>
          <a:p>
            <a:pPr marL="457200" lvl="1" indent="0">
              <a:lnSpc>
                <a:spcPct val="80000"/>
              </a:lnSpc>
              <a:buNone/>
              <a:defRPr/>
            </a:pPr>
            <a:r>
              <a:rPr lang="en-US" dirty="0"/>
              <a:t>Visual Perception</a:t>
            </a:r>
          </a:p>
          <a:p>
            <a:pPr lvl="2" eaLnBrk="1" hangingPunct="1">
              <a:lnSpc>
                <a:spcPct val="80000"/>
              </a:lnSpc>
              <a:defRPr/>
            </a:pPr>
            <a:r>
              <a:rPr lang="en-US" sz="2400" dirty="0"/>
              <a:t>Trouble navigating while driving </a:t>
            </a:r>
          </a:p>
          <a:p>
            <a:pPr lvl="2" eaLnBrk="1" hangingPunct="1">
              <a:lnSpc>
                <a:spcPct val="80000"/>
              </a:lnSpc>
              <a:defRPr/>
            </a:pPr>
            <a:r>
              <a:rPr lang="en-US" sz="2400" dirty="0"/>
              <a:t>Difficulty recognizing locations</a:t>
            </a:r>
          </a:p>
          <a:p>
            <a:pPr lvl="2" eaLnBrk="1" hangingPunct="1">
              <a:lnSpc>
                <a:spcPct val="80000"/>
              </a:lnSpc>
              <a:defRPr/>
            </a:pPr>
            <a:r>
              <a:rPr lang="en-US" sz="2400" dirty="0"/>
              <a:t>Getting lost in familiar environments (neighborhood)</a:t>
            </a:r>
          </a:p>
          <a:p>
            <a:pPr marL="457200" lvl="1" indent="0">
              <a:lnSpc>
                <a:spcPct val="80000"/>
              </a:lnSpc>
              <a:buNone/>
              <a:defRPr/>
            </a:pPr>
            <a:r>
              <a:rPr lang="en-US" dirty="0"/>
              <a:t>Judgment, problem solving, multi-tasking</a:t>
            </a:r>
          </a:p>
          <a:p>
            <a:pPr lvl="2" eaLnBrk="1" hangingPunct="1">
              <a:lnSpc>
                <a:spcPct val="80000"/>
              </a:lnSpc>
              <a:defRPr/>
            </a:pPr>
            <a:r>
              <a:rPr lang="en-US" sz="2400" dirty="0"/>
              <a:t>Becoming easily distracted</a:t>
            </a:r>
          </a:p>
          <a:p>
            <a:pPr lvl="2" eaLnBrk="1" hangingPunct="1">
              <a:lnSpc>
                <a:spcPct val="80000"/>
              </a:lnSpc>
              <a:defRPr/>
            </a:pPr>
            <a:r>
              <a:rPr lang="en-US" sz="2400" dirty="0"/>
              <a:t>Difficulty figuring out how to complete home projects</a:t>
            </a:r>
          </a:p>
          <a:p>
            <a:pPr lvl="2" eaLnBrk="1" hangingPunct="1">
              <a:lnSpc>
                <a:spcPct val="80000"/>
              </a:lnSpc>
              <a:defRPr/>
            </a:pPr>
            <a:r>
              <a:rPr lang="en-US" sz="2400" dirty="0"/>
              <a:t>Making poor financial or other decisions </a:t>
            </a:r>
          </a:p>
          <a:p>
            <a:pPr lvl="2" eaLnBrk="1" hangingPunct="1">
              <a:lnSpc>
                <a:spcPct val="80000"/>
              </a:lnSpc>
              <a:defRPr/>
            </a:pPr>
            <a:r>
              <a:rPr lang="en-US" sz="2400" dirty="0"/>
              <a:t>Vulnerability to financial and other scams</a:t>
            </a:r>
          </a:p>
          <a:p>
            <a:pPr lvl="2" eaLnBrk="1" hangingPunct="1">
              <a:lnSpc>
                <a:spcPct val="80000"/>
              </a:lnSpc>
              <a:buFontTx/>
              <a:buNone/>
              <a:defRPr/>
            </a:pPr>
            <a:endParaRPr lang="en-US" sz="1600" dirty="0"/>
          </a:p>
          <a:p>
            <a:pPr lvl="1" eaLnBrk="1" hangingPunct="1">
              <a:lnSpc>
                <a:spcPct val="80000"/>
              </a:lnSpc>
              <a:defRPr/>
            </a:pPr>
            <a:endParaRPr lang="en-US" sz="1800" dirty="0"/>
          </a:p>
        </p:txBody>
      </p:sp>
      <p:pic>
        <p:nvPicPr>
          <p:cNvPr id="7" name="Picture 6" descr="A person driving a car&#10;&#10;Description automatically generated">
            <a:extLst>
              <a:ext uri="{FF2B5EF4-FFF2-40B4-BE49-F238E27FC236}">
                <a16:creationId xmlns:a16="http://schemas.microsoft.com/office/drawing/2014/main" id="{C8FF8514-A7B5-4257-8425-04B2AD75B6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3290" y="2286000"/>
            <a:ext cx="3022282" cy="2183128"/>
          </a:xfrm>
          <a:prstGeom prst="rect">
            <a:avLst/>
          </a:prstGeom>
        </p:spPr>
      </p:pic>
      <p:pic>
        <p:nvPicPr>
          <p:cNvPr id="9" name="Picture 8" descr="A group of people sitting at a table&#10;&#10;Description automatically generated">
            <a:extLst>
              <a:ext uri="{FF2B5EF4-FFF2-40B4-BE49-F238E27FC236}">
                <a16:creationId xmlns:a16="http://schemas.microsoft.com/office/drawing/2014/main" id="{4DC7C75B-1A01-49BE-ABB2-5FF097C1F7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3290" y="0"/>
            <a:ext cx="3022282" cy="2537460"/>
          </a:xfrm>
          <a:prstGeom prst="rect">
            <a:avLst/>
          </a:prstGeom>
        </p:spPr>
      </p:pic>
      <p:pic>
        <p:nvPicPr>
          <p:cNvPr id="11" name="Picture 10" descr="A person on a computer&#10;&#10;Description automatically generated">
            <a:extLst>
              <a:ext uri="{FF2B5EF4-FFF2-40B4-BE49-F238E27FC236}">
                <a16:creationId xmlns:a16="http://schemas.microsoft.com/office/drawing/2014/main" id="{D782526A-7E2D-4E69-95DB-F1B4984170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1956" y="4469128"/>
            <a:ext cx="3023616" cy="2388872"/>
          </a:xfrm>
          <a:prstGeom prst="rect">
            <a:avLst/>
          </a:prstGeom>
        </p:spPr>
      </p:pic>
    </p:spTree>
    <p:extLst>
      <p:ext uri="{BB962C8B-B14F-4D97-AF65-F5344CB8AC3E}">
        <p14:creationId xmlns:p14="http://schemas.microsoft.com/office/powerpoint/2010/main" val="14700730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76C867C9F07C48A3EAB4598F5085D8" ma:contentTypeVersion="17" ma:contentTypeDescription="Create a new document." ma:contentTypeScope="" ma:versionID="9cd3f4a2b4bca5848389d1cf674dd072">
  <xsd:schema xmlns:xsd="http://www.w3.org/2001/XMLSchema" xmlns:xs="http://www.w3.org/2001/XMLSchema" xmlns:p="http://schemas.microsoft.com/office/2006/metadata/properties" xmlns:ns2="7c3337c1-ef8c-4ae0-92ca-f70ce5fc0504" xmlns:ns3="30499fb5-b7e7-4724-beaf-647d8a081530" targetNamespace="http://schemas.microsoft.com/office/2006/metadata/properties" ma:root="true" ma:fieldsID="3a645f4c0fc428805f86742619837478" ns2:_="" ns3:_="">
    <xsd:import namespace="7c3337c1-ef8c-4ae0-92ca-f70ce5fc0504"/>
    <xsd:import namespace="30499fb5-b7e7-4724-beaf-647d8a08153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3337c1-ef8c-4ae0-92ca-f70ce5fc05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19ba80e-4ed7-42b5-a1d2-490ece9b84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499fb5-b7e7-4724-beaf-647d8a081530"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f031b935-6d06-405f-b99c-b7f935cdcb3b}" ma:internalName="TaxCatchAll" ma:showField="CatchAllData" ma:web="30499fb5-b7e7-4724-beaf-647d8a081530">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30499fb5-b7e7-4724-beaf-647d8a081530">
      <UserInfo>
        <DisplayName/>
        <AccountId xsi:nil="true"/>
        <AccountType/>
      </UserInfo>
    </SharedWithUsers>
    <TaxCatchAll xmlns="30499fb5-b7e7-4724-beaf-647d8a081530" xsi:nil="true"/>
    <lcf76f155ced4ddcb4097134ff3c332f xmlns="7c3337c1-ef8c-4ae0-92ca-f70ce5fc050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4C0EB9A-1548-4598-95E3-A47E08653269}"/>
</file>

<file path=customXml/itemProps2.xml><?xml version="1.0" encoding="utf-8"?>
<ds:datastoreItem xmlns:ds="http://schemas.openxmlformats.org/officeDocument/2006/customXml" ds:itemID="{E5DB8E80-252D-4246-8AC7-1BDBA79D7EAA}"/>
</file>

<file path=customXml/itemProps3.xml><?xml version="1.0" encoding="utf-8"?>
<ds:datastoreItem xmlns:ds="http://schemas.openxmlformats.org/officeDocument/2006/customXml" ds:itemID="{17B8B9C3-C5E6-46B8-B8EB-85EA12B99ACB}"/>
</file>

<file path=docProps/app.xml><?xml version="1.0" encoding="utf-8"?>
<Properties xmlns="http://schemas.openxmlformats.org/officeDocument/2006/extended-properties" xmlns:vt="http://schemas.openxmlformats.org/officeDocument/2006/docPropsVTypes">
  <TotalTime>1932</TotalTime>
  <Words>1642</Words>
  <Application>Microsoft Office PowerPoint</Application>
  <PresentationFormat>Widescreen</PresentationFormat>
  <Paragraphs>270</Paragraphs>
  <Slides>35</Slides>
  <Notes>15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7" baseType="lpstr">
      <vt:lpstr>Meiryo</vt:lpstr>
      <vt:lpstr>Arial</vt:lpstr>
      <vt:lpstr>Calibri</vt:lpstr>
      <vt:lpstr>Calibri Light</vt:lpstr>
      <vt:lpstr>Source Sans Pro</vt:lpstr>
      <vt:lpstr>Source Serif Pro</vt:lpstr>
      <vt:lpstr>Tahoma</vt:lpstr>
      <vt:lpstr>Times New Roman</vt:lpstr>
      <vt:lpstr>Tw Cen MT</vt:lpstr>
      <vt:lpstr>Wingdings</vt:lpstr>
      <vt:lpstr>Office Theme</vt:lpstr>
      <vt:lpstr>Chart</vt:lpstr>
      <vt:lpstr>Caregiver Bootcamp Session 1: Alzheimer’s disease and related dementias</vt:lpstr>
      <vt:lpstr>Outline</vt:lpstr>
      <vt:lpstr>Sponsors of this program </vt:lpstr>
      <vt:lpstr>What is the difference between dementia and Alzheimer’s disease?  </vt:lpstr>
      <vt:lpstr>Causes of Dementia</vt:lpstr>
      <vt:lpstr>Prevalence of Alzheimer’s disease</vt:lpstr>
      <vt:lpstr>Age: the single greatest risk for Alzheimer’s disease </vt:lpstr>
      <vt:lpstr>Symptoms of early AD</vt:lpstr>
      <vt:lpstr>Other cognitive symptoms</vt:lpstr>
      <vt:lpstr>Behavioral and Personality Changes</vt:lpstr>
      <vt:lpstr>Anosognosia</vt:lpstr>
      <vt:lpstr>Brain changes associated with Alzheimer’s disease  </vt:lpstr>
      <vt:lpstr>Global atrophy of the brain</vt:lpstr>
      <vt:lpstr>Atrophy of brain structures vital for memory</vt:lpstr>
      <vt:lpstr>Other forms of dementia</vt:lpstr>
      <vt:lpstr>Lewy Body Dementia</vt:lpstr>
      <vt:lpstr>Microvascular Disease</vt:lpstr>
      <vt:lpstr>Microvascular Disease on MRI</vt:lpstr>
      <vt:lpstr>Frontotemporal dementia</vt:lpstr>
      <vt:lpstr>Brain changes in Frontotemporal dementia</vt:lpstr>
      <vt:lpstr>Other causes of cognitive impairment that can look like dementia</vt:lpstr>
      <vt:lpstr>Mild Cognitive Impairment (MCI)</vt:lpstr>
      <vt:lpstr>What is mild cognitive impairment?</vt:lpstr>
      <vt:lpstr>What changes in thinking are just a normal part of aging? </vt:lpstr>
      <vt:lpstr>How is MCI and dementia diagnosed?</vt:lpstr>
      <vt:lpstr>Why is diagnosis important? </vt:lpstr>
      <vt:lpstr>What about treatment? </vt:lpstr>
      <vt:lpstr>Currently available  medical treatment</vt:lpstr>
      <vt:lpstr>Can we prevent, delay or slow symptoms through lifestyle changes? </vt:lpstr>
      <vt:lpstr>Physical Exercise </vt:lpstr>
      <vt:lpstr>PowerPoint Presentation</vt:lpstr>
      <vt:lpstr>Cognitive Engagement: Use it or Lose it!  </vt:lpstr>
      <vt:lpstr>The intersection of brain health and mental health</vt:lpstr>
      <vt:lpstr>Evidence based approaches to improve emotional well being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Dementia and Alzheimer’s disease</dc:title>
  <dc:creator>Sarah E Tomaszewski Farias</dc:creator>
  <cp:lastModifiedBy>Lori Ann Baker</cp:lastModifiedBy>
  <cp:revision>22</cp:revision>
  <dcterms:created xsi:type="dcterms:W3CDTF">2021-04-05T23:09:11Z</dcterms:created>
  <dcterms:modified xsi:type="dcterms:W3CDTF">2023-04-04T15:59:33Z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24500</vt:r8>
  </property>
  <property fmtid="{D5CDD505-2E9C-101B-9397-08002B2CF9AE}" pid="3" name="ContentTypeId">
    <vt:lpwstr>0x0101001976C867C9F07C48A3EAB4598F5085D8</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