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sldIdLst>
    <p:sldId id="406" r:id="rId2"/>
    <p:sldId id="605" r:id="rId3"/>
    <p:sldId id="606" r:id="rId4"/>
    <p:sldId id="603" r:id="rId5"/>
    <p:sldId id="602" r:id="rId6"/>
    <p:sldId id="604" r:id="rId7"/>
    <p:sldId id="435" r:id="rId8"/>
    <p:sldId id="607" r:id="rId9"/>
    <p:sldId id="577" r:id="rId10"/>
    <p:sldId id="612" r:id="rId11"/>
    <p:sldId id="598" r:id="rId12"/>
    <p:sldId id="552" r:id="rId13"/>
    <p:sldId id="294" r:id="rId14"/>
    <p:sldId id="555" r:id="rId15"/>
    <p:sldId id="590" r:id="rId16"/>
    <p:sldId id="560" r:id="rId17"/>
    <p:sldId id="613" r:id="rId18"/>
    <p:sldId id="488" r:id="rId19"/>
    <p:sldId id="608" r:id="rId20"/>
    <p:sldId id="609" r:id="rId21"/>
    <p:sldId id="614" r:id="rId22"/>
    <p:sldId id="610" r:id="rId23"/>
    <p:sldId id="611" r:id="rId24"/>
    <p:sldId id="570" r:id="rId25"/>
    <p:sldId id="616" r:id="rId26"/>
    <p:sldId id="615" r:id="rId27"/>
    <p:sldId id="61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  <a:srgbClr val="FFFF00"/>
    <a:srgbClr val="FF9933"/>
    <a:srgbClr val="00FFFF"/>
    <a:srgbClr val="FFFF66"/>
    <a:srgbClr val="CCECFF"/>
    <a:srgbClr val="CC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415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76BDE4-9075-492A-9F22-D9C0209B1CEC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0100CC-F467-4732-AA5F-D74992648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75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499 w 6027"/>
                <a:gd name="T1" fmla="*/ 2 h 2296"/>
                <a:gd name="T2" fmla="*/ 0 w 6027"/>
                <a:gd name="T3" fmla="*/ 2 h 2296"/>
                <a:gd name="T4" fmla="*/ 0 w 6027"/>
                <a:gd name="T5" fmla="*/ 0 h 2296"/>
                <a:gd name="T6" fmla="*/ 3499 w 6027"/>
                <a:gd name="T7" fmla="*/ 0 h 2296"/>
                <a:gd name="T8" fmla="*/ 3499 w 6027"/>
                <a:gd name="T9" fmla="*/ 2 h 2296"/>
                <a:gd name="T10" fmla="*/ 3499 w 6027"/>
                <a:gd name="T11" fmla="*/ 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9 h 353"/>
                  <a:gd name="T4" fmla="*/ 24 w 186"/>
                  <a:gd name="T5" fmla="*/ 117 h 353"/>
                  <a:gd name="T6" fmla="*/ 18 w 186"/>
                  <a:gd name="T7" fmla="*/ 254 h 353"/>
                  <a:gd name="T8" fmla="*/ 42 w 186"/>
                  <a:gd name="T9" fmla="*/ 440 h 353"/>
                  <a:gd name="T10" fmla="*/ 48 w 186"/>
                  <a:gd name="T11" fmla="*/ 623 h 353"/>
                  <a:gd name="T12" fmla="*/ 0 w 186"/>
                  <a:gd name="T13" fmla="*/ 1362 h 353"/>
                  <a:gd name="T14" fmla="*/ 54 w 186"/>
                  <a:gd name="T15" fmla="*/ 902 h 353"/>
                  <a:gd name="T16" fmla="*/ 84 w 186"/>
                  <a:gd name="T17" fmla="*/ 831 h 353"/>
                  <a:gd name="T18" fmla="*/ 126 w 186"/>
                  <a:gd name="T19" fmla="*/ 487 h 353"/>
                  <a:gd name="T20" fmla="*/ 144 w 186"/>
                  <a:gd name="T21" fmla="*/ 461 h 353"/>
                  <a:gd name="T22" fmla="*/ 144 w 186"/>
                  <a:gd name="T23" fmla="*/ 348 h 353"/>
                  <a:gd name="T24" fmla="*/ 186 w 186"/>
                  <a:gd name="T25" fmla="*/ 254 h 353"/>
                  <a:gd name="T26" fmla="*/ 162 w 186"/>
                  <a:gd name="T27" fmla="*/ 2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4 h 66"/>
                  <a:gd name="T8" fmla="*/ 6 w 155"/>
                  <a:gd name="T9" fmla="*/ 70 h 66"/>
                  <a:gd name="T10" fmla="*/ 0 w 155"/>
                  <a:gd name="T11" fmla="*/ 95 h 66"/>
                  <a:gd name="T12" fmla="*/ 78 w 155"/>
                  <a:gd name="T13" fmla="*/ 234 h 66"/>
                  <a:gd name="T14" fmla="*/ 96 w 155"/>
                  <a:gd name="T15" fmla="*/ 165 h 66"/>
                  <a:gd name="T16" fmla="*/ 155 w 155"/>
                  <a:gd name="T17" fmla="*/ 260 h 66"/>
                  <a:gd name="T18" fmla="*/ 126 w 155"/>
                  <a:gd name="T19" fmla="*/ 9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50 h 72"/>
                  <a:gd name="T2" fmla="*/ 0 w 42"/>
                  <a:gd name="T3" fmla="*/ 77 h 72"/>
                  <a:gd name="T4" fmla="*/ 12 w 42"/>
                  <a:gd name="T5" fmla="*/ 26 h 72"/>
                  <a:gd name="T6" fmla="*/ 0 w 42"/>
                  <a:gd name="T7" fmla="*/ 26 h 72"/>
                  <a:gd name="T8" fmla="*/ 12 w 42"/>
                  <a:gd name="T9" fmla="*/ 26 h 72"/>
                  <a:gd name="T10" fmla="*/ 24 w 42"/>
                  <a:gd name="T11" fmla="*/ 26 h 72"/>
                  <a:gd name="T12" fmla="*/ 36 w 42"/>
                  <a:gd name="T13" fmla="*/ 26 h 72"/>
                  <a:gd name="T14" fmla="*/ 42 w 42"/>
                  <a:gd name="T15" fmla="*/ 0 h 72"/>
                  <a:gd name="T16" fmla="*/ 30 w 42"/>
                  <a:gd name="T17" fmla="*/ 77 h 72"/>
                  <a:gd name="T18" fmla="*/ 42 w 42"/>
                  <a:gd name="T19" fmla="*/ 201 h 72"/>
                  <a:gd name="T20" fmla="*/ 12 w 42"/>
                  <a:gd name="T21" fmla="*/ 294 h 72"/>
                  <a:gd name="T22" fmla="*/ 6 w 42"/>
                  <a:gd name="T23" fmla="*/ 150 h 72"/>
                  <a:gd name="T24" fmla="*/ 6 w 42"/>
                  <a:gd name="T25" fmla="*/ 15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2 h 287"/>
                <a:gd name="T4" fmla="*/ 66 w 365"/>
                <a:gd name="T5" fmla="*/ 132 h 287"/>
                <a:gd name="T6" fmla="*/ 143 w 365"/>
                <a:gd name="T7" fmla="*/ 216 h 287"/>
                <a:gd name="T8" fmla="*/ 191 w 365"/>
                <a:gd name="T9" fmla="*/ 198 h 287"/>
                <a:gd name="T10" fmla="*/ 341 w 365"/>
                <a:gd name="T11" fmla="*/ 338 h 287"/>
                <a:gd name="T12" fmla="*/ 305 w 365"/>
                <a:gd name="T13" fmla="*/ 207 h 287"/>
                <a:gd name="T14" fmla="*/ 365 w 365"/>
                <a:gd name="T15" fmla="*/ 156 h 287"/>
                <a:gd name="T16" fmla="*/ 359 w 365"/>
                <a:gd name="T17" fmla="*/ 150 h 287"/>
                <a:gd name="T18" fmla="*/ 335 w 365"/>
                <a:gd name="T19" fmla="*/ 138 h 287"/>
                <a:gd name="T20" fmla="*/ 299 w 365"/>
                <a:gd name="T21" fmla="*/ 102 h 287"/>
                <a:gd name="T22" fmla="*/ 257 w 365"/>
                <a:gd name="T23" fmla="*/ 84 h 287"/>
                <a:gd name="T24" fmla="*/ 215 w 365"/>
                <a:gd name="T25" fmla="*/ 66 h 287"/>
                <a:gd name="T26" fmla="*/ 173 w 365"/>
                <a:gd name="T27" fmla="*/ 4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2 h 60"/>
                <a:gd name="T16" fmla="*/ 65 w 71"/>
                <a:gd name="T17" fmla="*/ 54 h 60"/>
                <a:gd name="T18" fmla="*/ 71 w 71"/>
                <a:gd name="T19" fmla="*/ 66 h 60"/>
                <a:gd name="T20" fmla="*/ 71 w 71"/>
                <a:gd name="T21" fmla="*/ 72 h 60"/>
                <a:gd name="T22" fmla="*/ 59 w 71"/>
                <a:gd name="T23" fmla="*/ 66 h 60"/>
                <a:gd name="T24" fmla="*/ 47 w 71"/>
                <a:gd name="T25" fmla="*/ 54 h 60"/>
                <a:gd name="T26" fmla="*/ 23 w 71"/>
                <a:gd name="T27" fmla="*/ 42 h 60"/>
                <a:gd name="T28" fmla="*/ 23 w 71"/>
                <a:gd name="T29" fmla="*/ 48 h 60"/>
                <a:gd name="T30" fmla="*/ 18 w 71"/>
                <a:gd name="T31" fmla="*/ 54 h 60"/>
                <a:gd name="T32" fmla="*/ 12 w 71"/>
                <a:gd name="T33" fmla="*/ 60 h 60"/>
                <a:gd name="T34" fmla="*/ 6 w 71"/>
                <a:gd name="T35" fmla="*/ 60 h 60"/>
                <a:gd name="T36" fmla="*/ 6 w 71"/>
                <a:gd name="T37" fmla="*/ 60 h 60"/>
                <a:gd name="T38" fmla="*/ 6 w 71"/>
                <a:gd name="T39" fmla="*/ 4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6 h 162"/>
                <a:gd name="T10" fmla="*/ 96 w 161"/>
                <a:gd name="T11" fmla="*/ 72 h 162"/>
                <a:gd name="T12" fmla="*/ 102 w 161"/>
                <a:gd name="T13" fmla="*/ 84 h 162"/>
                <a:gd name="T14" fmla="*/ 108 w 161"/>
                <a:gd name="T15" fmla="*/ 96 h 162"/>
                <a:gd name="T16" fmla="*/ 120 w 161"/>
                <a:gd name="T17" fmla="*/ 108 h 162"/>
                <a:gd name="T18" fmla="*/ 143 w 161"/>
                <a:gd name="T19" fmla="*/ 130 h 162"/>
                <a:gd name="T20" fmla="*/ 155 w 161"/>
                <a:gd name="T21" fmla="*/ 162 h 162"/>
                <a:gd name="T22" fmla="*/ 161 w 161"/>
                <a:gd name="T23" fmla="*/ 180 h 162"/>
                <a:gd name="T24" fmla="*/ 161 w 161"/>
                <a:gd name="T25" fmla="*/ 186 h 162"/>
                <a:gd name="T26" fmla="*/ 96 w 161"/>
                <a:gd name="T27" fmla="*/ 114 h 162"/>
                <a:gd name="T28" fmla="*/ 30 w 161"/>
                <a:gd name="T29" fmla="*/ 6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2 h 60"/>
                <a:gd name="T4" fmla="*/ 41 w 59"/>
                <a:gd name="T5" fmla="*/ 48 h 60"/>
                <a:gd name="T6" fmla="*/ 47 w 59"/>
                <a:gd name="T7" fmla="*/ 54 h 60"/>
                <a:gd name="T8" fmla="*/ 53 w 59"/>
                <a:gd name="T9" fmla="*/ 66 h 60"/>
                <a:gd name="T10" fmla="*/ 53 w 59"/>
                <a:gd name="T11" fmla="*/ 72 h 60"/>
                <a:gd name="T12" fmla="*/ 47 w 59"/>
                <a:gd name="T13" fmla="*/ 66 h 60"/>
                <a:gd name="T14" fmla="*/ 35 w 59"/>
                <a:gd name="T15" fmla="*/ 60 h 60"/>
                <a:gd name="T16" fmla="*/ 23 w 59"/>
                <a:gd name="T17" fmla="*/ 48 h 60"/>
                <a:gd name="T18" fmla="*/ 17 w 59"/>
                <a:gd name="T19" fmla="*/ 4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8 h 204"/>
                <a:gd name="T2" fmla="*/ 245 w 245"/>
                <a:gd name="T3" fmla="*/ 54 h 204"/>
                <a:gd name="T4" fmla="*/ 209 w 245"/>
                <a:gd name="T5" fmla="*/ 96 h 204"/>
                <a:gd name="T6" fmla="*/ 143 w 245"/>
                <a:gd name="T7" fmla="*/ 156 h 204"/>
                <a:gd name="T8" fmla="*/ 167 w 245"/>
                <a:gd name="T9" fmla="*/ 185 h 204"/>
                <a:gd name="T10" fmla="*/ 179 w 245"/>
                <a:gd name="T11" fmla="*/ 240 h 204"/>
                <a:gd name="T12" fmla="*/ 77 w 245"/>
                <a:gd name="T13" fmla="*/ 156 h 204"/>
                <a:gd name="T14" fmla="*/ 47 w 245"/>
                <a:gd name="T15" fmla="*/ 96 h 204"/>
                <a:gd name="T16" fmla="*/ 89 w 245"/>
                <a:gd name="T17" fmla="*/ 78 h 204"/>
                <a:gd name="T18" fmla="*/ 59 w 245"/>
                <a:gd name="T19" fmla="*/ 4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8 h 204"/>
                <a:gd name="T50" fmla="*/ 233 w 245"/>
                <a:gd name="T51" fmla="*/ 4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511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4511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294B-A85F-44CC-A921-F60C7B4E8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6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871A-6B7B-450D-808A-9C519A2E2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2E09-4B41-49B0-B008-882545C90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4A7F8-9E8F-47AF-96AA-B4E1C5563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B1793-D0BC-4B74-A4A0-FD52175D6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8777E-9714-4D63-AC38-21B43BFCB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06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7D5E9-FDB7-40BB-8194-4334B0AE7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5E72-91BD-4D7D-B896-5BCA047C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F4F54-DD63-42C8-8114-EE4C6A39C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3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FE7D-A870-4554-A673-988F0728D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4086-7D5E-4033-8E6C-825EEA972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897A-D249-46CC-8129-626449754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8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3699F-6479-4571-99D6-0A2BBE816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EE74-196D-4541-BDBB-A6805DB4A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3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CA17-C0D9-4CFA-A1F4-5496B4BC9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3499 w 6027"/>
                <a:gd name="T1" fmla="*/ 2 h 2296"/>
                <a:gd name="T2" fmla="*/ 0 w 6027"/>
                <a:gd name="T3" fmla="*/ 2 h 2296"/>
                <a:gd name="T4" fmla="*/ 0 w 6027"/>
                <a:gd name="T5" fmla="*/ 0 h 2296"/>
                <a:gd name="T6" fmla="*/ 3499 w 6027"/>
                <a:gd name="T7" fmla="*/ 0 h 2296"/>
                <a:gd name="T8" fmla="*/ 3499 w 6027"/>
                <a:gd name="T9" fmla="*/ 2 h 2296"/>
                <a:gd name="T10" fmla="*/ 3499 w 6027"/>
                <a:gd name="T11" fmla="*/ 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0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440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69 h 353"/>
                  <a:gd name="T4" fmla="*/ 24 w 186"/>
                  <a:gd name="T5" fmla="*/ 117 h 353"/>
                  <a:gd name="T6" fmla="*/ 18 w 186"/>
                  <a:gd name="T7" fmla="*/ 254 h 353"/>
                  <a:gd name="T8" fmla="*/ 42 w 186"/>
                  <a:gd name="T9" fmla="*/ 440 h 353"/>
                  <a:gd name="T10" fmla="*/ 48 w 186"/>
                  <a:gd name="T11" fmla="*/ 623 h 353"/>
                  <a:gd name="T12" fmla="*/ 0 w 186"/>
                  <a:gd name="T13" fmla="*/ 1362 h 353"/>
                  <a:gd name="T14" fmla="*/ 54 w 186"/>
                  <a:gd name="T15" fmla="*/ 902 h 353"/>
                  <a:gd name="T16" fmla="*/ 84 w 186"/>
                  <a:gd name="T17" fmla="*/ 831 h 353"/>
                  <a:gd name="T18" fmla="*/ 126 w 186"/>
                  <a:gd name="T19" fmla="*/ 487 h 353"/>
                  <a:gd name="T20" fmla="*/ 144 w 186"/>
                  <a:gd name="T21" fmla="*/ 461 h 353"/>
                  <a:gd name="T22" fmla="*/ 144 w 186"/>
                  <a:gd name="T23" fmla="*/ 348 h 353"/>
                  <a:gd name="T24" fmla="*/ 186 w 186"/>
                  <a:gd name="T25" fmla="*/ 254 h 353"/>
                  <a:gd name="T26" fmla="*/ 162 w 186"/>
                  <a:gd name="T27" fmla="*/ 2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24 h 66"/>
                  <a:gd name="T8" fmla="*/ 6 w 155"/>
                  <a:gd name="T9" fmla="*/ 70 h 66"/>
                  <a:gd name="T10" fmla="*/ 0 w 155"/>
                  <a:gd name="T11" fmla="*/ 95 h 66"/>
                  <a:gd name="T12" fmla="*/ 78 w 155"/>
                  <a:gd name="T13" fmla="*/ 234 h 66"/>
                  <a:gd name="T14" fmla="*/ 96 w 155"/>
                  <a:gd name="T15" fmla="*/ 165 h 66"/>
                  <a:gd name="T16" fmla="*/ 155 w 155"/>
                  <a:gd name="T17" fmla="*/ 260 h 66"/>
                  <a:gd name="T18" fmla="*/ 126 w 155"/>
                  <a:gd name="T19" fmla="*/ 95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50 h 72"/>
                  <a:gd name="T2" fmla="*/ 0 w 42"/>
                  <a:gd name="T3" fmla="*/ 77 h 72"/>
                  <a:gd name="T4" fmla="*/ 12 w 42"/>
                  <a:gd name="T5" fmla="*/ 26 h 72"/>
                  <a:gd name="T6" fmla="*/ 0 w 42"/>
                  <a:gd name="T7" fmla="*/ 26 h 72"/>
                  <a:gd name="T8" fmla="*/ 12 w 42"/>
                  <a:gd name="T9" fmla="*/ 26 h 72"/>
                  <a:gd name="T10" fmla="*/ 24 w 42"/>
                  <a:gd name="T11" fmla="*/ 26 h 72"/>
                  <a:gd name="T12" fmla="*/ 36 w 42"/>
                  <a:gd name="T13" fmla="*/ 26 h 72"/>
                  <a:gd name="T14" fmla="*/ 42 w 42"/>
                  <a:gd name="T15" fmla="*/ 0 h 72"/>
                  <a:gd name="T16" fmla="*/ 30 w 42"/>
                  <a:gd name="T17" fmla="*/ 77 h 72"/>
                  <a:gd name="T18" fmla="*/ 42 w 42"/>
                  <a:gd name="T19" fmla="*/ 201 h 72"/>
                  <a:gd name="T20" fmla="*/ 12 w 42"/>
                  <a:gd name="T21" fmla="*/ 294 h 72"/>
                  <a:gd name="T22" fmla="*/ 6 w 42"/>
                  <a:gd name="T23" fmla="*/ 150 h 72"/>
                  <a:gd name="T24" fmla="*/ 6 w 42"/>
                  <a:gd name="T25" fmla="*/ 15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40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2 h 287"/>
                <a:gd name="T4" fmla="*/ 66 w 365"/>
                <a:gd name="T5" fmla="*/ 132 h 287"/>
                <a:gd name="T6" fmla="*/ 143 w 365"/>
                <a:gd name="T7" fmla="*/ 216 h 287"/>
                <a:gd name="T8" fmla="*/ 191 w 365"/>
                <a:gd name="T9" fmla="*/ 198 h 287"/>
                <a:gd name="T10" fmla="*/ 341 w 365"/>
                <a:gd name="T11" fmla="*/ 338 h 287"/>
                <a:gd name="T12" fmla="*/ 305 w 365"/>
                <a:gd name="T13" fmla="*/ 207 h 287"/>
                <a:gd name="T14" fmla="*/ 365 w 365"/>
                <a:gd name="T15" fmla="*/ 156 h 287"/>
                <a:gd name="T16" fmla="*/ 359 w 365"/>
                <a:gd name="T17" fmla="*/ 150 h 287"/>
                <a:gd name="T18" fmla="*/ 335 w 365"/>
                <a:gd name="T19" fmla="*/ 138 h 287"/>
                <a:gd name="T20" fmla="*/ 299 w 365"/>
                <a:gd name="T21" fmla="*/ 102 h 287"/>
                <a:gd name="T22" fmla="*/ 257 w 365"/>
                <a:gd name="T23" fmla="*/ 84 h 287"/>
                <a:gd name="T24" fmla="*/ 215 w 365"/>
                <a:gd name="T25" fmla="*/ 66 h 287"/>
                <a:gd name="T26" fmla="*/ 173 w 365"/>
                <a:gd name="T27" fmla="*/ 4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2 h 60"/>
                <a:gd name="T16" fmla="*/ 65 w 71"/>
                <a:gd name="T17" fmla="*/ 54 h 60"/>
                <a:gd name="T18" fmla="*/ 71 w 71"/>
                <a:gd name="T19" fmla="*/ 66 h 60"/>
                <a:gd name="T20" fmla="*/ 71 w 71"/>
                <a:gd name="T21" fmla="*/ 72 h 60"/>
                <a:gd name="T22" fmla="*/ 59 w 71"/>
                <a:gd name="T23" fmla="*/ 66 h 60"/>
                <a:gd name="T24" fmla="*/ 47 w 71"/>
                <a:gd name="T25" fmla="*/ 54 h 60"/>
                <a:gd name="T26" fmla="*/ 23 w 71"/>
                <a:gd name="T27" fmla="*/ 42 h 60"/>
                <a:gd name="T28" fmla="*/ 23 w 71"/>
                <a:gd name="T29" fmla="*/ 48 h 60"/>
                <a:gd name="T30" fmla="*/ 18 w 71"/>
                <a:gd name="T31" fmla="*/ 54 h 60"/>
                <a:gd name="T32" fmla="*/ 12 w 71"/>
                <a:gd name="T33" fmla="*/ 60 h 60"/>
                <a:gd name="T34" fmla="*/ 6 w 71"/>
                <a:gd name="T35" fmla="*/ 60 h 60"/>
                <a:gd name="T36" fmla="*/ 6 w 71"/>
                <a:gd name="T37" fmla="*/ 60 h 60"/>
                <a:gd name="T38" fmla="*/ 6 w 71"/>
                <a:gd name="T39" fmla="*/ 4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6 h 162"/>
                <a:gd name="T10" fmla="*/ 96 w 161"/>
                <a:gd name="T11" fmla="*/ 72 h 162"/>
                <a:gd name="T12" fmla="*/ 102 w 161"/>
                <a:gd name="T13" fmla="*/ 84 h 162"/>
                <a:gd name="T14" fmla="*/ 108 w 161"/>
                <a:gd name="T15" fmla="*/ 96 h 162"/>
                <a:gd name="T16" fmla="*/ 120 w 161"/>
                <a:gd name="T17" fmla="*/ 108 h 162"/>
                <a:gd name="T18" fmla="*/ 143 w 161"/>
                <a:gd name="T19" fmla="*/ 130 h 162"/>
                <a:gd name="T20" fmla="*/ 155 w 161"/>
                <a:gd name="T21" fmla="*/ 162 h 162"/>
                <a:gd name="T22" fmla="*/ 161 w 161"/>
                <a:gd name="T23" fmla="*/ 180 h 162"/>
                <a:gd name="T24" fmla="*/ 161 w 161"/>
                <a:gd name="T25" fmla="*/ 186 h 162"/>
                <a:gd name="T26" fmla="*/ 96 w 161"/>
                <a:gd name="T27" fmla="*/ 114 h 162"/>
                <a:gd name="T28" fmla="*/ 30 w 161"/>
                <a:gd name="T29" fmla="*/ 6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2 h 60"/>
                <a:gd name="T4" fmla="*/ 41 w 59"/>
                <a:gd name="T5" fmla="*/ 48 h 60"/>
                <a:gd name="T6" fmla="*/ 47 w 59"/>
                <a:gd name="T7" fmla="*/ 54 h 60"/>
                <a:gd name="T8" fmla="*/ 53 w 59"/>
                <a:gd name="T9" fmla="*/ 66 h 60"/>
                <a:gd name="T10" fmla="*/ 53 w 59"/>
                <a:gd name="T11" fmla="*/ 72 h 60"/>
                <a:gd name="T12" fmla="*/ 47 w 59"/>
                <a:gd name="T13" fmla="*/ 66 h 60"/>
                <a:gd name="T14" fmla="*/ 35 w 59"/>
                <a:gd name="T15" fmla="*/ 60 h 60"/>
                <a:gd name="T16" fmla="*/ 23 w 59"/>
                <a:gd name="T17" fmla="*/ 48 h 60"/>
                <a:gd name="T18" fmla="*/ 17 w 59"/>
                <a:gd name="T19" fmla="*/ 4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8 h 204"/>
                <a:gd name="T2" fmla="*/ 245 w 245"/>
                <a:gd name="T3" fmla="*/ 54 h 204"/>
                <a:gd name="T4" fmla="*/ 209 w 245"/>
                <a:gd name="T5" fmla="*/ 96 h 204"/>
                <a:gd name="T6" fmla="*/ 143 w 245"/>
                <a:gd name="T7" fmla="*/ 156 h 204"/>
                <a:gd name="T8" fmla="*/ 167 w 245"/>
                <a:gd name="T9" fmla="*/ 185 h 204"/>
                <a:gd name="T10" fmla="*/ 179 w 245"/>
                <a:gd name="T11" fmla="*/ 240 h 204"/>
                <a:gd name="T12" fmla="*/ 77 w 245"/>
                <a:gd name="T13" fmla="*/ 156 h 204"/>
                <a:gd name="T14" fmla="*/ 47 w 245"/>
                <a:gd name="T15" fmla="*/ 96 h 204"/>
                <a:gd name="T16" fmla="*/ 89 w 245"/>
                <a:gd name="T17" fmla="*/ 78 h 204"/>
                <a:gd name="T18" fmla="*/ 59 w 245"/>
                <a:gd name="T19" fmla="*/ 4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8 h 204"/>
                <a:gd name="T50" fmla="*/ 233 w 245"/>
                <a:gd name="T51" fmla="*/ 4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40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40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AC06EC5-A56C-403B-AC28-86D57D150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umrep.oupjournals.org/content/vol18/issue9/images/large/deg367f1.jpe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humrep.oupjournals.org/content/vol18/issue9/images/large/deg367f2.jpeg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534400" cy="2590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00FFFF"/>
                </a:solidFill>
              </a:rPr>
              <a:t>How Does Body Maintain </a:t>
            </a:r>
            <a:br>
              <a:rPr lang="en-US" sz="4000" b="1" dirty="0">
                <a:solidFill>
                  <a:srgbClr val="00FFFF"/>
                </a:solidFill>
              </a:rPr>
            </a:br>
            <a:r>
              <a:rPr lang="en-US" sz="4000" b="1" dirty="0">
                <a:solidFill>
                  <a:srgbClr val="00FFFF"/>
                </a:solidFill>
              </a:rPr>
              <a:t>Normal Blood Sugar?</a:t>
            </a:r>
            <a:br>
              <a:rPr lang="en-US" sz="4000" b="1" dirty="0">
                <a:solidFill>
                  <a:srgbClr val="00FFFF"/>
                </a:solidFill>
              </a:rPr>
            </a:br>
            <a:r>
              <a:rPr lang="en-US" sz="900" b="1" dirty="0">
                <a:solidFill>
                  <a:schemeClr val="tx1">
                    <a:lumMod val="75000"/>
                  </a:schemeClr>
                </a:solidFill>
              </a:rPr>
              <a:t>a</a:t>
            </a:r>
            <a:br>
              <a:rPr lang="en-US" sz="4800" b="1" dirty="0">
                <a:solidFill>
                  <a:srgbClr val="00FFFF"/>
                </a:solidFill>
              </a:rPr>
            </a:br>
            <a:r>
              <a:rPr lang="en-US" sz="3600" b="1" dirty="0">
                <a:solidFill>
                  <a:srgbClr val="FF00FF"/>
                </a:solidFill>
              </a:rPr>
              <a:t>Insulin Resistance and </a:t>
            </a:r>
            <a:br>
              <a:rPr lang="en-US" sz="3600" b="1" dirty="0">
                <a:solidFill>
                  <a:srgbClr val="FF00FF"/>
                </a:solidFill>
              </a:rPr>
            </a:br>
            <a:r>
              <a:rPr lang="en-US" sz="3600" b="1" dirty="0">
                <a:solidFill>
                  <a:srgbClr val="FF00FF"/>
                </a:solidFill>
              </a:rPr>
              <a:t>Its Consequences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0"/>
            <a:ext cx="76962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 err="1"/>
              <a:t>Sidika</a:t>
            </a:r>
            <a:r>
              <a:rPr lang="en-US" sz="3600" dirty="0"/>
              <a:t> E. Karakas, M.D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9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Professor and Chief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Division of Endocrinology, Diabetes and Metabolism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48638" cy="6842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FFFF"/>
                </a:solidFill>
              </a:rPr>
              <a:t>Insulin Response to Sugar Intake</a:t>
            </a:r>
          </a:p>
        </p:txBody>
      </p:sp>
      <p:pic>
        <p:nvPicPr>
          <p:cNvPr id="11267" name="Picture 3" descr="F102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2" y="1162050"/>
            <a:ext cx="7771777" cy="53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6172200" y="4343400"/>
            <a:ext cx="3048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6591300" y="2133600"/>
            <a:ext cx="609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860370" y="51816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Normal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7950" y="176426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Insulin resistant</a:t>
            </a:r>
          </a:p>
        </p:txBody>
      </p:sp>
    </p:spTree>
    <p:extLst>
      <p:ext uri="{BB962C8B-B14F-4D97-AF65-F5344CB8AC3E}">
        <p14:creationId xmlns:p14="http://schemas.microsoft.com/office/powerpoint/2010/main" val="211604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1905000" y="685800"/>
            <a:ext cx="5943600" cy="762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Univers"/>
              </a:rPr>
              <a:t>INSULIN RESISTANCE</a:t>
            </a:r>
            <a:endParaRPr lang="en-US" sz="3200">
              <a:solidFill>
                <a:schemeClr val="bg1"/>
              </a:solidFill>
              <a:latin typeface="Univers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981200" y="2286000"/>
            <a:ext cx="5943600" cy="762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Univers"/>
              </a:rPr>
              <a:t>NEED for EXCESS INSULIN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981200" y="3886200"/>
            <a:ext cx="59436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Univers"/>
                <a:sym typeface="Symbol" pitchFamily="18" charset="2"/>
              </a:rPr>
              <a:t>PANCREAS FATIGUE</a:t>
            </a:r>
            <a:endParaRPr lang="en-US" sz="3200" dirty="0">
              <a:solidFill>
                <a:schemeClr val="bg1"/>
              </a:solidFill>
              <a:latin typeface="Univers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981200" y="5562600"/>
            <a:ext cx="5943600" cy="762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Univers"/>
              </a:rPr>
              <a:t>TYPE 2 DIABETES</a:t>
            </a: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4724400" y="16002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4724400" y="32766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3200" b="1">
              <a:latin typeface="Univers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724400" y="48768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FFFF"/>
                </a:solidFill>
              </a:rPr>
              <a:t>Common Cause of Insulin Resistance in Females: PCOS</a:t>
            </a:r>
          </a:p>
        </p:txBody>
      </p:sp>
      <p:pic>
        <p:nvPicPr>
          <p:cNvPr id="9219" name="Picture 4" descr="1676 c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752600"/>
            <a:ext cx="379095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762000" y="5910262"/>
            <a:ext cx="356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cs typeface="Arial" pitchFamily="34" charset="0"/>
              </a:rPr>
              <a:t>Insulin Resistance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82" y="1669257"/>
            <a:ext cx="3878418" cy="384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5800" y="5915024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Cysts in the Ovaries</a:t>
            </a:r>
          </a:p>
        </p:txBody>
      </p:sp>
    </p:spTree>
  </p:cSld>
  <p:clrMapOvr>
    <a:masterClrMapping/>
  </p:clrMapOvr>
  <p:transition advTm="539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FFFF"/>
                </a:solidFill>
              </a:rPr>
              <a:t>Polycystic Ovary Syndrome (PCOS)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981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Most common endocrine condition in women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Affects 1 out of 16 women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/>
              <a:t>8% of AA;  5% of White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Causes irregular periods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/>
              <a:t>Excess facial or body hair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09800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4000" dirty="0">
                <a:solidFill>
                  <a:srgbClr val="00FFFF"/>
                </a:solidFill>
              </a:rPr>
              <a:t>Menstrual cycles are a vital sign</a:t>
            </a:r>
            <a:br>
              <a:rPr lang="en-US" sz="4000" dirty="0">
                <a:solidFill>
                  <a:srgbClr val="00FFFF"/>
                </a:solidFill>
              </a:rPr>
            </a:br>
            <a:br>
              <a:rPr lang="en-US" sz="4000" dirty="0">
                <a:solidFill>
                  <a:srgbClr val="00FFFF"/>
                </a:solidFill>
              </a:rPr>
            </a:br>
            <a:r>
              <a:rPr lang="en-US" sz="2400" i="1" dirty="0">
                <a:solidFill>
                  <a:srgbClr val="00FFFF"/>
                </a:solidFill>
              </a:rPr>
              <a:t>Andrea </a:t>
            </a:r>
            <a:r>
              <a:rPr lang="en-US" sz="2400" i="1" dirty="0" err="1">
                <a:solidFill>
                  <a:srgbClr val="00FFFF"/>
                </a:solidFill>
              </a:rPr>
              <a:t>Dunaif</a:t>
            </a:r>
            <a:r>
              <a:rPr lang="en-US" sz="2400" i="1" dirty="0">
                <a:solidFill>
                  <a:srgbClr val="00FFFF"/>
                </a:solidFill>
              </a:rPr>
              <a:t>, MD.</a:t>
            </a:r>
          </a:p>
        </p:txBody>
      </p:sp>
    </p:spTree>
  </p:cSld>
  <p:clrMapOvr>
    <a:masterClrMapping/>
  </p:clrMapOvr>
  <p:transition advTm="2764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FFFF"/>
                </a:solidFill>
              </a:rPr>
              <a:t>What is normal?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958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More than </a:t>
            </a:r>
            <a:r>
              <a:rPr lang="en-US" altLang="en-US" sz="3600" dirty="0">
                <a:solidFill>
                  <a:srgbClr val="FF3300"/>
                </a:solidFill>
              </a:rPr>
              <a:t>35</a:t>
            </a:r>
            <a:r>
              <a:rPr lang="en-US" altLang="en-US" sz="3600" dirty="0">
                <a:solidFill>
                  <a:srgbClr val="FFFF00"/>
                </a:solidFill>
              </a:rPr>
              <a:t> days in between two periods is considered “</a:t>
            </a:r>
            <a:r>
              <a:rPr lang="en-US" altLang="en-US" sz="3600" dirty="0">
                <a:solidFill>
                  <a:srgbClr val="FF3300"/>
                </a:solidFill>
              </a:rPr>
              <a:t>too long</a:t>
            </a:r>
            <a:r>
              <a:rPr lang="en-US" altLang="en-US" sz="3600" dirty="0">
                <a:solidFill>
                  <a:srgbClr val="FFFF00"/>
                </a:solidFill>
              </a:rPr>
              <a:t>”</a:t>
            </a:r>
          </a:p>
          <a:p>
            <a:r>
              <a:rPr lang="en-US" altLang="en-US" sz="3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One year after having their first period, 65% of adolescents have more than  10 periods / year</a:t>
            </a:r>
          </a:p>
          <a:p>
            <a:endParaRPr lang="en-US" altLang="en-US" sz="1000" dirty="0"/>
          </a:p>
          <a:p>
            <a:r>
              <a:rPr lang="en-US" alt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Three years after, more than 90% have &gt;10 menses /year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09638" y="4953000"/>
            <a:ext cx="7772400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52500" y="493395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Age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7638" y="5036403"/>
            <a:ext cx="83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              20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229475" y="53149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749425" y="43434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2165350" y="3505200"/>
            <a:ext cx="304800" cy="1524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4102100" y="2057400"/>
            <a:ext cx="304800" cy="2895600"/>
          </a:xfrm>
          <a:prstGeom prst="downArrow">
            <a:avLst>
              <a:gd name="adj1" fmla="val 50000"/>
              <a:gd name="adj2" fmla="val 2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66FF66"/>
              </a:solidFill>
              <a:latin typeface="Times New Roman" pitchFamily="18" charset="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6705600" y="1600200"/>
            <a:ext cx="304800" cy="3429000"/>
          </a:xfrm>
          <a:prstGeom prst="downArrow">
            <a:avLst>
              <a:gd name="adj1" fmla="val 50000"/>
              <a:gd name="adj2" fmla="val 28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0800" y="3804791"/>
            <a:ext cx="2438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CCECFF"/>
                </a:solidFill>
                <a:latin typeface="Times New Roman" pitchFamily="18" charset="0"/>
              </a:rPr>
              <a:t>Infrequent periods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2959100" y="2895600"/>
            <a:ext cx="304800" cy="2057400"/>
          </a:xfrm>
          <a:prstGeom prst="downArrow">
            <a:avLst>
              <a:gd name="adj1" fmla="val 50000"/>
              <a:gd name="adj2" fmla="val 16875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504950" y="52959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952500" y="2971800"/>
            <a:ext cx="2425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9900"/>
                </a:solidFill>
                <a:latin typeface="Times New Roman" pitchFamily="18" charset="0"/>
              </a:rPr>
              <a:t>Acanthosis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993900" y="2247900"/>
            <a:ext cx="2273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00FF"/>
                </a:solidFill>
                <a:latin typeface="Times New Roman" pitchFamily="18" charset="0"/>
              </a:rPr>
              <a:t>Weight gain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263900" y="1371600"/>
            <a:ext cx="2451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66FF66"/>
                </a:solidFill>
                <a:latin typeface="Times New Roman" pitchFamily="18" charset="0"/>
              </a:rPr>
              <a:t>Excess Hair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991224" y="352335"/>
            <a:ext cx="2924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Difficulty in getting pregnant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What can we do about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FF"/>
                </a:solidFill>
              </a:rPr>
              <a:t>We can do a lot</a:t>
            </a:r>
          </a:p>
          <a:p>
            <a:pPr lvl="1"/>
            <a:r>
              <a:rPr lang="en-US" sz="3600" dirty="0"/>
              <a:t>Weight control</a:t>
            </a:r>
          </a:p>
          <a:p>
            <a:pPr lvl="1"/>
            <a:r>
              <a:rPr lang="en-US" sz="3600" dirty="0"/>
              <a:t>Insulin sensitizers (metformin)</a:t>
            </a:r>
          </a:p>
          <a:p>
            <a:pPr lvl="1"/>
            <a:r>
              <a:rPr lang="en-US" sz="3600" dirty="0"/>
              <a:t>Medicines for acne, facial hair and body hair </a:t>
            </a:r>
          </a:p>
        </p:txBody>
      </p:sp>
    </p:spTree>
    <p:extLst>
      <p:ext uri="{BB962C8B-B14F-4D97-AF65-F5344CB8AC3E}">
        <p14:creationId xmlns:p14="http://schemas.microsoft.com/office/powerpoint/2010/main" val="251255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FFFF"/>
                </a:solidFill>
              </a:rPr>
              <a:t>Clinical Findings of PCOS</a:t>
            </a:r>
          </a:p>
        </p:txBody>
      </p:sp>
      <p:pic>
        <p:nvPicPr>
          <p:cNvPr id="20483" name="Picture 3" descr="~AUT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8719"/>
            <a:ext cx="46482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fadil_red_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8988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00FFFF"/>
                </a:solidFill>
              </a:rPr>
              <a:t>Effects of Weight Loss on Fertility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33 PCOS patients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25 lost 5% weight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11 of these lost &gt;10%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15 women ovulated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10 became pregnant</a:t>
            </a:r>
          </a:p>
        </p:txBody>
      </p:sp>
      <p:pic>
        <p:nvPicPr>
          <p:cNvPr id="51205" name="Picture 5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91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609600" y="6491288"/>
            <a:ext cx="549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P.G. Crosignani et al.  Human Repro 18:1928, 2003.</a:t>
            </a:r>
          </a:p>
        </p:txBody>
      </p:sp>
    </p:spTree>
    <p:extLst>
      <p:ext uri="{BB962C8B-B14F-4D97-AF65-F5344CB8AC3E}">
        <p14:creationId xmlns:p14="http://schemas.microsoft.com/office/powerpoint/2010/main" val="105501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799"/>
            <a:ext cx="7162800" cy="25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804003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19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00FFFF"/>
                </a:solidFill>
              </a:rPr>
              <a:t>Cysts in the ovaries decreased with weight loss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600200"/>
            <a:ext cx="5562600" cy="4495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Ovarian volume decreased by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 18% with 5% weight loss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25% with 10% weight loss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Follicle number decreased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from 23.5</a:t>
            </a:r>
            <a:r>
              <a:rPr lang="en-US" altLang="en-US" sz="2800" dirty="0">
                <a:sym typeface="Symbol" pitchFamily="18" charset="2"/>
              </a:rPr>
              <a:t>11.5 to 19.9 9.9 with 5%,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ym typeface="Symbol" pitchFamily="18" charset="2"/>
              </a:rPr>
              <a:t>    to 18.3 7.5 with 10% weight loss</a:t>
            </a:r>
          </a:p>
        </p:txBody>
      </p:sp>
      <p:pic>
        <p:nvPicPr>
          <p:cNvPr id="52228" name="Picture 4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5923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00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FFFF"/>
                </a:solidFill>
              </a:rPr>
              <a:t>Healthy Ways to Decrease </a:t>
            </a:r>
            <a:br>
              <a:rPr lang="en-US" sz="3600" dirty="0">
                <a:solidFill>
                  <a:srgbClr val="00FFFF"/>
                </a:solidFill>
              </a:rPr>
            </a:br>
            <a:r>
              <a:rPr lang="en-US" sz="3600" dirty="0">
                <a:solidFill>
                  <a:srgbClr val="00FFFF"/>
                </a:solidFill>
              </a:rPr>
              <a:t>Insulin Resistance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419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Decrease simple sugar intake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DO NOT DRINK SWEETENED DRINKS</a:t>
            </a:r>
          </a:p>
          <a:p>
            <a:r>
              <a:rPr lang="en-US" dirty="0">
                <a:solidFill>
                  <a:srgbClr val="FF9933"/>
                </a:solidFill>
              </a:rPr>
              <a:t>Don’t overeat</a:t>
            </a:r>
          </a:p>
          <a:p>
            <a:r>
              <a:rPr lang="en-US" dirty="0">
                <a:solidFill>
                  <a:srgbClr val="FF00FF"/>
                </a:solidFill>
              </a:rPr>
              <a:t>Walk, do sports</a:t>
            </a:r>
          </a:p>
          <a:p>
            <a:pPr lvl="1"/>
            <a:r>
              <a:rPr lang="en-US" dirty="0"/>
              <a:t>150 min/</a:t>
            </a:r>
            <a:r>
              <a:rPr lang="en-US" dirty="0" err="1"/>
              <a:t>wk</a:t>
            </a:r>
            <a:r>
              <a:rPr lang="en-US" dirty="0"/>
              <a:t> to maintain weight</a:t>
            </a:r>
          </a:p>
          <a:p>
            <a:pPr lvl="1"/>
            <a:r>
              <a:rPr lang="en-US" dirty="0"/>
              <a:t>250 min/</a:t>
            </a:r>
            <a:r>
              <a:rPr lang="en-US" dirty="0" err="1"/>
              <a:t>wk</a:t>
            </a:r>
            <a:r>
              <a:rPr lang="en-US" dirty="0"/>
              <a:t> to lose weight</a:t>
            </a:r>
          </a:p>
          <a:p>
            <a:r>
              <a:rPr lang="en-US" dirty="0">
                <a:solidFill>
                  <a:srgbClr val="00B050"/>
                </a:solidFill>
              </a:rPr>
              <a:t>Talk to your parents and doctor</a:t>
            </a:r>
          </a:p>
          <a:p>
            <a:pPr lvl="1"/>
            <a:r>
              <a:rPr lang="en-US" dirty="0"/>
              <a:t>If you don’t have monthly periods</a:t>
            </a:r>
          </a:p>
          <a:p>
            <a:pPr lvl="1"/>
            <a:r>
              <a:rPr lang="en-US" dirty="0"/>
              <a:t>If you are getting excess hair</a:t>
            </a:r>
          </a:p>
        </p:txBody>
      </p:sp>
    </p:spTree>
    <p:extLst>
      <p:ext uri="{BB962C8B-B14F-4D97-AF65-F5344CB8AC3E}">
        <p14:creationId xmlns:p14="http://schemas.microsoft.com/office/powerpoint/2010/main" val="2312846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381000" y="228600"/>
            <a:ext cx="876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FFFF"/>
                </a:solidFill>
              </a:rPr>
              <a:t>Treatment</a:t>
            </a:r>
            <a:r>
              <a:rPr lang="en-US" altLang="en-US" sz="4000" dirty="0">
                <a:solidFill>
                  <a:srgbClr val="00FFFF"/>
                </a:solidFill>
              </a:rPr>
              <a:t> of </a:t>
            </a:r>
            <a:r>
              <a:rPr lang="en-US" altLang="en-US" sz="4000" b="1" dirty="0">
                <a:solidFill>
                  <a:srgbClr val="00FFFF"/>
                </a:solidFill>
              </a:rPr>
              <a:t>Facial Hair</a:t>
            </a:r>
            <a:endParaRPr lang="en-US" altLang="en-US" sz="2400" b="1" dirty="0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FFFF"/>
                </a:solidFill>
              </a:rPr>
              <a:t>Suppress ovarian androgen production –contraceptives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rgbClr val="00FFFF"/>
              </a:solidFill>
            </a:endParaRP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352800"/>
            <a:ext cx="3065462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00625"/>
            <a:ext cx="3057525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1739900"/>
            <a:ext cx="30495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14550"/>
            <a:ext cx="4732338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62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724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00FFFF"/>
                </a:solidFill>
              </a:rPr>
              <a:t>Treatment</a:t>
            </a:r>
            <a:r>
              <a:rPr lang="en-US" altLang="en-US" sz="4000" dirty="0">
                <a:solidFill>
                  <a:srgbClr val="00FFFF"/>
                </a:solidFill>
              </a:rPr>
              <a:t> </a:t>
            </a:r>
            <a:r>
              <a:rPr lang="en-US" altLang="en-US" sz="4000" b="1" dirty="0">
                <a:solidFill>
                  <a:srgbClr val="00FFFF"/>
                </a:solidFill>
              </a:rPr>
              <a:t>of Facial Hair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838200" y="1905000"/>
            <a:ext cx="6257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/>
              <a:t>Block androgen receptor (</a:t>
            </a:r>
            <a:r>
              <a:rPr lang="en-US" altLang="en-US" sz="3600" dirty="0" err="1"/>
              <a:t>sprinolactone</a:t>
            </a:r>
            <a:r>
              <a:rPr lang="en-US" altLang="en-US" sz="3600" dirty="0"/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/>
              <a:t>Block conversion of testosterone to DHT (finasteride)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13360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8862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82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V="1">
            <a:off x="457200" y="5486400"/>
            <a:ext cx="4495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 rot="7626497">
            <a:off x="2185988" y="6164263"/>
            <a:ext cx="609600" cy="685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28600" y="5486400"/>
            <a:ext cx="1371600" cy="838200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Facial Hair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200400" y="4876800"/>
            <a:ext cx="144780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Pregnancy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648200" y="3733800"/>
            <a:ext cx="14478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Pregnancy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7749124" y="3124200"/>
            <a:ext cx="1394876" cy="76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Diabetes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4648200" y="3810000"/>
            <a:ext cx="4495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 rot="7626497">
            <a:off x="7108825" y="4349750"/>
            <a:ext cx="533400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 rot="8197885">
            <a:off x="1905000" y="3124200"/>
            <a:ext cx="609600" cy="533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33400" y="2590800"/>
            <a:ext cx="41910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352800" y="2514600"/>
            <a:ext cx="1905000" cy="8382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itchFamily="18" charset="0"/>
              </a:rPr>
              <a:t>Lipids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itchFamily="18" charset="0"/>
              </a:rPr>
              <a:t>Insulin resistance</a:t>
            </a: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380999" y="1905000"/>
            <a:ext cx="2324101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</a:rPr>
              <a:t>Oral Contraceptives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667000" y="400050"/>
            <a:ext cx="5081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>
                <a:solidFill>
                  <a:srgbClr val="00FFFF"/>
                </a:solidFill>
                <a:latin typeface="+mn-lt"/>
              </a:rPr>
              <a:t>Management Planning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09638" y="4953000"/>
            <a:ext cx="7772400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52500" y="493395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Age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7638" y="5036403"/>
            <a:ext cx="83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              20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229475" y="53149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749425" y="43434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2165350" y="3505200"/>
            <a:ext cx="304800" cy="1524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4102100" y="2057400"/>
            <a:ext cx="304800" cy="2895600"/>
          </a:xfrm>
          <a:prstGeom prst="downArrow">
            <a:avLst>
              <a:gd name="adj1" fmla="val 50000"/>
              <a:gd name="adj2" fmla="val 2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66FF66"/>
              </a:solidFill>
              <a:latin typeface="Times New Roman" pitchFamily="18" charset="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6705600" y="1600200"/>
            <a:ext cx="304800" cy="3429000"/>
          </a:xfrm>
          <a:prstGeom prst="downArrow">
            <a:avLst>
              <a:gd name="adj1" fmla="val 50000"/>
              <a:gd name="adj2" fmla="val 28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0800" y="3804791"/>
            <a:ext cx="2438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CCECFF"/>
                </a:solidFill>
                <a:latin typeface="Times New Roman" pitchFamily="18" charset="0"/>
              </a:rPr>
              <a:t>Infrequent periods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2959100" y="2895600"/>
            <a:ext cx="304800" cy="2057400"/>
          </a:xfrm>
          <a:prstGeom prst="downArrow">
            <a:avLst>
              <a:gd name="adj1" fmla="val 50000"/>
              <a:gd name="adj2" fmla="val 16875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504950" y="52959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952500" y="2971800"/>
            <a:ext cx="2425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9900"/>
                </a:solidFill>
                <a:latin typeface="Times New Roman" pitchFamily="18" charset="0"/>
              </a:rPr>
              <a:t>Acanthosis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993900" y="2247900"/>
            <a:ext cx="2273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00FF"/>
                </a:solidFill>
                <a:latin typeface="Times New Roman" pitchFamily="18" charset="0"/>
              </a:rPr>
              <a:t>Weight gain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991224" y="352335"/>
            <a:ext cx="2924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</a:rPr>
              <a:t>Difficulty in getting pregnant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263900" y="1371600"/>
            <a:ext cx="2451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66FF66"/>
                </a:solidFill>
                <a:latin typeface="Times New Roman" pitchFamily="18" charset="0"/>
              </a:rPr>
              <a:t>Excess Hair</a:t>
            </a:r>
          </a:p>
        </p:txBody>
      </p:sp>
    </p:spTree>
    <p:extLst>
      <p:ext uri="{BB962C8B-B14F-4D97-AF65-F5344CB8AC3E}">
        <p14:creationId xmlns:p14="http://schemas.microsoft.com/office/powerpoint/2010/main" val="1740502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sekarakas@ucdavis.edu</a:t>
            </a:r>
          </a:p>
        </p:txBody>
      </p:sp>
    </p:spTree>
    <p:extLst>
      <p:ext uri="{BB962C8B-B14F-4D97-AF65-F5344CB8AC3E}">
        <p14:creationId xmlns:p14="http://schemas.microsoft.com/office/powerpoint/2010/main" val="1612089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9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156074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https://health.ucdavis.edu/internal-medicine/research/endocrinology/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7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4040188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Symptoms of High Sugar</a:t>
            </a:r>
          </a:p>
          <a:p>
            <a:pPr algn="ctr"/>
            <a:r>
              <a:rPr lang="en-US" dirty="0">
                <a:solidFill>
                  <a:srgbClr val="00FFFF"/>
                </a:solidFill>
              </a:rPr>
              <a:t>(Diabetes)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381001"/>
            <a:ext cx="4041775" cy="9143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Symptoms of Low Sugar</a:t>
            </a:r>
          </a:p>
          <a:p>
            <a:pPr algn="ctr"/>
            <a:r>
              <a:rPr lang="en-US" dirty="0">
                <a:solidFill>
                  <a:srgbClr val="00FFFF"/>
                </a:solidFill>
              </a:rPr>
              <a:t>(Hypoglycemia)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267200" cy="51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81223"/>
            <a:ext cx="3815729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4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Blood Sugar Homeostasis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47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Pancreas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32" y="1330164"/>
            <a:ext cx="6460417" cy="540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94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FFFF"/>
                </a:solidFill>
              </a:rPr>
              <a:t>Amount of Insulin We Need Depends on What We Eat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9" y="1295401"/>
            <a:ext cx="7728222" cy="391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526" y="5486400"/>
            <a:ext cx="8385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</a:rPr>
              <a:t>Meals containing sugars and simple carbohydrates 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</a:rPr>
              <a:t>require more insulin</a:t>
            </a:r>
          </a:p>
        </p:txBody>
      </p:sp>
    </p:spTree>
    <p:extLst>
      <p:ext uri="{BB962C8B-B14F-4D97-AF65-F5344CB8AC3E}">
        <p14:creationId xmlns:p14="http://schemas.microsoft.com/office/powerpoint/2010/main" val="281712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370013"/>
            <a:ext cx="7467600" cy="5487987"/>
          </a:xfr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0FFFF"/>
                </a:solidFill>
              </a:rPr>
              <a:t>Amount of Insulin We Need also Depends on Our Body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FFFF"/>
                </a:solidFill>
              </a:rPr>
              <a:t>Larger the Waistline</a:t>
            </a:r>
            <a:br>
              <a:rPr lang="en-US" sz="3600" dirty="0">
                <a:solidFill>
                  <a:srgbClr val="00FFFF"/>
                </a:solidFill>
              </a:rPr>
            </a:br>
            <a:r>
              <a:rPr lang="en-US" sz="3600" dirty="0">
                <a:solidFill>
                  <a:srgbClr val="00FFFF"/>
                </a:solidFill>
              </a:rPr>
              <a:t>Higher the Need for Insulin </a:t>
            </a:r>
            <a:br>
              <a:rPr lang="en-US" sz="3600" dirty="0">
                <a:solidFill>
                  <a:srgbClr val="00FFFF"/>
                </a:solidFill>
              </a:rPr>
            </a:br>
            <a:r>
              <a:rPr lang="en-US" sz="3600" dirty="0">
                <a:solidFill>
                  <a:srgbClr val="00FFFF"/>
                </a:solidFill>
              </a:rPr>
              <a:t>(Insulin Resistance)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00200"/>
            <a:ext cx="6362700" cy="50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0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FFFF"/>
                </a:solidFill>
              </a:rPr>
              <a:t>Skin Signs of Insulin Resistance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09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76700"/>
            <a:ext cx="393541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6576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3479</TotalTime>
  <Words>506</Words>
  <Application>Microsoft Office PowerPoint</Application>
  <PresentationFormat>On-screen Show (4:3)</PresentationFormat>
  <Paragraphs>112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Corbel</vt:lpstr>
      <vt:lpstr>Symbol</vt:lpstr>
      <vt:lpstr>Times New Roman</vt:lpstr>
      <vt:lpstr>Univers</vt:lpstr>
      <vt:lpstr>Mountain Top</vt:lpstr>
      <vt:lpstr>How Does Body Maintain  Normal Blood Sugar? a Insulin Resistance and  Its Consequences</vt:lpstr>
      <vt:lpstr>PowerPoint Presentation</vt:lpstr>
      <vt:lpstr>PowerPoint Presentation</vt:lpstr>
      <vt:lpstr>Blood Sugar Homeostasis</vt:lpstr>
      <vt:lpstr>Pancreas</vt:lpstr>
      <vt:lpstr>Amount of Insulin We Need Depends on What We Eat</vt:lpstr>
      <vt:lpstr>Amount of Insulin We Need also Depends on Our Body </vt:lpstr>
      <vt:lpstr>Larger the Waistline Higher the Need for Insulin  (Insulin Resistance)</vt:lpstr>
      <vt:lpstr>Skin Signs of Insulin Resistance</vt:lpstr>
      <vt:lpstr>Insulin Response to Sugar Intake</vt:lpstr>
      <vt:lpstr>PowerPoint Presentation</vt:lpstr>
      <vt:lpstr>Common Cause of Insulin Resistance in Females: PCOS</vt:lpstr>
      <vt:lpstr>Polycystic Ovary Syndrome (PCOS)</vt:lpstr>
      <vt:lpstr>Menstrual cycles are a vital sign  Andrea Dunaif, MD.</vt:lpstr>
      <vt:lpstr>What is normal?</vt:lpstr>
      <vt:lpstr>PowerPoint Presentation</vt:lpstr>
      <vt:lpstr>What can we do about it</vt:lpstr>
      <vt:lpstr>Clinical Findings of PCOS</vt:lpstr>
      <vt:lpstr>Effects of Weight Loss on Fertility</vt:lpstr>
      <vt:lpstr>Cysts in the ovaries decreased with weight loss</vt:lpstr>
      <vt:lpstr>Healthy Ways to Decrease  Insulin Resistance</vt:lpstr>
      <vt:lpstr>PowerPoint Presentation</vt:lpstr>
      <vt:lpstr>Treatment of Facial Hair</vt:lpstr>
      <vt:lpstr>PowerPoint Presentation</vt:lpstr>
      <vt:lpstr>PowerPoint Presentation</vt:lpstr>
      <vt:lpstr>sekarakas@ucdavis.edu</vt:lpstr>
      <vt:lpstr>PowerPoint Presentation</vt:lpstr>
    </vt:vector>
  </TitlesOfParts>
  <Company>UCD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PCOS How Long Can We Ignore It?</dc:title>
  <dc:creator>Sidika Kasim-Karakas</dc:creator>
  <cp:lastModifiedBy>Dali Kaur</cp:lastModifiedBy>
  <cp:revision>200</cp:revision>
  <dcterms:created xsi:type="dcterms:W3CDTF">2001-10-04T21:07:36Z</dcterms:created>
  <dcterms:modified xsi:type="dcterms:W3CDTF">2024-09-25T18:24:12Z</dcterms:modified>
</cp:coreProperties>
</file>