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sldIdLst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F602A7-7F31-DE57-9285-F9913B453CF4}" v="19" dt="2020-06-09T20:20:35.863"/>
    <p1510:client id="{6EB8C21A-D071-1310-FEF0-9EC4AA87D7B4}" v="1" dt="2020-07-14T17:27:38.4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2EAC75-4F62-F74C-A6C0-E87B71094265}"/>
              </a:ext>
            </a:extLst>
          </p:cNvPr>
          <p:cNvSpPr/>
          <p:nvPr userDrawn="1"/>
        </p:nvSpPr>
        <p:spPr>
          <a:xfrm>
            <a:off x="0" y="2803617"/>
            <a:ext cx="12192000" cy="405438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9851992-6C00-CD42-BDF3-2681FAD583B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61362" y="659003"/>
            <a:ext cx="8154714" cy="949643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8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1pPr>
          </a:lstStyle>
          <a:p>
            <a:r>
              <a:rPr lang="en-US" dirty="0"/>
              <a:t>Department or</a:t>
            </a:r>
            <a:br>
              <a:rPr lang="en-US" dirty="0"/>
            </a:br>
            <a:r>
              <a:rPr lang="en-US" dirty="0"/>
              <a:t>Presentation 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4D0EED-109D-C04F-8385-AA0DCCE5D2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0048" y="628181"/>
            <a:ext cx="2401246" cy="1114123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93AAE5A-4923-2548-8F07-82C0836B6BFA}"/>
              </a:ext>
            </a:extLst>
          </p:cNvPr>
          <p:cNvCxnSpPr>
            <a:cxnSpLocks/>
          </p:cNvCxnSpPr>
          <p:nvPr userDrawn="1"/>
        </p:nvCxnSpPr>
        <p:spPr>
          <a:xfrm flipV="1">
            <a:off x="3394953" y="243192"/>
            <a:ext cx="0" cy="1779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55CE8D78-E84C-C949-BEC3-8436AECAFE93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3760640" y="5512753"/>
            <a:ext cx="4699966" cy="104631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1000"/>
              </a:spcBef>
              <a:buNone/>
              <a:defRPr sz="1600" b="0" i="0">
                <a:solidFill>
                  <a:schemeClr val="bg1"/>
                </a:solidFill>
                <a:latin typeface="Proxima Nova Light" panose="02000506030000020004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Author / Presenter Name</a:t>
            </a:r>
            <a:br>
              <a:rPr lang="en-US" dirty="0"/>
            </a:br>
            <a:r>
              <a:rPr lang="en-US" dirty="0"/>
              <a:t>Credentials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1582DEE-0045-134B-90B0-797BD6AF73B4}"/>
              </a:ext>
            </a:extLst>
          </p:cNvPr>
          <p:cNvCxnSpPr/>
          <p:nvPr userDrawn="1"/>
        </p:nvCxnSpPr>
        <p:spPr>
          <a:xfrm flipV="1">
            <a:off x="3394953" y="243191"/>
            <a:ext cx="0" cy="2412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8941DD6-CE9E-8F44-9AD6-E7111856149F}"/>
              </a:ext>
            </a:extLst>
          </p:cNvPr>
          <p:cNvSpPr/>
          <p:nvPr userDrawn="1"/>
        </p:nvSpPr>
        <p:spPr>
          <a:xfrm>
            <a:off x="1" y="2803616"/>
            <a:ext cx="12192000" cy="5700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323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A2E42C05-9D2B-6542-B366-8DA24F1DEBA0}"/>
              </a:ext>
            </a:extLst>
          </p:cNvPr>
          <p:cNvSpPr/>
          <p:nvPr userDrawn="1"/>
        </p:nvSpPr>
        <p:spPr>
          <a:xfrm>
            <a:off x="-1524" y="0"/>
            <a:ext cx="12193524" cy="337365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A6774B9-7EC6-864E-9952-54CD236A7C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96230" y="2130878"/>
            <a:ext cx="9144000" cy="949643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800" b="0" i="0">
                <a:solidFill>
                  <a:schemeClr val="bg1"/>
                </a:solidFill>
                <a:latin typeface="Proxima Nova Light" panose="02000506030000020004" pitchFamily="2" charset="0"/>
              </a:defRPr>
            </a:lvl1pPr>
          </a:lstStyle>
          <a:p>
            <a:r>
              <a:rPr lang="en-US" dirty="0"/>
              <a:t>Section Title</a:t>
            </a:r>
            <a:br>
              <a:rPr lang="en-US" dirty="0"/>
            </a:br>
            <a:r>
              <a:rPr lang="en-US" dirty="0"/>
              <a:t>Divider Layout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8C663AEB-9E08-5746-8BDC-9D192E9D682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396230" y="3657600"/>
            <a:ext cx="9144000" cy="209256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0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n-US" dirty="0"/>
              <a:t>Description of program might go here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</a:t>
            </a:r>
          </a:p>
        </p:txBody>
      </p:sp>
    </p:spTree>
    <p:extLst>
      <p:ext uri="{BB962C8B-B14F-4D97-AF65-F5344CB8AC3E}">
        <p14:creationId xmlns:p14="http://schemas.microsoft.com/office/powerpoint/2010/main" val="10524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add picture or inse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F0771791-6B4A-454F-9372-296F62762D44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7611206" y="1439681"/>
            <a:ext cx="3974124" cy="43752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2E42C05-9D2B-6542-B366-8DA24F1DEBA0}"/>
              </a:ext>
            </a:extLst>
          </p:cNvPr>
          <p:cNvSpPr/>
          <p:nvPr userDrawn="1"/>
        </p:nvSpPr>
        <p:spPr>
          <a:xfrm>
            <a:off x="-1524" y="1"/>
            <a:ext cx="12193524" cy="109024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A6774B9-7EC6-864E-9952-54CD236A7C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96230" y="427982"/>
            <a:ext cx="9144000" cy="45124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800" b="0" i="0">
                <a:solidFill>
                  <a:schemeClr val="bg1"/>
                </a:solidFill>
                <a:latin typeface="Proxima Nova Light" panose="02000506030000020004" pitchFamily="2" charset="0"/>
              </a:defRPr>
            </a:lvl1pPr>
          </a:lstStyle>
          <a:p>
            <a:r>
              <a:rPr lang="en-US" dirty="0"/>
              <a:t>Topic Title About This Length 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6F7DB34-BFA4-EA47-9F18-3B2D3C2EFA01}"/>
              </a:ext>
            </a:extLst>
          </p:cNvPr>
          <p:cNvCxnSpPr/>
          <p:nvPr userDrawn="1"/>
        </p:nvCxnSpPr>
        <p:spPr>
          <a:xfrm flipV="1">
            <a:off x="1205464" y="243191"/>
            <a:ext cx="0" cy="2412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5EF1015-71D5-E142-80AE-622693A1EE84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396230" y="1428814"/>
            <a:ext cx="5699162" cy="3811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n-US" dirty="0"/>
              <a:t>Description of program might go here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18457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A2E42C05-9D2B-6542-B366-8DA24F1DEBA0}"/>
              </a:ext>
            </a:extLst>
          </p:cNvPr>
          <p:cNvSpPr/>
          <p:nvPr userDrawn="1"/>
        </p:nvSpPr>
        <p:spPr>
          <a:xfrm>
            <a:off x="-1524" y="1"/>
            <a:ext cx="12193524" cy="109024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A6774B9-7EC6-864E-9952-54CD236A7C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96230" y="427982"/>
            <a:ext cx="9144000" cy="45124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800" b="0" i="0">
                <a:solidFill>
                  <a:schemeClr val="bg1"/>
                </a:solidFill>
                <a:latin typeface="Proxima Nova Light" panose="02000506030000020004" pitchFamily="2" charset="0"/>
              </a:defRPr>
            </a:lvl1pPr>
          </a:lstStyle>
          <a:p>
            <a:r>
              <a:rPr lang="en-US" dirty="0"/>
              <a:t>Topic Title About This Length 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6F7DB34-BFA4-EA47-9F18-3B2D3C2EFA01}"/>
              </a:ext>
            </a:extLst>
          </p:cNvPr>
          <p:cNvCxnSpPr/>
          <p:nvPr userDrawn="1"/>
        </p:nvCxnSpPr>
        <p:spPr>
          <a:xfrm flipV="1">
            <a:off x="1205464" y="243191"/>
            <a:ext cx="0" cy="2412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266839-3768-1640-AAC7-EC1829D980F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96230" y="1428814"/>
            <a:ext cx="9972224" cy="445947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SzPct val="85000"/>
              <a:buFont typeface="Wingdings" panose="05000000000000000000" pitchFamily="2" charset="2"/>
              <a:buChar char="§"/>
              <a:defRPr sz="20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85000"/>
              <a:buFont typeface="Proxima Nova Light" panose="02000506030000020004" pitchFamily="2" charset="0"/>
              <a:buChar char="–"/>
              <a:tabLst/>
              <a:defRPr sz="20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2pPr>
            <a:lvl3pPr marL="914400" indent="0">
              <a:buNone/>
              <a:defRPr b="0" i="0">
                <a:solidFill>
                  <a:srgbClr val="150221"/>
                </a:solidFill>
                <a:latin typeface="Proxima Nova A Thin" panose="02000506030000020004" pitchFamily="2" charset="0"/>
              </a:defRPr>
            </a:lvl3pPr>
            <a:lvl4pPr>
              <a:defRPr b="0" i="0">
                <a:solidFill>
                  <a:srgbClr val="150221"/>
                </a:solidFill>
                <a:latin typeface="Gibson Light" panose="02000000000000000000" pitchFamily="2" charset="77"/>
              </a:defRPr>
            </a:lvl4pPr>
            <a:lvl5pPr>
              <a:defRPr b="0" i="0">
                <a:solidFill>
                  <a:srgbClr val="150221"/>
                </a:solidFill>
                <a:latin typeface="Gibson Light" panose="02000000000000000000" pitchFamily="2" charset="77"/>
              </a:defRPr>
            </a:lvl5pPr>
          </a:lstStyle>
          <a:p>
            <a:pPr lvl="0"/>
            <a:r>
              <a:rPr lang="en-US" dirty="0"/>
              <a:t>Introduction to a series of bullets points to make important points about the program or what you feel is important to say here. Important points about the program.</a:t>
            </a:r>
          </a:p>
          <a:p>
            <a:pPr lvl="1"/>
            <a:r>
              <a:rPr lang="en-US" dirty="0"/>
              <a:t>Text is here</a:t>
            </a:r>
            <a:br>
              <a:rPr lang="en-US" dirty="0"/>
            </a:br>
            <a:endParaRPr lang="en-US" dirty="0"/>
          </a:p>
          <a:p>
            <a:pPr lvl="0"/>
            <a:r>
              <a:rPr lang="en-US" dirty="0"/>
              <a:t>Important points about the program or what you feel is important to say here.</a:t>
            </a:r>
          </a:p>
          <a:p>
            <a:pPr lvl="1"/>
            <a:r>
              <a:rPr lang="en-US" dirty="0"/>
              <a:t>Text is here</a:t>
            </a:r>
            <a:br>
              <a:rPr lang="en-US" dirty="0"/>
            </a:br>
            <a:endParaRPr lang="en-US" dirty="0"/>
          </a:p>
          <a:p>
            <a:pPr lvl="0"/>
            <a:r>
              <a:rPr lang="en-US" dirty="0"/>
              <a:t>Series of bullets points to make important points about the program or what you feel is important to say here.</a:t>
            </a:r>
          </a:p>
        </p:txBody>
      </p:sp>
    </p:spTree>
    <p:extLst>
      <p:ext uri="{BB962C8B-B14F-4D97-AF65-F5344CB8AC3E}">
        <p14:creationId xmlns:p14="http://schemas.microsoft.com/office/powerpoint/2010/main" val="29045291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- add picture or inse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">
            <a:extLst>
              <a:ext uri="{FF2B5EF4-FFF2-40B4-BE49-F238E27FC236}">
                <a16:creationId xmlns:a16="http://schemas.microsoft.com/office/drawing/2014/main" id="{B6310ABD-CBF5-8F4E-9E70-319A0E90437F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7611206" y="1439681"/>
            <a:ext cx="3974124" cy="43752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A6774B9-7EC6-864E-9952-54CD236A7C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96230" y="427982"/>
            <a:ext cx="9144000" cy="45124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8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1pPr>
          </a:lstStyle>
          <a:p>
            <a:r>
              <a:rPr lang="en-US" dirty="0"/>
              <a:t>Page Title Topic Continued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6F7DB34-BFA4-EA47-9F18-3B2D3C2EFA01}"/>
              </a:ext>
            </a:extLst>
          </p:cNvPr>
          <p:cNvCxnSpPr/>
          <p:nvPr userDrawn="1"/>
        </p:nvCxnSpPr>
        <p:spPr>
          <a:xfrm flipV="1">
            <a:off x="1205464" y="243191"/>
            <a:ext cx="0" cy="2412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F7E0925-4366-4240-A1BE-1952A244026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396230" y="1428813"/>
            <a:ext cx="5699162" cy="43213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0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n-US" dirty="0"/>
              <a:t>Description of program might go here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</a:t>
            </a:r>
          </a:p>
          <a:p>
            <a:endParaRPr lang="en-US" dirty="0"/>
          </a:p>
          <a:p>
            <a:r>
              <a:rPr lang="en-US" dirty="0"/>
              <a:t>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962047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yp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EA6774B9-7EC6-864E-9952-54CD236A7C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96230" y="427982"/>
            <a:ext cx="9144000" cy="45124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8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1pPr>
          </a:lstStyle>
          <a:p>
            <a:r>
              <a:rPr lang="en-US" dirty="0"/>
              <a:t>Page Title Topic Continued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6F7DB34-BFA4-EA47-9F18-3B2D3C2EFA01}"/>
              </a:ext>
            </a:extLst>
          </p:cNvPr>
          <p:cNvCxnSpPr/>
          <p:nvPr userDrawn="1"/>
        </p:nvCxnSpPr>
        <p:spPr>
          <a:xfrm flipV="1">
            <a:off x="1205464" y="243191"/>
            <a:ext cx="0" cy="2412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F60ACC-01D8-D74A-A59F-79FE2FA9617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96230" y="1428814"/>
            <a:ext cx="9972224" cy="445947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SzPct val="85000"/>
              <a:buFont typeface="Wingdings" panose="05000000000000000000" pitchFamily="2" charset="2"/>
              <a:buChar char="§"/>
              <a:defRPr sz="20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85000"/>
              <a:buFont typeface="Proxima Nova Light" panose="02000506030000020004" pitchFamily="2" charset="0"/>
              <a:buChar char="–"/>
              <a:tabLst/>
              <a:defRPr sz="20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2pPr>
            <a:lvl3pPr marL="914400" indent="0">
              <a:buNone/>
              <a:defRPr b="0" i="0">
                <a:solidFill>
                  <a:srgbClr val="150221"/>
                </a:solidFill>
                <a:latin typeface="Proxima Nova A Thin" panose="02000506030000020004" pitchFamily="2" charset="0"/>
              </a:defRPr>
            </a:lvl3pPr>
            <a:lvl4pPr>
              <a:defRPr b="0" i="0">
                <a:solidFill>
                  <a:srgbClr val="150221"/>
                </a:solidFill>
                <a:latin typeface="Gibson Light" panose="02000000000000000000" pitchFamily="2" charset="77"/>
              </a:defRPr>
            </a:lvl4pPr>
            <a:lvl5pPr>
              <a:defRPr b="0" i="0">
                <a:solidFill>
                  <a:srgbClr val="150221"/>
                </a:solidFill>
                <a:latin typeface="Gibson Light" panose="02000000000000000000" pitchFamily="2" charset="77"/>
              </a:defRPr>
            </a:lvl5pPr>
          </a:lstStyle>
          <a:p>
            <a:pPr lvl="0"/>
            <a:r>
              <a:rPr lang="en-US" dirty="0"/>
              <a:t>Introduction to a series of bullets points to make important points about the program or what you feel is important to say here. Important points about the program.</a:t>
            </a:r>
          </a:p>
          <a:p>
            <a:pPr lvl="1"/>
            <a:r>
              <a:rPr lang="en-US" dirty="0"/>
              <a:t>Text is here</a:t>
            </a:r>
            <a:br>
              <a:rPr lang="en-US" dirty="0"/>
            </a:br>
            <a:endParaRPr lang="en-US" dirty="0"/>
          </a:p>
          <a:p>
            <a:pPr lvl="0"/>
            <a:r>
              <a:rPr lang="en-US" dirty="0"/>
              <a:t>Important points about the program or what you feel is important to say here.</a:t>
            </a:r>
          </a:p>
          <a:p>
            <a:pPr lvl="1"/>
            <a:r>
              <a:rPr lang="en-US" dirty="0"/>
              <a:t>Text is here</a:t>
            </a:r>
            <a:br>
              <a:rPr lang="en-US" dirty="0"/>
            </a:br>
            <a:endParaRPr lang="en-US" dirty="0"/>
          </a:p>
          <a:p>
            <a:pPr lvl="0"/>
            <a:r>
              <a:rPr lang="en-US" dirty="0"/>
              <a:t>Series of bullets points to make important points about the program or what you feel is important to say here.</a:t>
            </a:r>
          </a:p>
        </p:txBody>
      </p:sp>
    </p:spTree>
    <p:extLst>
      <p:ext uri="{BB962C8B-B14F-4D97-AF65-F5344CB8AC3E}">
        <p14:creationId xmlns:p14="http://schemas.microsoft.com/office/powerpoint/2010/main" val="42048822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33"/>
              </a:spcBef>
              <a:defRPr b="1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96578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433"/>
          </a:xfrm>
        </p:spPr>
        <p:txBody>
          <a:bodyPr/>
          <a:lstStyle>
            <a:lvl1pPr>
              <a:spcBef>
                <a:spcPts val="533"/>
              </a:spcBef>
              <a:defRPr sz="2667" b="1"/>
            </a:lvl1pPr>
            <a:lvl2pPr>
              <a:spcAft>
                <a:spcPts val="800"/>
              </a:spcAft>
              <a:defRPr sz="2400"/>
            </a:lvl2pPr>
            <a:lvl3pPr>
              <a:spcAft>
                <a:spcPts val="800"/>
              </a:spcAft>
              <a:defRPr sz="2133"/>
            </a:lvl3pPr>
            <a:lvl4pPr>
              <a:spcAft>
                <a:spcPts val="800"/>
              </a:spcAft>
              <a:defRPr sz="1867"/>
            </a:lvl4pPr>
            <a:lvl5pPr>
              <a:spcAft>
                <a:spcPts val="800"/>
              </a:spcAft>
              <a:defRPr sz="1867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433"/>
          </a:xfrm>
        </p:spPr>
        <p:txBody>
          <a:bodyPr/>
          <a:lstStyle>
            <a:lvl1pPr>
              <a:spcBef>
                <a:spcPts val="533"/>
              </a:spcBef>
              <a:defRPr sz="2667" b="1"/>
            </a:lvl1pPr>
            <a:lvl2pPr>
              <a:spcAft>
                <a:spcPts val="800"/>
              </a:spcAft>
              <a:defRPr sz="2400"/>
            </a:lvl2pPr>
            <a:lvl3pPr>
              <a:spcAft>
                <a:spcPts val="800"/>
              </a:spcAft>
              <a:defRPr sz="2133"/>
            </a:lvl3pPr>
            <a:lvl4pPr>
              <a:spcAft>
                <a:spcPts val="800"/>
              </a:spcAft>
              <a:defRPr sz="1867"/>
            </a:lvl4pPr>
            <a:lvl5pPr>
              <a:spcAft>
                <a:spcPts val="800"/>
              </a:spcAft>
              <a:defRPr sz="1867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350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914401" y="2131485"/>
            <a:ext cx="9292167" cy="1468967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75347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47D7B-3A90-48F0-B1BB-BB6B7C04C9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172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4584"/>
            <a:ext cx="5386917" cy="641349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5934"/>
            <a:ext cx="5386917" cy="3949700"/>
          </a:xfr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133"/>
            </a:lvl2pPr>
            <a:lvl3pPr>
              <a:spcAft>
                <a:spcPts val="800"/>
              </a:spcAft>
              <a:defRPr sz="1867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4584"/>
            <a:ext cx="5389033" cy="641349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5934"/>
            <a:ext cx="5389033" cy="3949700"/>
          </a:xfr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133"/>
            </a:lvl2pPr>
            <a:lvl3pPr>
              <a:spcAft>
                <a:spcPts val="800"/>
              </a:spcAft>
              <a:defRPr sz="1867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9999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Head and 2-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7825" y="438912"/>
            <a:ext cx="10773833" cy="575094"/>
          </a:xfrm>
        </p:spPr>
        <p:txBody>
          <a:bodyPr vert="horz" wrap="square" lIns="9144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marL="0" lvl="0"/>
            <a:r>
              <a:rPr lang="en-US" dirty="0"/>
              <a:t>Slide 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81953" y="1562634"/>
            <a:ext cx="5319183" cy="3978016"/>
          </a:xfrm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bullet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854750" y="1013951"/>
            <a:ext cx="10770193" cy="383182"/>
          </a:xfrm>
        </p:spPr>
        <p:txBody>
          <a:bodyPr vert="horz" wrap="square" lIns="91440" tIns="45720" rIns="91440" bIns="45720" rtlCol="0" anchor="t">
            <a:noAutofit/>
          </a:bodyPr>
          <a:lstStyle>
            <a:lvl1pPr>
              <a:defRPr lang="en-US" dirty="0" smtClean="0"/>
            </a:lvl1pPr>
          </a:lstStyle>
          <a:p>
            <a:pPr marL="0" lvl="0" indent="0">
              <a:buNone/>
            </a:pPr>
            <a:r>
              <a:rPr lang="en-US" dirty="0"/>
              <a:t>Subhead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1" hasCustomPrompt="1"/>
          </p:nvPr>
        </p:nvSpPr>
        <p:spPr>
          <a:xfrm>
            <a:off x="6510170" y="1556703"/>
            <a:ext cx="5350932" cy="3978016"/>
          </a:xfrm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bullet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2"/>
          </p:nvPr>
        </p:nvSpPr>
        <p:spPr>
          <a:xfrm>
            <a:off x="8446184" y="6452361"/>
            <a:ext cx="1236257" cy="155235"/>
          </a:xfrm>
          <a:prstGeom prst="rect">
            <a:avLst/>
          </a:prstGeom>
        </p:spPr>
        <p:txBody>
          <a:bodyPr vert="horz" wrap="square" lIns="0" tIns="0" rIns="0" bIns="0" rtlCol="0" anchor="b" anchorCtr="0"/>
          <a:lstStyle>
            <a:lvl1pPr algn="l">
              <a:defRPr sz="900" i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FD22769-B73C-414A-8867-3CE0DE637C76}" type="datetime1">
              <a:rPr lang="en-US" smtClean="0"/>
              <a:t>7/17/2020</a:t>
            </a:fld>
            <a:endParaRPr lang="en-US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972215" y="6470128"/>
            <a:ext cx="5747876" cy="137980"/>
          </a:xfrm>
          <a:prstGeom prst="rect">
            <a:avLst/>
          </a:prstGeom>
        </p:spPr>
        <p:txBody>
          <a:bodyPr vert="horz" wrap="square" lIns="0" tIns="0" rIns="0" bIns="0" rtlCol="0" anchor="b" anchorCtr="0"/>
          <a:lstStyle>
            <a:lvl1pPr algn="l">
              <a:defRPr sz="900" i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Presentation Title and/or Sub Brand Name Here</a:t>
            </a:r>
            <a:endParaRPr lang="en-US" dirty="0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77346" y="6453504"/>
            <a:ext cx="328081" cy="155233"/>
          </a:xfrm>
          <a:prstGeom prst="rect">
            <a:avLst/>
          </a:prstGeom>
        </p:spPr>
        <p:txBody>
          <a:bodyPr vert="horz" wrap="square" lIns="0" tIns="0" rIns="0" bIns="0" rtlCol="0" anchor="b" anchorCtr="0"/>
          <a:lstStyle>
            <a:lvl1pPr algn="l">
              <a:defRPr sz="900" i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BCC8D0D-EAEC-449D-9161-023DFF90F2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540596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6EBCD-196E-424F-BBFD-17C3903706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5B3188-73E0-9342-8355-3B2F71F6E7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0D625-9988-074F-8A13-FA33AD47E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B6835-4218-6541-832E-65255A75A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6A4317-B739-FB46-BE32-A21F1ADBD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4B0F4-AFC0-F140-997C-CEF37E1648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01694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7099777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9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40FAAFB-31ED-7348-8C91-067AEE5A8DCE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90983" y="6300995"/>
            <a:ext cx="1205866" cy="559494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F8A51C4B-8F60-E047-B767-F262E23C0E5C}"/>
              </a:ext>
            </a:extLst>
          </p:cNvPr>
          <p:cNvSpPr txBox="1">
            <a:spLocks/>
          </p:cNvSpPr>
          <p:nvPr userDrawn="1"/>
        </p:nvSpPr>
        <p:spPr>
          <a:xfrm>
            <a:off x="8755583" y="6383757"/>
            <a:ext cx="3228332" cy="3169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kern="1200">
                <a:solidFill>
                  <a:schemeClr val="bg1"/>
                </a:solidFill>
                <a:latin typeface="Gibson Light" panose="02000000000000000000" pitchFamily="2" charset="77"/>
                <a:ea typeface="+mj-ea"/>
                <a:cs typeface="+mj-cs"/>
              </a:defRPr>
            </a:lvl1pPr>
          </a:lstStyle>
          <a:p>
            <a:pPr algn="r"/>
            <a:fld id="{3A10251A-7818-2840-96FB-1EA917552BBA}" type="slidenum">
              <a:rPr lang="en-US" sz="1100" b="0" i="0" smtClean="0">
                <a:solidFill>
                  <a:schemeClr val="tx1"/>
                </a:solidFill>
                <a:latin typeface="Proxima Nova Light" panose="02000506030000020004" pitchFamily="2" charset="0"/>
              </a:rPr>
              <a:pPr algn="r"/>
              <a:t>‹#›</a:t>
            </a:fld>
            <a:r>
              <a:rPr lang="en-US" sz="1100" b="0" i="0" dirty="0">
                <a:solidFill>
                  <a:schemeClr val="tx1"/>
                </a:solidFill>
                <a:latin typeface="Proxima Nova Light" panose="02000506030000020004" pitchFamily="2" charset="0"/>
              </a:rPr>
              <a:t>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62BB9D1-F621-D141-9813-E082BA958C6C}"/>
              </a:ext>
            </a:extLst>
          </p:cNvPr>
          <p:cNvSpPr txBox="1">
            <a:spLocks/>
          </p:cNvSpPr>
          <p:nvPr userDrawn="1"/>
        </p:nvSpPr>
        <p:spPr>
          <a:xfrm>
            <a:off x="3368749" y="6423470"/>
            <a:ext cx="5452977" cy="2990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0" i="0" kern="1200">
                <a:solidFill>
                  <a:schemeClr val="accent6"/>
                </a:solidFill>
                <a:latin typeface="Proxima Nova Light" panose="02000506030000020004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chemeClr val="tx1"/>
                </a:solidFill>
              </a:rPr>
              <a:t>Center for Nursing Science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3D71AC4-7692-F44D-B38E-BF4438F63321}"/>
              </a:ext>
            </a:extLst>
          </p:cNvPr>
          <p:cNvCxnSpPr>
            <a:cxnSpLocks/>
          </p:cNvCxnSpPr>
          <p:nvPr userDrawn="1"/>
        </p:nvCxnSpPr>
        <p:spPr>
          <a:xfrm flipH="1">
            <a:off x="314425" y="6287959"/>
            <a:ext cx="11563150" cy="118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17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8" r:id="rId2"/>
    <p:sldLayoutId id="2147483671" r:id="rId3"/>
    <p:sldLayoutId id="2147483674" r:id="rId4"/>
    <p:sldLayoutId id="2147483672" r:id="rId5"/>
    <p:sldLayoutId id="2147483673" r:id="rId6"/>
    <p:sldLayoutId id="2147483681" r:id="rId7"/>
    <p:sldLayoutId id="2147483683" r:id="rId8"/>
    <p:sldLayoutId id="2147483684" r:id="rId9"/>
    <p:sldLayoutId id="2147483686" r:id="rId10"/>
    <p:sldLayoutId id="2147483688" r:id="rId11"/>
    <p:sldLayoutId id="2147483689" r:id="rId12"/>
    <p:sldLayoutId id="2147483690" r:id="rId13"/>
    <p:sldLayoutId id="214748369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B7D78-C0A8-A941-AC24-A6E0D7C974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60640" y="772511"/>
            <a:ext cx="8154714" cy="1471068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Proxima Nova Light"/>
              </a:rPr>
              <a:t>Complex Patient Exemplar Title</a:t>
            </a:r>
            <a:br>
              <a:rPr lang="en-US" dirty="0"/>
            </a:br>
            <a:br>
              <a:rPr lang="en-US" dirty="0"/>
            </a:br>
            <a:r>
              <a:rPr lang="en-US" sz="2000" dirty="0">
                <a:solidFill>
                  <a:schemeClr val="tx1"/>
                </a:solidFill>
                <a:latin typeface="Proxima Nova Light"/>
              </a:rPr>
              <a:t>Subtitle if applicable</a:t>
            </a:r>
            <a:endParaRPr lang="en-US" dirty="0">
              <a:solidFill>
                <a:schemeClr val="tx1"/>
              </a:solidFill>
              <a:latin typeface="Proxima Nova Ligh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1F0080-C6C2-6A4B-957E-FF422E9E9BC5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3760640" y="5512753"/>
            <a:ext cx="5749120" cy="1046310"/>
          </a:xfrm>
        </p:spPr>
        <p:txBody>
          <a:bodyPr>
            <a:normAutofit/>
          </a:bodyPr>
          <a:lstStyle/>
          <a:p>
            <a:r>
              <a:rPr lang="en-US" dirty="0"/>
              <a:t>Name, degree, license, certification</a:t>
            </a:r>
          </a:p>
          <a:p>
            <a:r>
              <a:rPr lang="en-US" dirty="0"/>
              <a:t>Unit/Clinic</a:t>
            </a:r>
          </a:p>
        </p:txBody>
      </p:sp>
    </p:spTree>
    <p:extLst>
      <p:ext uri="{BB962C8B-B14F-4D97-AF65-F5344CB8AC3E}">
        <p14:creationId xmlns:p14="http://schemas.microsoft.com/office/powerpoint/2010/main" val="1488509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1ED5405-9199-484C-A5A7-3BF372148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Complex patient exemplar oral presentation</a:t>
            </a:r>
          </a:p>
        </p:txBody>
      </p:sp>
    </p:spTree>
    <p:extLst>
      <p:ext uri="{BB962C8B-B14F-4D97-AF65-F5344CB8AC3E}">
        <p14:creationId xmlns:p14="http://schemas.microsoft.com/office/powerpoint/2010/main" val="3449700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229" y="427982"/>
            <a:ext cx="10207941" cy="451249"/>
          </a:xfrm>
        </p:spPr>
        <p:txBody>
          <a:bodyPr/>
          <a:lstStyle/>
          <a:p>
            <a:r>
              <a:rPr lang="en-US" dirty="0"/>
              <a:t>10-minute oral presentation: Complex patient exemplar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Background/significance: 1 minute</a:t>
            </a:r>
          </a:p>
          <a:p>
            <a:r>
              <a:rPr lang="en-US" dirty="0"/>
              <a:t>Literature review/evidentiary table: 90 seconds</a:t>
            </a:r>
          </a:p>
          <a:p>
            <a:r>
              <a:rPr lang="en-US" dirty="0"/>
              <a:t>Describe a complex patient and your nursing interventions related to at least four out of these six categories: 6 minutes</a:t>
            </a:r>
          </a:p>
          <a:p>
            <a:pPr lvl="1"/>
            <a:r>
              <a:rPr lang="en-US" dirty="0"/>
              <a:t>Diagnosis</a:t>
            </a:r>
          </a:p>
          <a:p>
            <a:pPr lvl="1"/>
            <a:r>
              <a:rPr lang="en-US" dirty="0"/>
              <a:t>Treatments</a:t>
            </a:r>
          </a:p>
          <a:p>
            <a:pPr lvl="1"/>
            <a:r>
              <a:rPr lang="en-US" dirty="0"/>
              <a:t>Interventions</a:t>
            </a:r>
          </a:p>
          <a:p>
            <a:pPr lvl="1"/>
            <a:r>
              <a:rPr lang="en-US" dirty="0"/>
              <a:t>Events</a:t>
            </a:r>
          </a:p>
          <a:p>
            <a:pPr lvl="1"/>
            <a:r>
              <a:rPr lang="en-US" dirty="0"/>
              <a:t>Psych/Social Issues</a:t>
            </a:r>
          </a:p>
          <a:p>
            <a:pPr lvl="1"/>
            <a:r>
              <a:rPr lang="en-US" dirty="0"/>
              <a:t>Continuity/Transition</a:t>
            </a:r>
          </a:p>
          <a:p>
            <a:r>
              <a:rPr lang="en-US" dirty="0"/>
              <a:t>Lessons learned &amp; future implications: 1 minute</a:t>
            </a:r>
          </a:p>
          <a:p>
            <a:r>
              <a:rPr lang="en-US" dirty="0"/>
              <a:t>Results &amp; Next Steps: 30 seconds</a:t>
            </a:r>
          </a:p>
        </p:txBody>
      </p:sp>
    </p:spTree>
    <p:extLst>
      <p:ext uri="{BB962C8B-B14F-4D97-AF65-F5344CB8AC3E}">
        <p14:creationId xmlns:p14="http://schemas.microsoft.com/office/powerpoint/2010/main" val="935265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B6C4B-A5A2-C047-AD2A-4B24B48940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6230" y="427982"/>
            <a:ext cx="9972224" cy="451249"/>
          </a:xfrm>
        </p:spPr>
        <p:txBody>
          <a:bodyPr/>
          <a:lstStyle/>
          <a:p>
            <a:r>
              <a:rPr lang="en-US" dirty="0"/>
              <a:t>Complex patient exemplar: Consider these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19978-44D5-5B43-85B8-77B63A43C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6230" y="1428814"/>
            <a:ext cx="9972224" cy="480165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A clinical situation that was positively impacted by your practice, this may be direct or indirect patient care.</a:t>
            </a:r>
          </a:p>
          <a:p>
            <a:pPr>
              <a:lnSpc>
                <a:spcPct val="120000"/>
              </a:lnSpc>
            </a:pPr>
            <a:r>
              <a:rPr lang="en-US" dirty="0"/>
              <a:t>Why your actions were important and why the actions may have been different from someone with less experience.</a:t>
            </a:r>
          </a:p>
          <a:p>
            <a:pPr>
              <a:lnSpc>
                <a:spcPct val="120000"/>
              </a:lnSpc>
            </a:pPr>
            <a:r>
              <a:rPr lang="en-US" dirty="0"/>
              <a:t>How you used fine discretionary judgement and/or intuitive use of knowledge.</a:t>
            </a:r>
          </a:p>
          <a:p>
            <a:pPr>
              <a:lnSpc>
                <a:spcPct val="120000"/>
              </a:lnSpc>
            </a:pPr>
            <a:r>
              <a:rPr lang="en-US" dirty="0"/>
              <a:t>How did your nursing care result in a positive or rewarding experience for the patient or practice environment: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identify barriers to patient care or practice environment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prioritization of interventions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managing multiple resources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compassion and empathy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evaluation or debriefing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show clinical decision making (assess - intervene - revise - evaluate)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relate to current UC Davis Health policies and standards of care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how you demonstrated excellence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what was learned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incorporated diversity in your care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future implications for patient care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working with the patient/family to develop mutually agreed upon individualized plan of care</a:t>
            </a:r>
          </a:p>
        </p:txBody>
      </p:sp>
    </p:spTree>
    <p:extLst>
      <p:ext uri="{BB962C8B-B14F-4D97-AF65-F5344CB8AC3E}">
        <p14:creationId xmlns:p14="http://schemas.microsoft.com/office/powerpoint/2010/main" val="2873871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41CEB-0651-FB48-9F0C-47089314DC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53493-8B65-E647-AAB0-7352AFBB4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417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A689D-85A9-9E4F-A0A6-AADB51402C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Nursing career goals and future projects</a:t>
            </a:r>
          </a:p>
        </p:txBody>
      </p:sp>
    </p:spTree>
    <p:extLst>
      <p:ext uri="{BB962C8B-B14F-4D97-AF65-F5344CB8AC3E}">
        <p14:creationId xmlns:p14="http://schemas.microsoft.com/office/powerpoint/2010/main" val="374697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632CE6B-95AC-459F-A4B0-D8198BFE34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End slide – allow for questions, provide contact information.</a:t>
            </a:r>
          </a:p>
        </p:txBody>
      </p:sp>
    </p:spTree>
    <p:extLst>
      <p:ext uri="{BB962C8B-B14F-4D97-AF65-F5344CB8AC3E}">
        <p14:creationId xmlns:p14="http://schemas.microsoft.com/office/powerpoint/2010/main" val="2307648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UC Davis Health">
      <a:dk1>
        <a:srgbClr val="1A3F68"/>
      </a:dk1>
      <a:lt1>
        <a:srgbClr val="FFFFFF"/>
      </a:lt1>
      <a:dk2>
        <a:srgbClr val="4C6988"/>
      </a:dk2>
      <a:lt2>
        <a:srgbClr val="F4E4B4"/>
      </a:lt2>
      <a:accent1>
        <a:srgbClr val="DEAA00"/>
      </a:accent1>
      <a:accent2>
        <a:srgbClr val="008FA8"/>
      </a:accent2>
      <a:accent3>
        <a:srgbClr val="682665"/>
      </a:accent3>
      <a:accent4>
        <a:srgbClr val="AB1D2C"/>
      </a:accent4>
      <a:accent5>
        <a:srgbClr val="F18A20"/>
      </a:accent5>
      <a:accent6>
        <a:srgbClr val="565659"/>
      </a:accent6>
      <a:hlink>
        <a:srgbClr val="221F21"/>
      </a:hlink>
      <a:folHlink>
        <a:srgbClr val="80828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Office Theme</vt:lpstr>
      <vt:lpstr>Complex Patient Exemplar Title  Subtitle if applicable</vt:lpstr>
      <vt:lpstr>Complex patient exemplar oral presentation</vt:lpstr>
      <vt:lpstr>10-minute oral presentation: Complex patient exemplar</vt:lpstr>
      <vt:lpstr>Complex patient exemplar: Consider these issues</vt:lpstr>
      <vt:lpstr>References</vt:lpstr>
      <vt:lpstr>Nursing career goals and future projects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20</cp:revision>
  <dcterms:created xsi:type="dcterms:W3CDTF">2020-06-09T20:16:50Z</dcterms:created>
  <dcterms:modified xsi:type="dcterms:W3CDTF">2020-07-17T21:58:12Z</dcterms:modified>
</cp:coreProperties>
</file>